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57" r:id="rId3"/>
    <p:sldId id="310" r:id="rId4"/>
    <p:sldId id="289" r:id="rId5"/>
    <p:sldId id="309" r:id="rId6"/>
    <p:sldId id="287" r:id="rId7"/>
    <p:sldId id="333" r:id="rId8"/>
    <p:sldId id="332" r:id="rId9"/>
    <p:sldId id="320" r:id="rId10"/>
    <p:sldId id="321" r:id="rId11"/>
    <p:sldId id="322" r:id="rId12"/>
    <p:sldId id="323" r:id="rId13"/>
    <p:sldId id="324" r:id="rId14"/>
    <p:sldId id="325" r:id="rId15"/>
    <p:sldId id="326" r:id="rId16"/>
    <p:sldId id="327" r:id="rId17"/>
    <p:sldId id="328" r:id="rId18"/>
    <p:sldId id="329" r:id="rId19"/>
    <p:sldId id="330" r:id="rId20"/>
    <p:sldId id="331" r:id="rId21"/>
    <p:sldId id="304" r:id="rId22"/>
    <p:sldId id="305" r:id="rId23"/>
    <p:sldId id="306" r:id="rId24"/>
    <p:sldId id="307" r:id="rId25"/>
    <p:sldId id="308" r:id="rId26"/>
    <p:sldId id="318" r:id="rId27"/>
    <p:sldId id="312" r:id="rId28"/>
    <p:sldId id="313" r:id="rId29"/>
    <p:sldId id="314" r:id="rId30"/>
    <p:sldId id="315" r:id="rId31"/>
    <p:sldId id="316" r:id="rId32"/>
    <p:sldId id="317" r:id="rId33"/>
    <p:sldId id="334" r:id="rId34"/>
    <p:sldId id="335" r:id="rId35"/>
    <p:sldId id="336" r:id="rId36"/>
    <p:sldId id="291" r:id="rId37"/>
    <p:sldId id="319" r:id="rId38"/>
    <p:sldId id="293" r:id="rId39"/>
    <p:sldId id="311" r:id="rId40"/>
    <p:sldId id="302" r:id="rId41"/>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F3F4"/>
    <a:srgbClr val="2E4C64"/>
    <a:srgbClr val="87C7E3"/>
    <a:srgbClr val="EEEEEE"/>
    <a:srgbClr val="0C8BCA"/>
    <a:srgbClr val="ED6B6D"/>
    <a:srgbClr val="FED16C"/>
    <a:srgbClr val="A8D37A"/>
    <a:srgbClr val="435F86"/>
    <a:srgbClr val="FBA6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479" autoAdjust="0"/>
    <p:restoredTop sz="94660"/>
  </p:normalViewPr>
  <p:slideViewPr>
    <p:cSldViewPr snapToGrid="0" showGuides="1">
      <p:cViewPr varScale="1">
        <p:scale>
          <a:sx n="72" d="100"/>
          <a:sy n="72" d="100"/>
        </p:scale>
        <p:origin x="45" y="720"/>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cap="all" spc="150" baseline="0">
                <a:solidFill>
                  <a:schemeClr val="tx1">
                    <a:lumMod val="50000"/>
                    <a:lumOff val="50000"/>
                  </a:schemeClr>
                </a:solidFill>
                <a:latin typeface="微软雅黑" panose="020B0503020204020204" pitchFamily="34" charset="-122"/>
                <a:ea typeface="微软雅黑" panose="020B0503020204020204" pitchFamily="34" charset="-122"/>
                <a:cs typeface="+mn-cs"/>
              </a:defRPr>
            </a:pPr>
            <a:r>
              <a:rPr lang="en-US" altLang="zh-CN" sz="2200" b="1" i="0" u="none" strike="noStrike" cap="none" baseline="0" dirty="0">
                <a:effectLst/>
                <a:latin typeface="微软雅黑" panose="020B0503020204020204" pitchFamily="34" charset="-122"/>
                <a:ea typeface="微软雅黑" panose="020B0503020204020204" pitchFamily="34" charset="-122"/>
              </a:rPr>
              <a:t>Major network fraud claims in 2016</a:t>
            </a:r>
            <a:endParaRPr lang="en-US" altLang="zh-CN" cap="none" dirty="0">
              <a:latin typeface="微软雅黑" panose="020B0503020204020204" pitchFamily="34" charset="-122"/>
              <a:ea typeface="微软雅黑" panose="020B0503020204020204" pitchFamily="34" charset="-122"/>
            </a:endParaRPr>
          </a:p>
        </c:rich>
      </c:tx>
      <c:overlay val="0"/>
      <c:spPr>
        <a:noFill/>
        <a:ln>
          <a:noFill/>
        </a:ln>
        <a:effectLst/>
      </c:spPr>
      <c:txPr>
        <a:bodyPr rot="0" spcFirstLastPara="1" vertOverflow="ellipsis" vert="horz" wrap="square" anchor="ctr" anchorCtr="1"/>
        <a:lstStyle/>
        <a:p>
          <a:pPr>
            <a:defRPr sz="2200" b="1" i="0" u="none" strike="noStrike" kern="1200" cap="all" spc="150" baseline="0">
              <a:solidFill>
                <a:schemeClr val="tx1">
                  <a:lumMod val="50000"/>
                  <a:lumOff val="50000"/>
                </a:schemeClr>
              </a:solidFill>
              <a:latin typeface="微软雅黑" panose="020B0503020204020204" pitchFamily="34" charset="-122"/>
              <a:ea typeface="微软雅黑" panose="020B0503020204020204" pitchFamily="34" charset="-122"/>
              <a:cs typeface="+mn-cs"/>
            </a:defRPr>
          </a:pPr>
          <a:endParaRPr lang="zh-CN"/>
        </a:p>
      </c:txPr>
    </c:title>
    <c:autoTitleDeleted val="0"/>
    <c:plotArea>
      <c:layout/>
      <c:pieChart>
        <c:varyColors val="1"/>
        <c:ser>
          <c:idx val="0"/>
          <c:order val="0"/>
          <c:tx>
            <c:strRef>
              <c:f>Sheet1!$B$1</c:f>
              <c:strCache>
                <c:ptCount val="1"/>
                <c:pt idx="0">
                  <c:v>列1</c:v>
                </c:pt>
              </c:strCache>
            </c:strRef>
          </c:tx>
          <c:dPt>
            <c:idx val="0"/>
            <c:bubble3D val="0"/>
            <c:spPr>
              <a:pattFill prst="ltUpDiag">
                <a:fgClr>
                  <a:schemeClr val="accent1"/>
                </a:fgClr>
                <a:bgClr>
                  <a:schemeClr val="accent1">
                    <a:lumMod val="20000"/>
                    <a:lumOff val="80000"/>
                  </a:schemeClr>
                </a:bgClr>
              </a:pattFill>
              <a:ln w="19050">
                <a:solidFill>
                  <a:schemeClr val="lt1"/>
                </a:solidFill>
              </a:ln>
              <a:effectLst>
                <a:innerShdw blurRad="114300">
                  <a:schemeClr val="accent1"/>
                </a:innerShdw>
              </a:effectLst>
            </c:spPr>
            <c:extLst>
              <c:ext xmlns:c16="http://schemas.microsoft.com/office/drawing/2014/chart" uri="{C3380CC4-5D6E-409C-BE32-E72D297353CC}">
                <c16:uniqueId val="{00000001-AE47-4121-93BD-7146EE891371}"/>
              </c:ext>
            </c:extLst>
          </c:dPt>
          <c:dPt>
            <c:idx val="1"/>
            <c:bubble3D val="0"/>
            <c:spPr>
              <a:pattFill prst="ltUpDiag">
                <a:fgClr>
                  <a:schemeClr val="accent2"/>
                </a:fgClr>
                <a:bgClr>
                  <a:schemeClr val="accent2">
                    <a:lumMod val="20000"/>
                    <a:lumOff val="80000"/>
                  </a:schemeClr>
                </a:bgClr>
              </a:pattFill>
              <a:ln w="19050">
                <a:solidFill>
                  <a:schemeClr val="lt1"/>
                </a:solidFill>
              </a:ln>
              <a:effectLst>
                <a:innerShdw blurRad="114300">
                  <a:schemeClr val="accent2"/>
                </a:innerShdw>
              </a:effectLst>
            </c:spPr>
            <c:extLst>
              <c:ext xmlns:c16="http://schemas.microsoft.com/office/drawing/2014/chart" uri="{C3380CC4-5D6E-409C-BE32-E72D297353CC}">
                <c16:uniqueId val="{00000003-AE47-4121-93BD-7146EE891371}"/>
              </c:ext>
            </c:extLst>
          </c:dPt>
          <c:dPt>
            <c:idx val="2"/>
            <c:bubble3D val="0"/>
            <c:spPr>
              <a:pattFill prst="ltUpDiag">
                <a:fgClr>
                  <a:schemeClr val="accent3"/>
                </a:fgClr>
                <a:bgClr>
                  <a:schemeClr val="accent3">
                    <a:lumMod val="20000"/>
                    <a:lumOff val="80000"/>
                  </a:schemeClr>
                </a:bgClr>
              </a:pattFill>
              <a:ln w="19050">
                <a:solidFill>
                  <a:schemeClr val="lt1"/>
                </a:solidFill>
              </a:ln>
              <a:effectLst>
                <a:innerShdw blurRad="114300">
                  <a:schemeClr val="accent3"/>
                </a:innerShdw>
              </a:effectLst>
            </c:spPr>
            <c:extLst>
              <c:ext xmlns:c16="http://schemas.microsoft.com/office/drawing/2014/chart" uri="{C3380CC4-5D6E-409C-BE32-E72D297353CC}">
                <c16:uniqueId val="{00000005-AE47-4121-93BD-7146EE891371}"/>
              </c:ext>
            </c:extLst>
          </c:dPt>
          <c:dPt>
            <c:idx val="3"/>
            <c:bubble3D val="0"/>
            <c:spPr>
              <a:pattFill prst="ltUpDiag">
                <a:fgClr>
                  <a:schemeClr val="accent4"/>
                </a:fgClr>
                <a:bgClr>
                  <a:schemeClr val="accent4">
                    <a:lumMod val="20000"/>
                    <a:lumOff val="80000"/>
                  </a:schemeClr>
                </a:bgClr>
              </a:pattFill>
              <a:ln w="19050">
                <a:solidFill>
                  <a:schemeClr val="lt1"/>
                </a:solidFill>
              </a:ln>
              <a:effectLst>
                <a:innerShdw blurRad="114300">
                  <a:schemeClr val="accent4"/>
                </a:innerShdw>
              </a:effectLst>
            </c:spPr>
            <c:extLst>
              <c:ext xmlns:c16="http://schemas.microsoft.com/office/drawing/2014/chart" uri="{C3380CC4-5D6E-409C-BE32-E72D297353CC}">
                <c16:uniqueId val="{00000007-AE47-4121-93BD-7146EE891371}"/>
              </c:ext>
            </c:extLst>
          </c:dPt>
          <c:dPt>
            <c:idx val="4"/>
            <c:bubble3D val="0"/>
            <c:spPr>
              <a:pattFill prst="ltUpDiag">
                <a:fgClr>
                  <a:schemeClr val="accent5"/>
                </a:fgClr>
                <a:bgClr>
                  <a:schemeClr val="accent5">
                    <a:lumMod val="20000"/>
                    <a:lumOff val="80000"/>
                  </a:schemeClr>
                </a:bgClr>
              </a:pattFill>
              <a:ln w="19050">
                <a:solidFill>
                  <a:schemeClr val="lt1"/>
                </a:solidFill>
              </a:ln>
              <a:effectLst>
                <a:innerShdw blurRad="114300">
                  <a:schemeClr val="accent5"/>
                </a:innerShdw>
              </a:effectLst>
            </c:spPr>
            <c:extLst>
              <c:ext xmlns:c16="http://schemas.microsoft.com/office/drawing/2014/chart" uri="{C3380CC4-5D6E-409C-BE32-E72D297353CC}">
                <c16:uniqueId val="{00000009-AE47-4121-93BD-7146EE891371}"/>
              </c:ext>
            </c:extLst>
          </c:dPt>
          <c:dPt>
            <c:idx val="5"/>
            <c:bubble3D val="0"/>
            <c:spPr>
              <a:pattFill prst="ltUpDiag">
                <a:fgClr>
                  <a:schemeClr val="accent6"/>
                </a:fgClr>
                <a:bgClr>
                  <a:schemeClr val="accent6">
                    <a:lumMod val="20000"/>
                    <a:lumOff val="80000"/>
                  </a:schemeClr>
                </a:bgClr>
              </a:pattFill>
              <a:ln w="19050">
                <a:solidFill>
                  <a:schemeClr val="lt1"/>
                </a:solidFill>
              </a:ln>
              <a:effectLst>
                <a:innerShdw blurRad="114300">
                  <a:schemeClr val="accent6"/>
                </a:innerShdw>
              </a:effectLst>
            </c:spPr>
            <c:extLst>
              <c:ext xmlns:c16="http://schemas.microsoft.com/office/drawing/2014/chart" uri="{C3380CC4-5D6E-409C-BE32-E72D297353CC}">
                <c16:uniqueId val="{0000000B-AE47-4121-93BD-7146EE891371}"/>
              </c:ext>
            </c:extLst>
          </c:dPt>
          <c:dPt>
            <c:idx val="6"/>
            <c:bubble3D val="0"/>
            <c:spPr>
              <a:pattFill prst="ltUpDiag">
                <a:fgClr>
                  <a:schemeClr val="accent1">
                    <a:lumMod val="60000"/>
                  </a:schemeClr>
                </a:fgClr>
                <a:bgClr>
                  <a:schemeClr val="accent1">
                    <a:lumMod val="60000"/>
                    <a:lumMod val="20000"/>
                    <a:lumOff val="80000"/>
                  </a:schemeClr>
                </a:bgClr>
              </a:pattFill>
              <a:ln w="19050">
                <a:solidFill>
                  <a:schemeClr val="lt1"/>
                </a:solidFill>
              </a:ln>
              <a:effectLst>
                <a:innerShdw blurRad="114300">
                  <a:schemeClr val="accent1">
                    <a:lumMod val="60000"/>
                  </a:schemeClr>
                </a:innerShdw>
              </a:effectLst>
            </c:spPr>
            <c:extLst>
              <c:ext xmlns:c16="http://schemas.microsoft.com/office/drawing/2014/chart" uri="{C3380CC4-5D6E-409C-BE32-E72D297353CC}">
                <c16:uniqueId val="{0000000D-AE47-4121-93BD-7146EE891371}"/>
              </c:ext>
            </c:extLst>
          </c:dPt>
          <c:dPt>
            <c:idx val="7"/>
            <c:bubble3D val="0"/>
            <c:spPr>
              <a:pattFill prst="ltUpDiag">
                <a:fgClr>
                  <a:schemeClr val="accent2">
                    <a:lumMod val="60000"/>
                  </a:schemeClr>
                </a:fgClr>
                <a:bgClr>
                  <a:schemeClr val="accent2">
                    <a:lumMod val="60000"/>
                    <a:lumMod val="20000"/>
                    <a:lumOff val="80000"/>
                  </a:schemeClr>
                </a:bgClr>
              </a:pattFill>
              <a:ln w="19050">
                <a:solidFill>
                  <a:schemeClr val="lt1"/>
                </a:solidFill>
              </a:ln>
              <a:effectLst>
                <a:innerShdw blurRad="114300">
                  <a:schemeClr val="accent2">
                    <a:lumMod val="60000"/>
                  </a:schemeClr>
                </a:innerShdw>
              </a:effectLst>
            </c:spPr>
            <c:extLst>
              <c:ext xmlns:c16="http://schemas.microsoft.com/office/drawing/2014/chart" uri="{C3380CC4-5D6E-409C-BE32-E72D297353CC}">
                <c16:uniqueId val="{0000000F-AE47-4121-93BD-7146EE891371}"/>
              </c:ext>
            </c:extLst>
          </c:dPt>
          <c:dPt>
            <c:idx val="8"/>
            <c:bubble3D val="0"/>
            <c:spPr>
              <a:pattFill prst="ltUpDiag">
                <a:fgClr>
                  <a:schemeClr val="accent3">
                    <a:lumMod val="60000"/>
                  </a:schemeClr>
                </a:fgClr>
                <a:bgClr>
                  <a:schemeClr val="accent3">
                    <a:lumMod val="60000"/>
                    <a:lumMod val="20000"/>
                    <a:lumOff val="80000"/>
                  </a:schemeClr>
                </a:bgClr>
              </a:pattFill>
              <a:ln w="19050">
                <a:solidFill>
                  <a:schemeClr val="lt1"/>
                </a:solidFill>
              </a:ln>
              <a:effectLst>
                <a:innerShdw blurRad="114300">
                  <a:schemeClr val="accent3">
                    <a:lumMod val="60000"/>
                  </a:schemeClr>
                </a:innerShdw>
              </a:effectLst>
            </c:spPr>
            <c:extLst>
              <c:ext xmlns:c16="http://schemas.microsoft.com/office/drawing/2014/chart" uri="{C3380CC4-5D6E-409C-BE32-E72D297353CC}">
                <c16:uniqueId val="{00000011-AE47-4121-93BD-7146EE891371}"/>
              </c:ext>
            </c:extLst>
          </c:dPt>
          <c:dPt>
            <c:idx val="9"/>
            <c:bubble3D val="0"/>
            <c:spPr>
              <a:pattFill prst="ltUpDiag">
                <a:fgClr>
                  <a:schemeClr val="accent4">
                    <a:lumMod val="60000"/>
                  </a:schemeClr>
                </a:fgClr>
                <a:bgClr>
                  <a:schemeClr val="accent4">
                    <a:lumMod val="60000"/>
                    <a:lumMod val="20000"/>
                    <a:lumOff val="80000"/>
                  </a:schemeClr>
                </a:bgClr>
              </a:pattFill>
              <a:ln w="19050">
                <a:solidFill>
                  <a:schemeClr val="lt1"/>
                </a:solidFill>
              </a:ln>
              <a:effectLst>
                <a:innerShdw blurRad="114300">
                  <a:schemeClr val="accent4">
                    <a:lumMod val="60000"/>
                  </a:schemeClr>
                </a:innerShdw>
              </a:effectLst>
            </c:spPr>
            <c:extLst>
              <c:ext xmlns:c16="http://schemas.microsoft.com/office/drawing/2014/chart" uri="{C3380CC4-5D6E-409C-BE32-E72D297353CC}">
                <c16:uniqueId val="{00000013-AE47-4121-93BD-7146EE891371}"/>
              </c:ext>
            </c:extLst>
          </c:dPt>
          <c:dLbls>
            <c:dLbl>
              <c:idx val="0"/>
              <c:tx>
                <c:rich>
                  <a:bodyPr/>
                  <a:lstStyle/>
                  <a:p>
                    <a:r>
                      <a:rPr lang="zh-CN" altLang="en-US" baseline="0"/>
                      <a:t>虚假招聘
</a:t>
                    </a:r>
                    <a:fld id="{105E6F72-6CFE-4261-8E75-AA77069723A3}" type="PERCENTAGE">
                      <a:rPr lang="en-US" altLang="zh-CN" baseline="0"/>
                      <a:pPr/>
                      <a:t>[百分比]</a:t>
                    </a:fld>
                    <a:endParaRPr lang="zh-CN" altLang="en-US" baseline="0"/>
                  </a:p>
                </c:rich>
              </c:tx>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AE47-4121-93BD-7146EE891371}"/>
                </c:ext>
              </c:extLst>
            </c:dLbl>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lumMod val="75000"/>
                        <a:lumOff val="25000"/>
                      </a:schemeClr>
                    </a:solidFill>
                    <a:latin typeface="微软雅黑" panose="020B0503020204020204" pitchFamily="34" charset="-122"/>
                    <a:ea typeface="微软雅黑" panose="020B0503020204020204" pitchFamily="34" charset="-122"/>
                    <a:cs typeface="+mn-cs"/>
                  </a:defRPr>
                </a:pPr>
                <a:endParaRPr lang="zh-CN"/>
              </a:p>
            </c:txPr>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Sheet1!$A$2:$A$11</c:f>
              <c:strCache>
                <c:ptCount val="10"/>
                <c:pt idx="0">
                  <c:v>虚假兼职</c:v>
                </c:pt>
                <c:pt idx="1">
                  <c:v>网游交易</c:v>
                </c:pt>
                <c:pt idx="2">
                  <c:v>虚假购物</c:v>
                </c:pt>
                <c:pt idx="3">
                  <c:v>金融理财</c:v>
                </c:pt>
                <c:pt idx="4">
                  <c:v>虚假商品</c:v>
                </c:pt>
                <c:pt idx="5">
                  <c:v>身份冒充</c:v>
                </c:pt>
                <c:pt idx="6">
                  <c:v>赌博博彩</c:v>
                </c:pt>
                <c:pt idx="7">
                  <c:v>虚假中奖</c:v>
                </c:pt>
                <c:pt idx="8">
                  <c:v>退款盗号</c:v>
                </c:pt>
                <c:pt idx="9">
                  <c:v>其他</c:v>
                </c:pt>
              </c:strCache>
            </c:strRef>
          </c:cat>
          <c:val>
            <c:numRef>
              <c:f>Sheet1!$B$2:$B$11</c:f>
              <c:numCache>
                <c:formatCode>General</c:formatCode>
                <c:ptCount val="10"/>
                <c:pt idx="0">
                  <c:v>22.1</c:v>
                </c:pt>
                <c:pt idx="1">
                  <c:v>13.3</c:v>
                </c:pt>
                <c:pt idx="2">
                  <c:v>12.8</c:v>
                </c:pt>
                <c:pt idx="3">
                  <c:v>9.6</c:v>
                </c:pt>
                <c:pt idx="4">
                  <c:v>9.3000000000000007</c:v>
                </c:pt>
                <c:pt idx="5">
                  <c:v>7.2</c:v>
                </c:pt>
                <c:pt idx="6">
                  <c:v>5.6</c:v>
                </c:pt>
                <c:pt idx="7">
                  <c:v>3.3</c:v>
                </c:pt>
                <c:pt idx="8">
                  <c:v>2.1</c:v>
                </c:pt>
                <c:pt idx="9">
                  <c:v>14.7</c:v>
                </c:pt>
              </c:numCache>
            </c:numRef>
          </c:val>
          <c:extLst>
            <c:ext xmlns:c16="http://schemas.microsoft.com/office/drawing/2014/chart" uri="{C3380CC4-5D6E-409C-BE32-E72D297353CC}">
              <c16:uniqueId val="{00000014-AE47-4121-93BD-7146EE891371}"/>
            </c:ext>
          </c:extLst>
        </c:ser>
        <c:dLbls>
          <c:showLegendKey val="0"/>
          <c:showVal val="0"/>
          <c:showCatName val="1"/>
          <c:showSerName val="0"/>
          <c:showPercent val="1"/>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2">
  <cs:axisTitle>
    <cs:lnRef idx="0"/>
    <cs:fillRef idx="0"/>
    <cs:effectRef idx="0"/>
    <cs:fontRef idx="minor">
      <a:schemeClr val="tx1">
        <a:lumMod val="65000"/>
        <a:lumOff val="35000"/>
      </a:schemeClr>
    </cs:fontRef>
    <cs:defRPr sz="1197" b="1" kern="1200"/>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styleClr val="auto"/>
    </cs:effectRef>
    <cs:fontRef idx="minor">
      <a:schemeClr val="dk1"/>
    </cs:fontRef>
    <cs:spPr>
      <a:pattFill prst="ltUpDiag">
        <a:fgClr>
          <a:schemeClr val="phClr"/>
        </a:fgClr>
        <a:bgClr>
          <a:schemeClr val="phClr">
            <a:lumMod val="20000"/>
            <a:lumOff val="80000"/>
          </a:schemeClr>
        </a:bgClr>
      </a:pattFill>
      <a:ln w="19050">
        <a:solidFill>
          <a:schemeClr val="lt1"/>
        </a:solidFill>
      </a:ln>
      <a:effectLst>
        <a:innerShdw blurRad="114300">
          <a:schemeClr val="phClr"/>
        </a:innerShdw>
      </a:effectLst>
    </cs:spPr>
  </cs:dataPoint>
  <cs:dataPoint3D>
    <cs:lnRef idx="0"/>
    <cs:fillRef idx="0">
      <cs:styleClr val="auto"/>
    </cs:fillRef>
    <cs:effectRef idx="0"/>
    <cs:fontRef idx="minor">
      <a:schemeClr val="dk1"/>
    </cs:fontRef>
    <cs:spPr>
      <a:pattFill prst="ltUpDiag">
        <a:fgClr>
          <a:schemeClr val="phClr"/>
        </a:fgClr>
        <a:bgClr>
          <a:schemeClr val="phClr">
            <a:lumMod val="20000"/>
            <a:lumOff val="80000"/>
          </a:schemeClr>
        </a:bgClr>
      </a:pattFill>
      <a:ln w="19050">
        <a:solidFill>
          <a:schemeClr val="lt1"/>
        </a:solidFill>
      </a:ln>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15000"/>
            <a:lumOff val="85000"/>
          </a:schemeClr>
        </a:solidFill>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gif>
</file>

<file path=ppt/media/image36.gif>
</file>

<file path=ppt/media/image37.gif>
</file>

<file path=ppt/media/image38.png>
</file>

<file path=ppt/media/image4.jpeg>
</file>

<file path=ppt/media/image40.png>
</file>

<file path=ppt/media/image41.jpeg>
</file>

<file path=ppt/media/image42.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ea typeface="+mn-ea"/>
              </a:defRPr>
            </a:lvl1pPr>
          </a:lstStyle>
          <a:p>
            <a:pPr>
              <a:defRPr/>
            </a:pPr>
            <a:fld id="{2D2FBF07-153B-406E-9C0D-817A5DD16296}" type="datetimeFigureOut">
              <a:rPr lang="zh-CN" altLang="en-US"/>
              <a:pPr>
                <a:defRPr/>
              </a:pPr>
              <a:t>2018/7/17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ea typeface="+mn-ea"/>
              </a:defRPr>
            </a:lvl1pPr>
          </a:lstStyle>
          <a:p>
            <a:pPr>
              <a:defRPr/>
            </a:pPr>
            <a:fld id="{A82DCD90-62FA-4EBF-8E2D-1BC8BE720D4A}" type="slidenum">
              <a:rPr lang="zh-CN" altLang="en-US"/>
              <a:pPr>
                <a:defRPr/>
              </a:pPr>
              <a:t>‹#›</a:t>
            </a:fld>
            <a:endParaRPr lang="zh-CN" altLang="en-US"/>
          </a:p>
        </p:txBody>
      </p:sp>
    </p:spTree>
    <p:extLst>
      <p:ext uri="{BB962C8B-B14F-4D97-AF65-F5344CB8AC3E}">
        <p14:creationId xmlns:p14="http://schemas.microsoft.com/office/powerpoint/2010/main" val="2745970406"/>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9</a:t>
            </a:fld>
            <a:endParaRPr lang="zh-CN" altLang="en-US"/>
          </a:p>
        </p:txBody>
      </p:sp>
    </p:spTree>
    <p:extLst>
      <p:ext uri="{BB962C8B-B14F-4D97-AF65-F5344CB8AC3E}">
        <p14:creationId xmlns:p14="http://schemas.microsoft.com/office/powerpoint/2010/main" val="31717061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18</a:t>
            </a:fld>
            <a:endParaRPr lang="zh-CN" altLang="en-US"/>
          </a:p>
        </p:txBody>
      </p:sp>
    </p:spTree>
    <p:extLst>
      <p:ext uri="{BB962C8B-B14F-4D97-AF65-F5344CB8AC3E}">
        <p14:creationId xmlns:p14="http://schemas.microsoft.com/office/powerpoint/2010/main" val="15985464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19</a:t>
            </a:fld>
            <a:endParaRPr lang="zh-CN" altLang="en-US"/>
          </a:p>
        </p:txBody>
      </p:sp>
    </p:spTree>
    <p:extLst>
      <p:ext uri="{BB962C8B-B14F-4D97-AF65-F5344CB8AC3E}">
        <p14:creationId xmlns:p14="http://schemas.microsoft.com/office/powerpoint/2010/main" val="36814769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20</a:t>
            </a:fld>
            <a:endParaRPr lang="zh-CN" altLang="en-US"/>
          </a:p>
        </p:txBody>
      </p:sp>
    </p:spTree>
    <p:extLst>
      <p:ext uri="{BB962C8B-B14F-4D97-AF65-F5344CB8AC3E}">
        <p14:creationId xmlns:p14="http://schemas.microsoft.com/office/powerpoint/2010/main" val="26975704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10</a:t>
            </a:fld>
            <a:endParaRPr lang="zh-CN" altLang="en-US"/>
          </a:p>
        </p:txBody>
      </p:sp>
    </p:spTree>
    <p:extLst>
      <p:ext uri="{BB962C8B-B14F-4D97-AF65-F5344CB8AC3E}">
        <p14:creationId xmlns:p14="http://schemas.microsoft.com/office/powerpoint/2010/main" val="2282587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11</a:t>
            </a:fld>
            <a:endParaRPr lang="zh-CN" altLang="en-US"/>
          </a:p>
        </p:txBody>
      </p:sp>
    </p:spTree>
    <p:extLst>
      <p:ext uri="{BB962C8B-B14F-4D97-AF65-F5344CB8AC3E}">
        <p14:creationId xmlns:p14="http://schemas.microsoft.com/office/powerpoint/2010/main" val="20339512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12</a:t>
            </a:fld>
            <a:endParaRPr lang="zh-CN" altLang="en-US"/>
          </a:p>
        </p:txBody>
      </p:sp>
    </p:spTree>
    <p:extLst>
      <p:ext uri="{BB962C8B-B14F-4D97-AF65-F5344CB8AC3E}">
        <p14:creationId xmlns:p14="http://schemas.microsoft.com/office/powerpoint/2010/main" val="1073067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13</a:t>
            </a:fld>
            <a:endParaRPr lang="zh-CN" altLang="en-US"/>
          </a:p>
        </p:txBody>
      </p:sp>
    </p:spTree>
    <p:extLst>
      <p:ext uri="{BB962C8B-B14F-4D97-AF65-F5344CB8AC3E}">
        <p14:creationId xmlns:p14="http://schemas.microsoft.com/office/powerpoint/2010/main" val="37293936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14</a:t>
            </a:fld>
            <a:endParaRPr lang="zh-CN" altLang="en-US"/>
          </a:p>
        </p:txBody>
      </p:sp>
    </p:spTree>
    <p:extLst>
      <p:ext uri="{BB962C8B-B14F-4D97-AF65-F5344CB8AC3E}">
        <p14:creationId xmlns:p14="http://schemas.microsoft.com/office/powerpoint/2010/main" val="2504874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15</a:t>
            </a:fld>
            <a:endParaRPr lang="zh-CN" altLang="en-US"/>
          </a:p>
        </p:txBody>
      </p:sp>
    </p:spTree>
    <p:extLst>
      <p:ext uri="{BB962C8B-B14F-4D97-AF65-F5344CB8AC3E}">
        <p14:creationId xmlns:p14="http://schemas.microsoft.com/office/powerpoint/2010/main" val="32643309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16</a:t>
            </a:fld>
            <a:endParaRPr lang="zh-CN" altLang="en-US"/>
          </a:p>
        </p:txBody>
      </p:sp>
    </p:spTree>
    <p:extLst>
      <p:ext uri="{BB962C8B-B14F-4D97-AF65-F5344CB8AC3E}">
        <p14:creationId xmlns:p14="http://schemas.microsoft.com/office/powerpoint/2010/main" val="1740802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C6CC9C-DD87-4893-A479-CBABAC3F9222}" type="slidenum">
              <a:rPr lang="zh-CN" altLang="en-US" smtClean="0"/>
              <a:t>17</a:t>
            </a:fld>
            <a:endParaRPr lang="zh-CN" altLang="en-US"/>
          </a:p>
        </p:txBody>
      </p:sp>
    </p:spTree>
    <p:extLst>
      <p:ext uri="{BB962C8B-B14F-4D97-AF65-F5344CB8AC3E}">
        <p14:creationId xmlns:p14="http://schemas.microsoft.com/office/powerpoint/2010/main" val="1456797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pPr>
              <a:defRPr/>
            </a:pPr>
            <a:fld id="{1E9D02BE-75D9-4A13-8483-9F7A1F0DFD38}" type="datetimeFigureOut">
              <a:rPr lang="zh-CN" altLang="en-US"/>
              <a:pPr>
                <a:defRPr/>
              </a:pPr>
              <a:t>2018/7/17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D9E7D0B3-16F2-4BB3-8B69-B6D1C0B9DFF7}" type="slidenum">
              <a:rPr lang="zh-CN" altLang="en-US"/>
              <a:pPr>
                <a:defRPr/>
              </a:pPr>
              <a:t>‹#›</a:t>
            </a:fld>
            <a:endParaRPr lang="zh-CN" altLang="en-US"/>
          </a:p>
        </p:txBody>
      </p:sp>
    </p:spTree>
    <p:extLst>
      <p:ext uri="{BB962C8B-B14F-4D97-AF65-F5344CB8AC3E}">
        <p14:creationId xmlns:p14="http://schemas.microsoft.com/office/powerpoint/2010/main" val="2091725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EE9E763B-ADFD-4316-89A0-32FF3F47492C}" type="datetimeFigureOut">
              <a:rPr lang="zh-CN" altLang="en-US"/>
              <a:pPr>
                <a:defRPr/>
              </a:pPr>
              <a:t>2018/7/17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70778996-C61E-4306-8DBB-50389A71D425}" type="slidenum">
              <a:rPr lang="zh-CN" altLang="en-US"/>
              <a:pPr>
                <a:defRPr/>
              </a:pPr>
              <a:t>‹#›</a:t>
            </a:fld>
            <a:endParaRPr lang="zh-CN" altLang="en-US"/>
          </a:p>
        </p:txBody>
      </p:sp>
    </p:spTree>
    <p:extLst>
      <p:ext uri="{BB962C8B-B14F-4D97-AF65-F5344CB8AC3E}">
        <p14:creationId xmlns:p14="http://schemas.microsoft.com/office/powerpoint/2010/main" val="2517488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576EB904-F0E6-420B-AC82-421776602E3E}" type="datetimeFigureOut">
              <a:rPr lang="zh-CN" altLang="en-US"/>
              <a:pPr>
                <a:defRPr/>
              </a:pPr>
              <a:t>2018/7/17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9411D8DC-D4F1-4538-BEC9-D67F604733A5}" type="slidenum">
              <a:rPr lang="zh-CN" altLang="en-US"/>
              <a:pPr>
                <a:defRPr/>
              </a:pPr>
              <a:t>‹#›</a:t>
            </a:fld>
            <a:endParaRPr lang="zh-CN" altLang="en-US"/>
          </a:p>
        </p:txBody>
      </p:sp>
    </p:spTree>
    <p:extLst>
      <p:ext uri="{BB962C8B-B14F-4D97-AF65-F5344CB8AC3E}">
        <p14:creationId xmlns:p14="http://schemas.microsoft.com/office/powerpoint/2010/main" val="1066448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D8AF3350-FDFE-434A-AF7E-7091D48B416C}" type="datetimeFigureOut">
              <a:rPr lang="zh-CN" altLang="en-US"/>
              <a:pPr>
                <a:defRPr/>
              </a:pPr>
              <a:t>2018/7/17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9AD8C5F-DA56-4573-9953-9140AF261263}" type="slidenum">
              <a:rPr lang="zh-CN" altLang="en-US"/>
              <a:pPr>
                <a:defRPr/>
              </a:pPr>
              <a:t>‹#›</a:t>
            </a:fld>
            <a:endParaRPr lang="zh-CN" altLang="en-US"/>
          </a:p>
        </p:txBody>
      </p:sp>
    </p:spTree>
    <p:extLst>
      <p:ext uri="{BB962C8B-B14F-4D97-AF65-F5344CB8AC3E}">
        <p14:creationId xmlns:p14="http://schemas.microsoft.com/office/powerpoint/2010/main" val="3637127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1470A47C-E76F-48FB-BC0D-874814FB12EA}" type="datetimeFigureOut">
              <a:rPr lang="zh-CN" altLang="en-US"/>
              <a:pPr>
                <a:defRPr/>
              </a:pPr>
              <a:t>2018/7/17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9796B87-BE78-49BB-992C-8C79238C70C9}" type="slidenum">
              <a:rPr lang="zh-CN" altLang="en-US"/>
              <a:pPr>
                <a:defRPr/>
              </a:pPr>
              <a:t>‹#›</a:t>
            </a:fld>
            <a:endParaRPr lang="zh-CN" altLang="en-US"/>
          </a:p>
        </p:txBody>
      </p:sp>
    </p:spTree>
    <p:extLst>
      <p:ext uri="{BB962C8B-B14F-4D97-AF65-F5344CB8AC3E}">
        <p14:creationId xmlns:p14="http://schemas.microsoft.com/office/powerpoint/2010/main" val="20970389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41F8C22B-F217-4B3C-974E-BD2378D75662}" type="datetimeFigureOut">
              <a:rPr lang="zh-CN" altLang="en-US"/>
              <a:pPr>
                <a:defRPr/>
              </a:pPr>
              <a:t>2018/7/17</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4A1C6390-D52F-4730-ACC1-E7F76964CDE0}" type="slidenum">
              <a:rPr lang="zh-CN" altLang="en-US"/>
              <a:pPr>
                <a:defRPr/>
              </a:pPr>
              <a:t>‹#›</a:t>
            </a:fld>
            <a:endParaRPr lang="zh-CN" altLang="en-US"/>
          </a:p>
        </p:txBody>
      </p:sp>
    </p:spTree>
    <p:extLst>
      <p:ext uri="{BB962C8B-B14F-4D97-AF65-F5344CB8AC3E}">
        <p14:creationId xmlns:p14="http://schemas.microsoft.com/office/powerpoint/2010/main" val="2201800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F1743DAA-C377-4BCC-96D6-3AADB46601BC}" type="datetimeFigureOut">
              <a:rPr lang="zh-CN" altLang="en-US"/>
              <a:pPr>
                <a:defRPr/>
              </a:pPr>
              <a:t>2018/7/17</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29801B1E-A432-4F92-B1D4-79767232E224}" type="slidenum">
              <a:rPr lang="zh-CN" altLang="en-US"/>
              <a:pPr>
                <a:defRPr/>
              </a:pPr>
              <a:t>‹#›</a:t>
            </a:fld>
            <a:endParaRPr lang="zh-CN" altLang="en-US"/>
          </a:p>
        </p:txBody>
      </p:sp>
    </p:spTree>
    <p:extLst>
      <p:ext uri="{BB962C8B-B14F-4D97-AF65-F5344CB8AC3E}">
        <p14:creationId xmlns:p14="http://schemas.microsoft.com/office/powerpoint/2010/main" val="1572292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B4D7F53C-15A3-4870-90F7-DAB03B68BA0C}" type="datetimeFigureOut">
              <a:rPr lang="zh-CN" altLang="en-US"/>
              <a:pPr>
                <a:defRPr/>
              </a:pPr>
              <a:t>2018/7/17</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E08A65D6-171F-4062-A2E4-3A6F4E055D9C}" type="slidenum">
              <a:rPr lang="zh-CN" altLang="en-US"/>
              <a:pPr>
                <a:defRPr/>
              </a:pPr>
              <a:t>‹#›</a:t>
            </a:fld>
            <a:endParaRPr lang="zh-CN" altLang="en-US"/>
          </a:p>
        </p:txBody>
      </p:sp>
    </p:spTree>
    <p:extLst>
      <p:ext uri="{BB962C8B-B14F-4D97-AF65-F5344CB8AC3E}">
        <p14:creationId xmlns:p14="http://schemas.microsoft.com/office/powerpoint/2010/main" val="2519792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DBC3A6CE-EB77-4DCA-B07B-ABE7FC8419A8}" type="datetimeFigureOut">
              <a:rPr lang="zh-CN" altLang="en-US"/>
              <a:pPr>
                <a:defRPr/>
              </a:pPr>
              <a:t>2018/7/17</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D74B2293-7482-4618-8151-4DD9E3CBAE14}" type="slidenum">
              <a:rPr lang="zh-CN" altLang="en-US"/>
              <a:pPr>
                <a:defRPr/>
              </a:pPr>
              <a:t>‹#›</a:t>
            </a:fld>
            <a:endParaRPr lang="zh-CN" altLang="en-US"/>
          </a:p>
        </p:txBody>
      </p:sp>
    </p:spTree>
    <p:extLst>
      <p:ext uri="{BB962C8B-B14F-4D97-AF65-F5344CB8AC3E}">
        <p14:creationId xmlns:p14="http://schemas.microsoft.com/office/powerpoint/2010/main" val="3362291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91850822-F770-426F-8DBF-69723AE66553}" type="datetimeFigureOut">
              <a:rPr lang="zh-CN" altLang="en-US"/>
              <a:pPr>
                <a:defRPr/>
              </a:pPr>
              <a:t>2018/7/17</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332882F7-2FF0-4E14-8D81-9032C6814DEB}" type="slidenum">
              <a:rPr lang="zh-CN" altLang="en-US"/>
              <a:pPr>
                <a:defRPr/>
              </a:pPr>
              <a:t>‹#›</a:t>
            </a:fld>
            <a:endParaRPr lang="zh-CN" altLang="en-US"/>
          </a:p>
        </p:txBody>
      </p:sp>
    </p:spTree>
    <p:extLst>
      <p:ext uri="{BB962C8B-B14F-4D97-AF65-F5344CB8AC3E}">
        <p14:creationId xmlns:p14="http://schemas.microsoft.com/office/powerpoint/2010/main" val="25219094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714B69B6-62B5-4DBA-BB9C-169DCF877776}" type="datetimeFigureOut">
              <a:rPr lang="zh-CN" altLang="en-US"/>
              <a:pPr>
                <a:defRPr/>
              </a:pPr>
              <a:t>2018/7/17</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ECDCD12E-1C25-4D44-9F9D-105CF175788B}" type="slidenum">
              <a:rPr lang="zh-CN" altLang="en-US"/>
              <a:pPr>
                <a:defRPr/>
              </a:pPr>
              <a:t>‹#›</a:t>
            </a:fld>
            <a:endParaRPr lang="zh-CN" altLang="en-US"/>
          </a:p>
        </p:txBody>
      </p:sp>
    </p:spTree>
    <p:extLst>
      <p:ext uri="{BB962C8B-B14F-4D97-AF65-F5344CB8AC3E}">
        <p14:creationId xmlns:p14="http://schemas.microsoft.com/office/powerpoint/2010/main" val="2715693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schemeClr val="tx1">
                    <a:tint val="75000"/>
                  </a:schemeClr>
                </a:solidFill>
                <a:latin typeface="+mn-lt"/>
                <a:ea typeface="+mn-ea"/>
              </a:defRPr>
            </a:lvl1pPr>
          </a:lstStyle>
          <a:p>
            <a:pPr>
              <a:defRPr/>
            </a:pPr>
            <a:fld id="{9CAE9401-E3DA-42DC-9F2E-692C1210B549}" type="datetimeFigureOut">
              <a:rPr lang="zh-CN" altLang="en-US"/>
              <a:pPr>
                <a:defRPr/>
              </a:pPr>
              <a:t>2018/7/17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smtClean="0">
                <a:solidFill>
                  <a:schemeClr val="tx1">
                    <a:tint val="75000"/>
                  </a:schemeClr>
                </a:solidFill>
                <a:latin typeface="+mn-lt"/>
                <a:ea typeface="+mn-ea"/>
              </a:defRPr>
            </a:lvl1pPr>
          </a:lstStyle>
          <a:p>
            <a:pPr>
              <a:defRPr/>
            </a:pPr>
            <a:fld id="{D3CB1E8D-84E6-4288-A09F-4A098AD868C8}"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hyperlink" Target="http://localhost:8080/" TargetMode="External"/><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37.gif"/><Relationship Id="rId5" Type="http://schemas.openxmlformats.org/officeDocument/2006/relationships/image" Target="../media/image36.gif"/><Relationship Id="rId4" Type="http://schemas.openxmlformats.org/officeDocument/2006/relationships/image" Target="../media/image35.gif"/></Relationships>
</file>

<file path=ppt/slides/_rels/slide36.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hyperlink" Target="http://localhost:8080/"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localhost:8080/"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7C7E3"/>
        </a:solidFill>
        <a:effectLst/>
      </p:bgPr>
    </p:bg>
    <p:spTree>
      <p:nvGrpSpPr>
        <p:cNvPr id="1" name=""/>
        <p:cNvGrpSpPr/>
        <p:nvPr/>
      </p:nvGrpSpPr>
      <p:grpSpPr>
        <a:xfrm>
          <a:off x="0" y="0"/>
          <a:ext cx="0" cy="0"/>
          <a:chOff x="0" y="0"/>
          <a:chExt cx="0" cy="0"/>
        </a:xfrm>
      </p:grpSpPr>
      <p:sp>
        <p:nvSpPr>
          <p:cNvPr id="19458" name="Freeform 382"/>
          <p:cNvSpPr>
            <a:spLocks/>
          </p:cNvSpPr>
          <p:nvPr/>
        </p:nvSpPr>
        <p:spPr bwMode="auto">
          <a:xfrm>
            <a:off x="-1588" y="2768600"/>
            <a:ext cx="12193588" cy="2384425"/>
          </a:xfrm>
          <a:custGeom>
            <a:avLst/>
            <a:gdLst>
              <a:gd name="T0" fmla="*/ 12091567 w 2749"/>
              <a:gd name="T1" fmla="*/ 2384425 h 1198"/>
              <a:gd name="T2" fmla="*/ 106455 w 2749"/>
              <a:gd name="T3" fmla="*/ 2384425 h 1198"/>
              <a:gd name="T4" fmla="*/ 0 w 2749"/>
              <a:gd name="T5" fmla="*/ 2336657 h 1198"/>
              <a:gd name="T6" fmla="*/ 0 w 2749"/>
              <a:gd name="T7" fmla="*/ 47768 h 1198"/>
              <a:gd name="T8" fmla="*/ 106455 w 2749"/>
              <a:gd name="T9" fmla="*/ 0 h 1198"/>
              <a:gd name="T10" fmla="*/ 12091567 w 2749"/>
              <a:gd name="T11" fmla="*/ 0 h 1198"/>
              <a:gd name="T12" fmla="*/ 12193587 w 2749"/>
              <a:gd name="T13" fmla="*/ 47768 h 1198"/>
              <a:gd name="T14" fmla="*/ 12193587 w 2749"/>
              <a:gd name="T15" fmla="*/ 2336657 h 1198"/>
              <a:gd name="T16" fmla="*/ 12091567 w 2749"/>
              <a:gd name="T17" fmla="*/ 2384425 h 119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749" h="1198">
                <a:moveTo>
                  <a:pt x="2726" y="1198"/>
                </a:moveTo>
                <a:cubicBezTo>
                  <a:pt x="24" y="1198"/>
                  <a:pt x="24" y="1198"/>
                  <a:pt x="24" y="1198"/>
                </a:cubicBezTo>
                <a:cubicBezTo>
                  <a:pt x="11" y="1198"/>
                  <a:pt x="0" y="1187"/>
                  <a:pt x="0" y="1174"/>
                </a:cubicBezTo>
                <a:cubicBezTo>
                  <a:pt x="0" y="24"/>
                  <a:pt x="0" y="24"/>
                  <a:pt x="0" y="24"/>
                </a:cubicBezTo>
                <a:cubicBezTo>
                  <a:pt x="0" y="11"/>
                  <a:pt x="11" y="0"/>
                  <a:pt x="24" y="0"/>
                </a:cubicBezTo>
                <a:cubicBezTo>
                  <a:pt x="2726" y="0"/>
                  <a:pt x="2726" y="0"/>
                  <a:pt x="2726" y="0"/>
                </a:cubicBezTo>
                <a:cubicBezTo>
                  <a:pt x="2739" y="0"/>
                  <a:pt x="2749" y="11"/>
                  <a:pt x="2749" y="24"/>
                </a:cubicBezTo>
                <a:cubicBezTo>
                  <a:pt x="2749" y="1174"/>
                  <a:pt x="2749" y="1174"/>
                  <a:pt x="2749" y="1174"/>
                </a:cubicBezTo>
                <a:cubicBezTo>
                  <a:pt x="2749" y="1187"/>
                  <a:pt x="2739" y="1198"/>
                  <a:pt x="2726" y="1198"/>
                </a:cubicBezTo>
              </a:path>
            </a:pathLst>
          </a:custGeom>
          <a:solidFill>
            <a:srgbClr val="2E4C6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19459" name="组合 773"/>
          <p:cNvGrpSpPr>
            <a:grpSpLocks/>
          </p:cNvGrpSpPr>
          <p:nvPr/>
        </p:nvGrpSpPr>
        <p:grpSpPr bwMode="auto">
          <a:xfrm>
            <a:off x="6718300" y="1900238"/>
            <a:ext cx="5472113" cy="4130675"/>
            <a:chOff x="6719888" y="2131781"/>
            <a:chExt cx="5472112" cy="4130676"/>
          </a:xfrm>
        </p:grpSpPr>
        <p:sp>
          <p:nvSpPr>
            <p:cNvPr id="19467" name="AutoShape 380"/>
            <p:cNvSpPr>
              <a:spLocks noChangeAspect="1" noChangeArrowheads="1" noTextEdit="1"/>
            </p:cNvSpPr>
            <p:nvPr/>
          </p:nvSpPr>
          <p:spPr bwMode="auto">
            <a:xfrm>
              <a:off x="6719888" y="2131781"/>
              <a:ext cx="5472112" cy="412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9468" name="Freeform 383"/>
            <p:cNvSpPr>
              <a:spLocks/>
            </p:cNvSpPr>
            <p:nvPr/>
          </p:nvSpPr>
          <p:spPr bwMode="auto">
            <a:xfrm>
              <a:off x="9183688" y="4540019"/>
              <a:ext cx="549275" cy="698500"/>
            </a:xfrm>
            <a:custGeom>
              <a:avLst/>
              <a:gdLst>
                <a:gd name="T0" fmla="*/ 513453 w 276"/>
                <a:gd name="T1" fmla="*/ 698500 h 351"/>
                <a:gd name="T2" fmla="*/ 35822 w 276"/>
                <a:gd name="T3" fmla="*/ 698500 h 351"/>
                <a:gd name="T4" fmla="*/ 0 w 276"/>
                <a:gd name="T5" fmla="*/ 662679 h 351"/>
                <a:gd name="T6" fmla="*/ 0 w 276"/>
                <a:gd name="T7" fmla="*/ 35821 h 351"/>
                <a:gd name="T8" fmla="*/ 35822 w 276"/>
                <a:gd name="T9" fmla="*/ 0 h 351"/>
                <a:gd name="T10" fmla="*/ 513453 w 276"/>
                <a:gd name="T11" fmla="*/ 0 h 351"/>
                <a:gd name="T12" fmla="*/ 549275 w 276"/>
                <a:gd name="T13" fmla="*/ 35821 h 351"/>
                <a:gd name="T14" fmla="*/ 549275 w 276"/>
                <a:gd name="T15" fmla="*/ 662679 h 351"/>
                <a:gd name="T16" fmla="*/ 513453 w 276"/>
                <a:gd name="T17" fmla="*/ 698500 h 35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76" h="351">
                  <a:moveTo>
                    <a:pt x="258" y="351"/>
                  </a:moveTo>
                  <a:cubicBezTo>
                    <a:pt x="18" y="351"/>
                    <a:pt x="18" y="351"/>
                    <a:pt x="18" y="351"/>
                  </a:cubicBezTo>
                  <a:cubicBezTo>
                    <a:pt x="8" y="351"/>
                    <a:pt x="0" y="343"/>
                    <a:pt x="0" y="333"/>
                  </a:cubicBezTo>
                  <a:cubicBezTo>
                    <a:pt x="0" y="18"/>
                    <a:pt x="0" y="18"/>
                    <a:pt x="0" y="18"/>
                  </a:cubicBezTo>
                  <a:cubicBezTo>
                    <a:pt x="0" y="8"/>
                    <a:pt x="8" y="0"/>
                    <a:pt x="18" y="0"/>
                  </a:cubicBezTo>
                  <a:cubicBezTo>
                    <a:pt x="258" y="0"/>
                    <a:pt x="258" y="0"/>
                    <a:pt x="258" y="0"/>
                  </a:cubicBezTo>
                  <a:cubicBezTo>
                    <a:pt x="268" y="0"/>
                    <a:pt x="276" y="8"/>
                    <a:pt x="276" y="18"/>
                  </a:cubicBezTo>
                  <a:cubicBezTo>
                    <a:pt x="276" y="333"/>
                    <a:pt x="276" y="333"/>
                    <a:pt x="276" y="333"/>
                  </a:cubicBezTo>
                  <a:cubicBezTo>
                    <a:pt x="276" y="343"/>
                    <a:pt x="268" y="351"/>
                    <a:pt x="258" y="351"/>
                  </a:cubicBezTo>
                </a:path>
              </a:pathLst>
            </a:custGeom>
            <a:solidFill>
              <a:srgbClr val="2F506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69" name="Rectangle 384"/>
            <p:cNvSpPr>
              <a:spLocks noChangeArrowheads="1"/>
            </p:cNvSpPr>
            <p:nvPr/>
          </p:nvSpPr>
          <p:spPr bwMode="auto">
            <a:xfrm>
              <a:off x="9221788" y="4559069"/>
              <a:ext cx="473075" cy="6080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470" name="Rectangle 385"/>
            <p:cNvSpPr>
              <a:spLocks noChangeArrowheads="1"/>
            </p:cNvSpPr>
            <p:nvPr/>
          </p:nvSpPr>
          <p:spPr bwMode="auto">
            <a:xfrm>
              <a:off x="9221788" y="4559069"/>
              <a:ext cx="473075" cy="608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471" name="Freeform 386"/>
            <p:cNvSpPr>
              <a:spLocks/>
            </p:cNvSpPr>
            <p:nvPr/>
          </p:nvSpPr>
          <p:spPr bwMode="auto">
            <a:xfrm>
              <a:off x="9221788" y="5167082"/>
              <a:ext cx="473075" cy="20638"/>
            </a:xfrm>
            <a:custGeom>
              <a:avLst/>
              <a:gdLst>
                <a:gd name="T0" fmla="*/ 466725 w 298"/>
                <a:gd name="T1" fmla="*/ 20638 h 13"/>
                <a:gd name="T2" fmla="*/ 3175 w 298"/>
                <a:gd name="T3" fmla="*/ 20638 h 13"/>
                <a:gd name="T4" fmla="*/ 0 w 298"/>
                <a:gd name="T5" fmla="*/ 0 h 13"/>
                <a:gd name="T6" fmla="*/ 473075 w 298"/>
                <a:gd name="T7" fmla="*/ 0 h 13"/>
                <a:gd name="T8" fmla="*/ 466725 w 298"/>
                <a:gd name="T9" fmla="*/ 20638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8" h="13">
                  <a:moveTo>
                    <a:pt x="294" y="13"/>
                  </a:moveTo>
                  <a:lnTo>
                    <a:pt x="2" y="13"/>
                  </a:lnTo>
                  <a:lnTo>
                    <a:pt x="0" y="0"/>
                  </a:lnTo>
                  <a:lnTo>
                    <a:pt x="298" y="0"/>
                  </a:lnTo>
                  <a:lnTo>
                    <a:pt x="294" y="13"/>
                  </a:lnTo>
                  <a:close/>
                </a:path>
              </a:pathLst>
            </a:custGeom>
            <a:solidFill>
              <a:srgbClr val="DEDDD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72" name="Freeform 387"/>
            <p:cNvSpPr>
              <a:spLocks/>
            </p:cNvSpPr>
            <p:nvPr/>
          </p:nvSpPr>
          <p:spPr bwMode="auto">
            <a:xfrm>
              <a:off x="9250363" y="4608282"/>
              <a:ext cx="412750" cy="12700"/>
            </a:xfrm>
            <a:custGeom>
              <a:avLst/>
              <a:gdLst>
                <a:gd name="T0" fmla="*/ 408762 w 207"/>
                <a:gd name="T1" fmla="*/ 0 h 7"/>
                <a:gd name="T2" fmla="*/ 3988 w 207"/>
                <a:gd name="T3" fmla="*/ 0 h 7"/>
                <a:gd name="T4" fmla="*/ 0 w 207"/>
                <a:gd name="T5" fmla="*/ 3629 h 7"/>
                <a:gd name="T6" fmla="*/ 0 w 207"/>
                <a:gd name="T7" fmla="*/ 9071 h 7"/>
                <a:gd name="T8" fmla="*/ 3988 w 207"/>
                <a:gd name="T9" fmla="*/ 12700 h 7"/>
                <a:gd name="T10" fmla="*/ 408762 w 207"/>
                <a:gd name="T11" fmla="*/ 12700 h 7"/>
                <a:gd name="T12" fmla="*/ 412750 w 207"/>
                <a:gd name="T13" fmla="*/ 9071 h 7"/>
                <a:gd name="T14" fmla="*/ 412750 w 207"/>
                <a:gd name="T15" fmla="*/ 3629 h 7"/>
                <a:gd name="T16" fmla="*/ 408762 w 207"/>
                <a:gd name="T17" fmla="*/ 0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7">
                  <a:moveTo>
                    <a:pt x="205" y="0"/>
                  </a:moveTo>
                  <a:cubicBezTo>
                    <a:pt x="2" y="0"/>
                    <a:pt x="2" y="0"/>
                    <a:pt x="2" y="0"/>
                  </a:cubicBezTo>
                  <a:cubicBezTo>
                    <a:pt x="1" y="0"/>
                    <a:pt x="0" y="1"/>
                    <a:pt x="0" y="2"/>
                  </a:cubicBezTo>
                  <a:cubicBezTo>
                    <a:pt x="0" y="5"/>
                    <a:pt x="0" y="5"/>
                    <a:pt x="0" y="5"/>
                  </a:cubicBezTo>
                  <a:cubicBezTo>
                    <a:pt x="0" y="6"/>
                    <a:pt x="1" y="7"/>
                    <a:pt x="2" y="7"/>
                  </a:cubicBezTo>
                  <a:cubicBezTo>
                    <a:pt x="205" y="7"/>
                    <a:pt x="205" y="7"/>
                    <a:pt x="205" y="7"/>
                  </a:cubicBezTo>
                  <a:cubicBezTo>
                    <a:pt x="206" y="7"/>
                    <a:pt x="207" y="6"/>
                    <a:pt x="207" y="5"/>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73" name="Freeform 388"/>
            <p:cNvSpPr>
              <a:spLocks/>
            </p:cNvSpPr>
            <p:nvPr/>
          </p:nvSpPr>
          <p:spPr bwMode="auto">
            <a:xfrm>
              <a:off x="9250363" y="4644794"/>
              <a:ext cx="412750" cy="14288"/>
            </a:xfrm>
            <a:custGeom>
              <a:avLst/>
              <a:gdLst>
                <a:gd name="T0" fmla="*/ 408762 w 207"/>
                <a:gd name="T1" fmla="*/ 0 h 7"/>
                <a:gd name="T2" fmla="*/ 3988 w 207"/>
                <a:gd name="T3" fmla="*/ 0 h 7"/>
                <a:gd name="T4" fmla="*/ 0 w 207"/>
                <a:gd name="T5" fmla="*/ 4082 h 7"/>
                <a:gd name="T6" fmla="*/ 0 w 207"/>
                <a:gd name="T7" fmla="*/ 10206 h 7"/>
                <a:gd name="T8" fmla="*/ 3988 w 207"/>
                <a:gd name="T9" fmla="*/ 14288 h 7"/>
                <a:gd name="T10" fmla="*/ 408762 w 207"/>
                <a:gd name="T11" fmla="*/ 14288 h 7"/>
                <a:gd name="T12" fmla="*/ 412750 w 207"/>
                <a:gd name="T13" fmla="*/ 10206 h 7"/>
                <a:gd name="T14" fmla="*/ 412750 w 207"/>
                <a:gd name="T15" fmla="*/ 4082 h 7"/>
                <a:gd name="T16" fmla="*/ 408762 w 207"/>
                <a:gd name="T17" fmla="*/ 0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7">
                  <a:moveTo>
                    <a:pt x="205" y="0"/>
                  </a:moveTo>
                  <a:cubicBezTo>
                    <a:pt x="2" y="0"/>
                    <a:pt x="2" y="0"/>
                    <a:pt x="2" y="0"/>
                  </a:cubicBezTo>
                  <a:cubicBezTo>
                    <a:pt x="1" y="0"/>
                    <a:pt x="0" y="1"/>
                    <a:pt x="0" y="2"/>
                  </a:cubicBezTo>
                  <a:cubicBezTo>
                    <a:pt x="0" y="5"/>
                    <a:pt x="0" y="5"/>
                    <a:pt x="0" y="5"/>
                  </a:cubicBezTo>
                  <a:cubicBezTo>
                    <a:pt x="0" y="6"/>
                    <a:pt x="1" y="7"/>
                    <a:pt x="2" y="7"/>
                  </a:cubicBezTo>
                  <a:cubicBezTo>
                    <a:pt x="205" y="7"/>
                    <a:pt x="205" y="7"/>
                    <a:pt x="205" y="7"/>
                  </a:cubicBezTo>
                  <a:cubicBezTo>
                    <a:pt x="206" y="7"/>
                    <a:pt x="207" y="6"/>
                    <a:pt x="207" y="5"/>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74" name="Freeform 389"/>
            <p:cNvSpPr>
              <a:spLocks/>
            </p:cNvSpPr>
            <p:nvPr/>
          </p:nvSpPr>
          <p:spPr bwMode="auto">
            <a:xfrm>
              <a:off x="9250363" y="4682894"/>
              <a:ext cx="412750" cy="14288"/>
            </a:xfrm>
            <a:custGeom>
              <a:avLst/>
              <a:gdLst>
                <a:gd name="T0" fmla="*/ 408762 w 207"/>
                <a:gd name="T1" fmla="*/ 0 h 7"/>
                <a:gd name="T2" fmla="*/ 3988 w 207"/>
                <a:gd name="T3" fmla="*/ 0 h 7"/>
                <a:gd name="T4" fmla="*/ 0 w 207"/>
                <a:gd name="T5" fmla="*/ 4082 h 7"/>
                <a:gd name="T6" fmla="*/ 0 w 207"/>
                <a:gd name="T7" fmla="*/ 10206 h 7"/>
                <a:gd name="T8" fmla="*/ 3988 w 207"/>
                <a:gd name="T9" fmla="*/ 14288 h 7"/>
                <a:gd name="T10" fmla="*/ 408762 w 207"/>
                <a:gd name="T11" fmla="*/ 14288 h 7"/>
                <a:gd name="T12" fmla="*/ 412750 w 207"/>
                <a:gd name="T13" fmla="*/ 10206 h 7"/>
                <a:gd name="T14" fmla="*/ 412750 w 207"/>
                <a:gd name="T15" fmla="*/ 4082 h 7"/>
                <a:gd name="T16" fmla="*/ 408762 w 207"/>
                <a:gd name="T17" fmla="*/ 0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7">
                  <a:moveTo>
                    <a:pt x="205" y="0"/>
                  </a:moveTo>
                  <a:cubicBezTo>
                    <a:pt x="2" y="0"/>
                    <a:pt x="2" y="0"/>
                    <a:pt x="2" y="0"/>
                  </a:cubicBezTo>
                  <a:cubicBezTo>
                    <a:pt x="1" y="0"/>
                    <a:pt x="0" y="1"/>
                    <a:pt x="0" y="2"/>
                  </a:cubicBezTo>
                  <a:cubicBezTo>
                    <a:pt x="0" y="5"/>
                    <a:pt x="0" y="5"/>
                    <a:pt x="0" y="5"/>
                  </a:cubicBezTo>
                  <a:cubicBezTo>
                    <a:pt x="0" y="6"/>
                    <a:pt x="1" y="7"/>
                    <a:pt x="2" y="7"/>
                  </a:cubicBezTo>
                  <a:cubicBezTo>
                    <a:pt x="205" y="7"/>
                    <a:pt x="205" y="7"/>
                    <a:pt x="205" y="7"/>
                  </a:cubicBezTo>
                  <a:cubicBezTo>
                    <a:pt x="206" y="7"/>
                    <a:pt x="207" y="6"/>
                    <a:pt x="207" y="5"/>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75" name="Freeform 390"/>
            <p:cNvSpPr>
              <a:spLocks/>
            </p:cNvSpPr>
            <p:nvPr/>
          </p:nvSpPr>
          <p:spPr bwMode="auto">
            <a:xfrm>
              <a:off x="9250363" y="4720994"/>
              <a:ext cx="412750" cy="12700"/>
            </a:xfrm>
            <a:custGeom>
              <a:avLst/>
              <a:gdLst>
                <a:gd name="T0" fmla="*/ 408762 w 207"/>
                <a:gd name="T1" fmla="*/ 0 h 6"/>
                <a:gd name="T2" fmla="*/ 3988 w 207"/>
                <a:gd name="T3" fmla="*/ 0 h 6"/>
                <a:gd name="T4" fmla="*/ 0 w 207"/>
                <a:gd name="T5" fmla="*/ 4233 h 6"/>
                <a:gd name="T6" fmla="*/ 0 w 207"/>
                <a:gd name="T7" fmla="*/ 8467 h 6"/>
                <a:gd name="T8" fmla="*/ 3988 w 207"/>
                <a:gd name="T9" fmla="*/ 12700 h 6"/>
                <a:gd name="T10" fmla="*/ 408762 w 207"/>
                <a:gd name="T11" fmla="*/ 12700 h 6"/>
                <a:gd name="T12" fmla="*/ 412750 w 207"/>
                <a:gd name="T13" fmla="*/ 8467 h 6"/>
                <a:gd name="T14" fmla="*/ 412750 w 207"/>
                <a:gd name="T15" fmla="*/ 4233 h 6"/>
                <a:gd name="T16" fmla="*/ 408762 w 207"/>
                <a:gd name="T17" fmla="*/ 0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6">
                  <a:moveTo>
                    <a:pt x="205" y="0"/>
                  </a:moveTo>
                  <a:cubicBezTo>
                    <a:pt x="2" y="0"/>
                    <a:pt x="2" y="0"/>
                    <a:pt x="2" y="0"/>
                  </a:cubicBezTo>
                  <a:cubicBezTo>
                    <a:pt x="1" y="0"/>
                    <a:pt x="0" y="1"/>
                    <a:pt x="0" y="2"/>
                  </a:cubicBezTo>
                  <a:cubicBezTo>
                    <a:pt x="0" y="4"/>
                    <a:pt x="0" y="4"/>
                    <a:pt x="0" y="4"/>
                  </a:cubicBezTo>
                  <a:cubicBezTo>
                    <a:pt x="0" y="6"/>
                    <a:pt x="1" y="6"/>
                    <a:pt x="2" y="6"/>
                  </a:cubicBezTo>
                  <a:cubicBezTo>
                    <a:pt x="205" y="6"/>
                    <a:pt x="205" y="6"/>
                    <a:pt x="205" y="6"/>
                  </a:cubicBezTo>
                  <a:cubicBezTo>
                    <a:pt x="206" y="6"/>
                    <a:pt x="207" y="6"/>
                    <a:pt x="207" y="4"/>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76" name="Freeform 391"/>
            <p:cNvSpPr>
              <a:spLocks/>
            </p:cNvSpPr>
            <p:nvPr/>
          </p:nvSpPr>
          <p:spPr bwMode="auto">
            <a:xfrm>
              <a:off x="9250363" y="4759094"/>
              <a:ext cx="412750" cy="11113"/>
            </a:xfrm>
            <a:custGeom>
              <a:avLst/>
              <a:gdLst>
                <a:gd name="T0" fmla="*/ 408762 w 207"/>
                <a:gd name="T1" fmla="*/ 0 h 6"/>
                <a:gd name="T2" fmla="*/ 3988 w 207"/>
                <a:gd name="T3" fmla="*/ 0 h 6"/>
                <a:gd name="T4" fmla="*/ 0 w 207"/>
                <a:gd name="T5" fmla="*/ 3704 h 6"/>
                <a:gd name="T6" fmla="*/ 0 w 207"/>
                <a:gd name="T7" fmla="*/ 7409 h 6"/>
                <a:gd name="T8" fmla="*/ 3988 w 207"/>
                <a:gd name="T9" fmla="*/ 11113 h 6"/>
                <a:gd name="T10" fmla="*/ 408762 w 207"/>
                <a:gd name="T11" fmla="*/ 11113 h 6"/>
                <a:gd name="T12" fmla="*/ 412750 w 207"/>
                <a:gd name="T13" fmla="*/ 7409 h 6"/>
                <a:gd name="T14" fmla="*/ 412750 w 207"/>
                <a:gd name="T15" fmla="*/ 3704 h 6"/>
                <a:gd name="T16" fmla="*/ 408762 w 207"/>
                <a:gd name="T17" fmla="*/ 0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6">
                  <a:moveTo>
                    <a:pt x="205" y="0"/>
                  </a:moveTo>
                  <a:cubicBezTo>
                    <a:pt x="2" y="0"/>
                    <a:pt x="2" y="0"/>
                    <a:pt x="2" y="0"/>
                  </a:cubicBezTo>
                  <a:cubicBezTo>
                    <a:pt x="1" y="0"/>
                    <a:pt x="0" y="1"/>
                    <a:pt x="0" y="2"/>
                  </a:cubicBezTo>
                  <a:cubicBezTo>
                    <a:pt x="0" y="4"/>
                    <a:pt x="0" y="4"/>
                    <a:pt x="0" y="4"/>
                  </a:cubicBezTo>
                  <a:cubicBezTo>
                    <a:pt x="0" y="5"/>
                    <a:pt x="1" y="6"/>
                    <a:pt x="2" y="6"/>
                  </a:cubicBezTo>
                  <a:cubicBezTo>
                    <a:pt x="205" y="6"/>
                    <a:pt x="205" y="6"/>
                    <a:pt x="205" y="6"/>
                  </a:cubicBezTo>
                  <a:cubicBezTo>
                    <a:pt x="206" y="6"/>
                    <a:pt x="207" y="5"/>
                    <a:pt x="207" y="4"/>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77" name="Freeform 392"/>
            <p:cNvSpPr>
              <a:spLocks/>
            </p:cNvSpPr>
            <p:nvPr/>
          </p:nvSpPr>
          <p:spPr bwMode="auto">
            <a:xfrm>
              <a:off x="9250363" y="4794019"/>
              <a:ext cx="412750" cy="14288"/>
            </a:xfrm>
            <a:custGeom>
              <a:avLst/>
              <a:gdLst>
                <a:gd name="T0" fmla="*/ 408762 w 207"/>
                <a:gd name="T1" fmla="*/ 0 h 7"/>
                <a:gd name="T2" fmla="*/ 3988 w 207"/>
                <a:gd name="T3" fmla="*/ 0 h 7"/>
                <a:gd name="T4" fmla="*/ 0 w 207"/>
                <a:gd name="T5" fmla="*/ 4082 h 7"/>
                <a:gd name="T6" fmla="*/ 0 w 207"/>
                <a:gd name="T7" fmla="*/ 10206 h 7"/>
                <a:gd name="T8" fmla="*/ 3988 w 207"/>
                <a:gd name="T9" fmla="*/ 14288 h 7"/>
                <a:gd name="T10" fmla="*/ 408762 w 207"/>
                <a:gd name="T11" fmla="*/ 14288 h 7"/>
                <a:gd name="T12" fmla="*/ 412750 w 207"/>
                <a:gd name="T13" fmla="*/ 10206 h 7"/>
                <a:gd name="T14" fmla="*/ 412750 w 207"/>
                <a:gd name="T15" fmla="*/ 4082 h 7"/>
                <a:gd name="T16" fmla="*/ 408762 w 207"/>
                <a:gd name="T17" fmla="*/ 0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7">
                  <a:moveTo>
                    <a:pt x="205" y="0"/>
                  </a:moveTo>
                  <a:cubicBezTo>
                    <a:pt x="2" y="0"/>
                    <a:pt x="2" y="0"/>
                    <a:pt x="2" y="0"/>
                  </a:cubicBezTo>
                  <a:cubicBezTo>
                    <a:pt x="1" y="0"/>
                    <a:pt x="0" y="1"/>
                    <a:pt x="0" y="2"/>
                  </a:cubicBezTo>
                  <a:cubicBezTo>
                    <a:pt x="0" y="5"/>
                    <a:pt x="0" y="5"/>
                    <a:pt x="0" y="5"/>
                  </a:cubicBezTo>
                  <a:cubicBezTo>
                    <a:pt x="0" y="6"/>
                    <a:pt x="1" y="7"/>
                    <a:pt x="2" y="7"/>
                  </a:cubicBezTo>
                  <a:cubicBezTo>
                    <a:pt x="205" y="7"/>
                    <a:pt x="205" y="7"/>
                    <a:pt x="205" y="7"/>
                  </a:cubicBezTo>
                  <a:cubicBezTo>
                    <a:pt x="206" y="7"/>
                    <a:pt x="207" y="6"/>
                    <a:pt x="207" y="5"/>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78" name="Freeform 393"/>
            <p:cNvSpPr>
              <a:spLocks/>
            </p:cNvSpPr>
            <p:nvPr/>
          </p:nvSpPr>
          <p:spPr bwMode="auto">
            <a:xfrm>
              <a:off x="9250363" y="4832119"/>
              <a:ext cx="412750" cy="14288"/>
            </a:xfrm>
            <a:custGeom>
              <a:avLst/>
              <a:gdLst>
                <a:gd name="T0" fmla="*/ 408762 w 207"/>
                <a:gd name="T1" fmla="*/ 0 h 7"/>
                <a:gd name="T2" fmla="*/ 3988 w 207"/>
                <a:gd name="T3" fmla="*/ 0 h 7"/>
                <a:gd name="T4" fmla="*/ 0 w 207"/>
                <a:gd name="T5" fmla="*/ 4082 h 7"/>
                <a:gd name="T6" fmla="*/ 0 w 207"/>
                <a:gd name="T7" fmla="*/ 10206 h 7"/>
                <a:gd name="T8" fmla="*/ 3988 w 207"/>
                <a:gd name="T9" fmla="*/ 14288 h 7"/>
                <a:gd name="T10" fmla="*/ 408762 w 207"/>
                <a:gd name="T11" fmla="*/ 14288 h 7"/>
                <a:gd name="T12" fmla="*/ 412750 w 207"/>
                <a:gd name="T13" fmla="*/ 10206 h 7"/>
                <a:gd name="T14" fmla="*/ 412750 w 207"/>
                <a:gd name="T15" fmla="*/ 4082 h 7"/>
                <a:gd name="T16" fmla="*/ 408762 w 207"/>
                <a:gd name="T17" fmla="*/ 0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7">
                  <a:moveTo>
                    <a:pt x="205" y="0"/>
                  </a:moveTo>
                  <a:cubicBezTo>
                    <a:pt x="2" y="0"/>
                    <a:pt x="2" y="0"/>
                    <a:pt x="2" y="0"/>
                  </a:cubicBezTo>
                  <a:cubicBezTo>
                    <a:pt x="1" y="0"/>
                    <a:pt x="0" y="1"/>
                    <a:pt x="0" y="2"/>
                  </a:cubicBezTo>
                  <a:cubicBezTo>
                    <a:pt x="0" y="5"/>
                    <a:pt x="0" y="5"/>
                    <a:pt x="0" y="5"/>
                  </a:cubicBezTo>
                  <a:cubicBezTo>
                    <a:pt x="0" y="6"/>
                    <a:pt x="1" y="7"/>
                    <a:pt x="2" y="7"/>
                  </a:cubicBezTo>
                  <a:cubicBezTo>
                    <a:pt x="205" y="7"/>
                    <a:pt x="205" y="7"/>
                    <a:pt x="205" y="7"/>
                  </a:cubicBezTo>
                  <a:cubicBezTo>
                    <a:pt x="206" y="7"/>
                    <a:pt x="207" y="6"/>
                    <a:pt x="207" y="5"/>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79" name="Freeform 394"/>
            <p:cNvSpPr>
              <a:spLocks/>
            </p:cNvSpPr>
            <p:nvPr/>
          </p:nvSpPr>
          <p:spPr bwMode="auto">
            <a:xfrm>
              <a:off x="9250363" y="4870219"/>
              <a:ext cx="412750" cy="14288"/>
            </a:xfrm>
            <a:custGeom>
              <a:avLst/>
              <a:gdLst>
                <a:gd name="T0" fmla="*/ 408762 w 207"/>
                <a:gd name="T1" fmla="*/ 0 h 7"/>
                <a:gd name="T2" fmla="*/ 3988 w 207"/>
                <a:gd name="T3" fmla="*/ 0 h 7"/>
                <a:gd name="T4" fmla="*/ 0 w 207"/>
                <a:gd name="T5" fmla="*/ 4082 h 7"/>
                <a:gd name="T6" fmla="*/ 0 w 207"/>
                <a:gd name="T7" fmla="*/ 10206 h 7"/>
                <a:gd name="T8" fmla="*/ 3988 w 207"/>
                <a:gd name="T9" fmla="*/ 14288 h 7"/>
                <a:gd name="T10" fmla="*/ 408762 w 207"/>
                <a:gd name="T11" fmla="*/ 14288 h 7"/>
                <a:gd name="T12" fmla="*/ 412750 w 207"/>
                <a:gd name="T13" fmla="*/ 10206 h 7"/>
                <a:gd name="T14" fmla="*/ 412750 w 207"/>
                <a:gd name="T15" fmla="*/ 4082 h 7"/>
                <a:gd name="T16" fmla="*/ 408762 w 207"/>
                <a:gd name="T17" fmla="*/ 0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7">
                  <a:moveTo>
                    <a:pt x="205" y="0"/>
                  </a:moveTo>
                  <a:cubicBezTo>
                    <a:pt x="2" y="0"/>
                    <a:pt x="2" y="0"/>
                    <a:pt x="2" y="0"/>
                  </a:cubicBezTo>
                  <a:cubicBezTo>
                    <a:pt x="1" y="0"/>
                    <a:pt x="0" y="1"/>
                    <a:pt x="0" y="2"/>
                  </a:cubicBezTo>
                  <a:cubicBezTo>
                    <a:pt x="0" y="5"/>
                    <a:pt x="0" y="5"/>
                    <a:pt x="0" y="5"/>
                  </a:cubicBezTo>
                  <a:cubicBezTo>
                    <a:pt x="0" y="6"/>
                    <a:pt x="1" y="7"/>
                    <a:pt x="2" y="7"/>
                  </a:cubicBezTo>
                  <a:cubicBezTo>
                    <a:pt x="205" y="7"/>
                    <a:pt x="205" y="7"/>
                    <a:pt x="205" y="7"/>
                  </a:cubicBezTo>
                  <a:cubicBezTo>
                    <a:pt x="206" y="7"/>
                    <a:pt x="207" y="6"/>
                    <a:pt x="207" y="5"/>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80" name="Freeform 395"/>
            <p:cNvSpPr>
              <a:spLocks/>
            </p:cNvSpPr>
            <p:nvPr/>
          </p:nvSpPr>
          <p:spPr bwMode="auto">
            <a:xfrm>
              <a:off x="9250363" y="4908319"/>
              <a:ext cx="412750" cy="14288"/>
            </a:xfrm>
            <a:custGeom>
              <a:avLst/>
              <a:gdLst>
                <a:gd name="T0" fmla="*/ 408762 w 207"/>
                <a:gd name="T1" fmla="*/ 0 h 7"/>
                <a:gd name="T2" fmla="*/ 3988 w 207"/>
                <a:gd name="T3" fmla="*/ 0 h 7"/>
                <a:gd name="T4" fmla="*/ 0 w 207"/>
                <a:gd name="T5" fmla="*/ 4082 h 7"/>
                <a:gd name="T6" fmla="*/ 0 w 207"/>
                <a:gd name="T7" fmla="*/ 10206 h 7"/>
                <a:gd name="T8" fmla="*/ 3988 w 207"/>
                <a:gd name="T9" fmla="*/ 14288 h 7"/>
                <a:gd name="T10" fmla="*/ 408762 w 207"/>
                <a:gd name="T11" fmla="*/ 14288 h 7"/>
                <a:gd name="T12" fmla="*/ 412750 w 207"/>
                <a:gd name="T13" fmla="*/ 10206 h 7"/>
                <a:gd name="T14" fmla="*/ 412750 w 207"/>
                <a:gd name="T15" fmla="*/ 4082 h 7"/>
                <a:gd name="T16" fmla="*/ 408762 w 207"/>
                <a:gd name="T17" fmla="*/ 0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7">
                  <a:moveTo>
                    <a:pt x="205" y="0"/>
                  </a:moveTo>
                  <a:cubicBezTo>
                    <a:pt x="2" y="0"/>
                    <a:pt x="2" y="0"/>
                    <a:pt x="2" y="0"/>
                  </a:cubicBezTo>
                  <a:cubicBezTo>
                    <a:pt x="1" y="0"/>
                    <a:pt x="0" y="1"/>
                    <a:pt x="0" y="2"/>
                  </a:cubicBezTo>
                  <a:cubicBezTo>
                    <a:pt x="0" y="5"/>
                    <a:pt x="0" y="5"/>
                    <a:pt x="0" y="5"/>
                  </a:cubicBezTo>
                  <a:cubicBezTo>
                    <a:pt x="0" y="6"/>
                    <a:pt x="1" y="7"/>
                    <a:pt x="2" y="7"/>
                  </a:cubicBezTo>
                  <a:cubicBezTo>
                    <a:pt x="205" y="7"/>
                    <a:pt x="205" y="7"/>
                    <a:pt x="205" y="7"/>
                  </a:cubicBezTo>
                  <a:cubicBezTo>
                    <a:pt x="206" y="7"/>
                    <a:pt x="207" y="6"/>
                    <a:pt x="207" y="5"/>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81" name="Freeform 396"/>
            <p:cNvSpPr>
              <a:spLocks/>
            </p:cNvSpPr>
            <p:nvPr/>
          </p:nvSpPr>
          <p:spPr bwMode="auto">
            <a:xfrm>
              <a:off x="9250363" y="4946419"/>
              <a:ext cx="412750" cy="11113"/>
            </a:xfrm>
            <a:custGeom>
              <a:avLst/>
              <a:gdLst>
                <a:gd name="T0" fmla="*/ 408762 w 207"/>
                <a:gd name="T1" fmla="*/ 0 h 6"/>
                <a:gd name="T2" fmla="*/ 3988 w 207"/>
                <a:gd name="T3" fmla="*/ 0 h 6"/>
                <a:gd name="T4" fmla="*/ 0 w 207"/>
                <a:gd name="T5" fmla="*/ 3704 h 6"/>
                <a:gd name="T6" fmla="*/ 0 w 207"/>
                <a:gd name="T7" fmla="*/ 7409 h 6"/>
                <a:gd name="T8" fmla="*/ 3988 w 207"/>
                <a:gd name="T9" fmla="*/ 11113 h 6"/>
                <a:gd name="T10" fmla="*/ 408762 w 207"/>
                <a:gd name="T11" fmla="*/ 11113 h 6"/>
                <a:gd name="T12" fmla="*/ 412750 w 207"/>
                <a:gd name="T13" fmla="*/ 7409 h 6"/>
                <a:gd name="T14" fmla="*/ 412750 w 207"/>
                <a:gd name="T15" fmla="*/ 3704 h 6"/>
                <a:gd name="T16" fmla="*/ 408762 w 207"/>
                <a:gd name="T17" fmla="*/ 0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6">
                  <a:moveTo>
                    <a:pt x="205" y="0"/>
                  </a:moveTo>
                  <a:cubicBezTo>
                    <a:pt x="2" y="0"/>
                    <a:pt x="2" y="0"/>
                    <a:pt x="2" y="0"/>
                  </a:cubicBezTo>
                  <a:cubicBezTo>
                    <a:pt x="1" y="0"/>
                    <a:pt x="0" y="1"/>
                    <a:pt x="0" y="2"/>
                  </a:cubicBezTo>
                  <a:cubicBezTo>
                    <a:pt x="0" y="4"/>
                    <a:pt x="0" y="4"/>
                    <a:pt x="0" y="4"/>
                  </a:cubicBezTo>
                  <a:cubicBezTo>
                    <a:pt x="0" y="5"/>
                    <a:pt x="1" y="6"/>
                    <a:pt x="2" y="6"/>
                  </a:cubicBezTo>
                  <a:cubicBezTo>
                    <a:pt x="205" y="6"/>
                    <a:pt x="205" y="6"/>
                    <a:pt x="205" y="6"/>
                  </a:cubicBezTo>
                  <a:cubicBezTo>
                    <a:pt x="206" y="6"/>
                    <a:pt x="207" y="5"/>
                    <a:pt x="207" y="4"/>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82" name="Freeform 397"/>
            <p:cNvSpPr>
              <a:spLocks/>
            </p:cNvSpPr>
            <p:nvPr/>
          </p:nvSpPr>
          <p:spPr bwMode="auto">
            <a:xfrm>
              <a:off x="9250363" y="4984519"/>
              <a:ext cx="412750" cy="11113"/>
            </a:xfrm>
            <a:custGeom>
              <a:avLst/>
              <a:gdLst>
                <a:gd name="T0" fmla="*/ 408762 w 207"/>
                <a:gd name="T1" fmla="*/ 0 h 6"/>
                <a:gd name="T2" fmla="*/ 3988 w 207"/>
                <a:gd name="T3" fmla="*/ 0 h 6"/>
                <a:gd name="T4" fmla="*/ 0 w 207"/>
                <a:gd name="T5" fmla="*/ 3704 h 6"/>
                <a:gd name="T6" fmla="*/ 0 w 207"/>
                <a:gd name="T7" fmla="*/ 7409 h 6"/>
                <a:gd name="T8" fmla="*/ 3988 w 207"/>
                <a:gd name="T9" fmla="*/ 11113 h 6"/>
                <a:gd name="T10" fmla="*/ 408762 w 207"/>
                <a:gd name="T11" fmla="*/ 11113 h 6"/>
                <a:gd name="T12" fmla="*/ 412750 w 207"/>
                <a:gd name="T13" fmla="*/ 7409 h 6"/>
                <a:gd name="T14" fmla="*/ 412750 w 207"/>
                <a:gd name="T15" fmla="*/ 3704 h 6"/>
                <a:gd name="T16" fmla="*/ 408762 w 207"/>
                <a:gd name="T17" fmla="*/ 0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6">
                  <a:moveTo>
                    <a:pt x="205" y="0"/>
                  </a:moveTo>
                  <a:cubicBezTo>
                    <a:pt x="2" y="0"/>
                    <a:pt x="2" y="0"/>
                    <a:pt x="2" y="0"/>
                  </a:cubicBezTo>
                  <a:cubicBezTo>
                    <a:pt x="1" y="0"/>
                    <a:pt x="0" y="0"/>
                    <a:pt x="0" y="2"/>
                  </a:cubicBezTo>
                  <a:cubicBezTo>
                    <a:pt x="0" y="4"/>
                    <a:pt x="0" y="4"/>
                    <a:pt x="0" y="4"/>
                  </a:cubicBezTo>
                  <a:cubicBezTo>
                    <a:pt x="0" y="5"/>
                    <a:pt x="1" y="6"/>
                    <a:pt x="2" y="6"/>
                  </a:cubicBezTo>
                  <a:cubicBezTo>
                    <a:pt x="205" y="6"/>
                    <a:pt x="205" y="6"/>
                    <a:pt x="205" y="6"/>
                  </a:cubicBezTo>
                  <a:cubicBezTo>
                    <a:pt x="206" y="6"/>
                    <a:pt x="207" y="5"/>
                    <a:pt x="207" y="4"/>
                  </a:cubicBezTo>
                  <a:cubicBezTo>
                    <a:pt x="207" y="2"/>
                    <a:pt x="207" y="2"/>
                    <a:pt x="207" y="2"/>
                  </a:cubicBezTo>
                  <a:cubicBezTo>
                    <a:pt x="207" y="0"/>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83" name="Freeform 398"/>
            <p:cNvSpPr>
              <a:spLocks/>
            </p:cNvSpPr>
            <p:nvPr/>
          </p:nvSpPr>
          <p:spPr bwMode="auto">
            <a:xfrm>
              <a:off x="9250363" y="5019444"/>
              <a:ext cx="412750" cy="14288"/>
            </a:xfrm>
            <a:custGeom>
              <a:avLst/>
              <a:gdLst>
                <a:gd name="T0" fmla="*/ 408762 w 207"/>
                <a:gd name="T1" fmla="*/ 0 h 7"/>
                <a:gd name="T2" fmla="*/ 3988 w 207"/>
                <a:gd name="T3" fmla="*/ 0 h 7"/>
                <a:gd name="T4" fmla="*/ 0 w 207"/>
                <a:gd name="T5" fmla="*/ 4082 h 7"/>
                <a:gd name="T6" fmla="*/ 0 w 207"/>
                <a:gd name="T7" fmla="*/ 10206 h 7"/>
                <a:gd name="T8" fmla="*/ 3988 w 207"/>
                <a:gd name="T9" fmla="*/ 14288 h 7"/>
                <a:gd name="T10" fmla="*/ 408762 w 207"/>
                <a:gd name="T11" fmla="*/ 14288 h 7"/>
                <a:gd name="T12" fmla="*/ 412750 w 207"/>
                <a:gd name="T13" fmla="*/ 10206 h 7"/>
                <a:gd name="T14" fmla="*/ 412750 w 207"/>
                <a:gd name="T15" fmla="*/ 4082 h 7"/>
                <a:gd name="T16" fmla="*/ 408762 w 207"/>
                <a:gd name="T17" fmla="*/ 0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7">
                  <a:moveTo>
                    <a:pt x="205" y="0"/>
                  </a:moveTo>
                  <a:cubicBezTo>
                    <a:pt x="2" y="0"/>
                    <a:pt x="2" y="0"/>
                    <a:pt x="2" y="0"/>
                  </a:cubicBezTo>
                  <a:cubicBezTo>
                    <a:pt x="1" y="0"/>
                    <a:pt x="0" y="1"/>
                    <a:pt x="0" y="2"/>
                  </a:cubicBezTo>
                  <a:cubicBezTo>
                    <a:pt x="0" y="5"/>
                    <a:pt x="0" y="5"/>
                    <a:pt x="0" y="5"/>
                  </a:cubicBezTo>
                  <a:cubicBezTo>
                    <a:pt x="0" y="6"/>
                    <a:pt x="1" y="7"/>
                    <a:pt x="2" y="7"/>
                  </a:cubicBezTo>
                  <a:cubicBezTo>
                    <a:pt x="205" y="7"/>
                    <a:pt x="205" y="7"/>
                    <a:pt x="205" y="7"/>
                  </a:cubicBezTo>
                  <a:cubicBezTo>
                    <a:pt x="206" y="7"/>
                    <a:pt x="207" y="6"/>
                    <a:pt x="207" y="5"/>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84" name="Freeform 399"/>
            <p:cNvSpPr>
              <a:spLocks/>
            </p:cNvSpPr>
            <p:nvPr/>
          </p:nvSpPr>
          <p:spPr bwMode="auto">
            <a:xfrm>
              <a:off x="9250363" y="5057544"/>
              <a:ext cx="412750" cy="14288"/>
            </a:xfrm>
            <a:custGeom>
              <a:avLst/>
              <a:gdLst>
                <a:gd name="T0" fmla="*/ 408762 w 207"/>
                <a:gd name="T1" fmla="*/ 0 h 7"/>
                <a:gd name="T2" fmla="*/ 3988 w 207"/>
                <a:gd name="T3" fmla="*/ 0 h 7"/>
                <a:gd name="T4" fmla="*/ 0 w 207"/>
                <a:gd name="T5" fmla="*/ 4082 h 7"/>
                <a:gd name="T6" fmla="*/ 0 w 207"/>
                <a:gd name="T7" fmla="*/ 10206 h 7"/>
                <a:gd name="T8" fmla="*/ 3988 w 207"/>
                <a:gd name="T9" fmla="*/ 14288 h 7"/>
                <a:gd name="T10" fmla="*/ 408762 w 207"/>
                <a:gd name="T11" fmla="*/ 14288 h 7"/>
                <a:gd name="T12" fmla="*/ 412750 w 207"/>
                <a:gd name="T13" fmla="*/ 10206 h 7"/>
                <a:gd name="T14" fmla="*/ 412750 w 207"/>
                <a:gd name="T15" fmla="*/ 4082 h 7"/>
                <a:gd name="T16" fmla="*/ 408762 w 207"/>
                <a:gd name="T17" fmla="*/ 0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7">
                  <a:moveTo>
                    <a:pt x="205" y="0"/>
                  </a:moveTo>
                  <a:cubicBezTo>
                    <a:pt x="2" y="0"/>
                    <a:pt x="2" y="0"/>
                    <a:pt x="2" y="0"/>
                  </a:cubicBezTo>
                  <a:cubicBezTo>
                    <a:pt x="1" y="0"/>
                    <a:pt x="0" y="1"/>
                    <a:pt x="0" y="2"/>
                  </a:cubicBezTo>
                  <a:cubicBezTo>
                    <a:pt x="0" y="5"/>
                    <a:pt x="0" y="5"/>
                    <a:pt x="0" y="5"/>
                  </a:cubicBezTo>
                  <a:cubicBezTo>
                    <a:pt x="0" y="6"/>
                    <a:pt x="1" y="7"/>
                    <a:pt x="2" y="7"/>
                  </a:cubicBezTo>
                  <a:cubicBezTo>
                    <a:pt x="205" y="7"/>
                    <a:pt x="205" y="7"/>
                    <a:pt x="205" y="7"/>
                  </a:cubicBezTo>
                  <a:cubicBezTo>
                    <a:pt x="206" y="7"/>
                    <a:pt x="207" y="6"/>
                    <a:pt x="207" y="5"/>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85" name="Freeform 400"/>
            <p:cNvSpPr>
              <a:spLocks/>
            </p:cNvSpPr>
            <p:nvPr/>
          </p:nvSpPr>
          <p:spPr bwMode="auto">
            <a:xfrm>
              <a:off x="9250363" y="5095644"/>
              <a:ext cx="412750" cy="14288"/>
            </a:xfrm>
            <a:custGeom>
              <a:avLst/>
              <a:gdLst>
                <a:gd name="T0" fmla="*/ 408762 w 207"/>
                <a:gd name="T1" fmla="*/ 0 h 7"/>
                <a:gd name="T2" fmla="*/ 3988 w 207"/>
                <a:gd name="T3" fmla="*/ 0 h 7"/>
                <a:gd name="T4" fmla="*/ 0 w 207"/>
                <a:gd name="T5" fmla="*/ 4082 h 7"/>
                <a:gd name="T6" fmla="*/ 0 w 207"/>
                <a:gd name="T7" fmla="*/ 10206 h 7"/>
                <a:gd name="T8" fmla="*/ 3988 w 207"/>
                <a:gd name="T9" fmla="*/ 14288 h 7"/>
                <a:gd name="T10" fmla="*/ 408762 w 207"/>
                <a:gd name="T11" fmla="*/ 14288 h 7"/>
                <a:gd name="T12" fmla="*/ 412750 w 207"/>
                <a:gd name="T13" fmla="*/ 10206 h 7"/>
                <a:gd name="T14" fmla="*/ 412750 w 207"/>
                <a:gd name="T15" fmla="*/ 4082 h 7"/>
                <a:gd name="T16" fmla="*/ 408762 w 207"/>
                <a:gd name="T17" fmla="*/ 0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7">
                  <a:moveTo>
                    <a:pt x="205" y="0"/>
                  </a:moveTo>
                  <a:cubicBezTo>
                    <a:pt x="2" y="0"/>
                    <a:pt x="2" y="0"/>
                    <a:pt x="2" y="0"/>
                  </a:cubicBezTo>
                  <a:cubicBezTo>
                    <a:pt x="1" y="0"/>
                    <a:pt x="0" y="1"/>
                    <a:pt x="0" y="2"/>
                  </a:cubicBezTo>
                  <a:cubicBezTo>
                    <a:pt x="0" y="5"/>
                    <a:pt x="0" y="5"/>
                    <a:pt x="0" y="5"/>
                  </a:cubicBezTo>
                  <a:cubicBezTo>
                    <a:pt x="0" y="6"/>
                    <a:pt x="1" y="7"/>
                    <a:pt x="2" y="7"/>
                  </a:cubicBezTo>
                  <a:cubicBezTo>
                    <a:pt x="205" y="7"/>
                    <a:pt x="205" y="7"/>
                    <a:pt x="205" y="7"/>
                  </a:cubicBezTo>
                  <a:cubicBezTo>
                    <a:pt x="206" y="7"/>
                    <a:pt x="207" y="6"/>
                    <a:pt x="207" y="5"/>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86" name="Freeform 401"/>
            <p:cNvSpPr>
              <a:spLocks/>
            </p:cNvSpPr>
            <p:nvPr/>
          </p:nvSpPr>
          <p:spPr bwMode="auto">
            <a:xfrm>
              <a:off x="9250363" y="5133744"/>
              <a:ext cx="412750" cy="11113"/>
            </a:xfrm>
            <a:custGeom>
              <a:avLst/>
              <a:gdLst>
                <a:gd name="T0" fmla="*/ 408762 w 207"/>
                <a:gd name="T1" fmla="*/ 0 h 6"/>
                <a:gd name="T2" fmla="*/ 3988 w 207"/>
                <a:gd name="T3" fmla="*/ 0 h 6"/>
                <a:gd name="T4" fmla="*/ 0 w 207"/>
                <a:gd name="T5" fmla="*/ 3704 h 6"/>
                <a:gd name="T6" fmla="*/ 0 w 207"/>
                <a:gd name="T7" fmla="*/ 7409 h 6"/>
                <a:gd name="T8" fmla="*/ 3988 w 207"/>
                <a:gd name="T9" fmla="*/ 11113 h 6"/>
                <a:gd name="T10" fmla="*/ 408762 w 207"/>
                <a:gd name="T11" fmla="*/ 11113 h 6"/>
                <a:gd name="T12" fmla="*/ 412750 w 207"/>
                <a:gd name="T13" fmla="*/ 7409 h 6"/>
                <a:gd name="T14" fmla="*/ 412750 w 207"/>
                <a:gd name="T15" fmla="*/ 3704 h 6"/>
                <a:gd name="T16" fmla="*/ 408762 w 207"/>
                <a:gd name="T17" fmla="*/ 0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7" h="6">
                  <a:moveTo>
                    <a:pt x="205" y="0"/>
                  </a:moveTo>
                  <a:cubicBezTo>
                    <a:pt x="2" y="0"/>
                    <a:pt x="2" y="0"/>
                    <a:pt x="2" y="0"/>
                  </a:cubicBezTo>
                  <a:cubicBezTo>
                    <a:pt x="1" y="0"/>
                    <a:pt x="0" y="1"/>
                    <a:pt x="0" y="2"/>
                  </a:cubicBezTo>
                  <a:cubicBezTo>
                    <a:pt x="0" y="4"/>
                    <a:pt x="0" y="4"/>
                    <a:pt x="0" y="4"/>
                  </a:cubicBezTo>
                  <a:cubicBezTo>
                    <a:pt x="0" y="6"/>
                    <a:pt x="1" y="6"/>
                    <a:pt x="2" y="6"/>
                  </a:cubicBezTo>
                  <a:cubicBezTo>
                    <a:pt x="205" y="6"/>
                    <a:pt x="205" y="6"/>
                    <a:pt x="205" y="6"/>
                  </a:cubicBezTo>
                  <a:cubicBezTo>
                    <a:pt x="206" y="6"/>
                    <a:pt x="207" y="6"/>
                    <a:pt x="207" y="4"/>
                  </a:cubicBezTo>
                  <a:cubicBezTo>
                    <a:pt x="207" y="2"/>
                    <a:pt x="207" y="2"/>
                    <a:pt x="207" y="2"/>
                  </a:cubicBezTo>
                  <a:cubicBezTo>
                    <a:pt x="207" y="1"/>
                    <a:pt x="206" y="0"/>
                    <a:pt x="205" y="0"/>
                  </a:cubicBezTo>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87" name="Rectangle 402"/>
            <p:cNvSpPr>
              <a:spLocks noChangeArrowheads="1"/>
            </p:cNvSpPr>
            <p:nvPr/>
          </p:nvSpPr>
          <p:spPr bwMode="auto">
            <a:xfrm>
              <a:off x="9321800" y="4495569"/>
              <a:ext cx="269875" cy="444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488" name="Rectangle 403"/>
            <p:cNvSpPr>
              <a:spLocks noChangeArrowheads="1"/>
            </p:cNvSpPr>
            <p:nvPr/>
          </p:nvSpPr>
          <p:spPr bwMode="auto">
            <a:xfrm>
              <a:off x="9321800" y="4495569"/>
              <a:ext cx="269875" cy="22225"/>
            </a:xfrm>
            <a:prstGeom prst="rect">
              <a:avLst/>
            </a:prstGeom>
            <a:solidFill>
              <a:srgbClr val="B0AFB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489" name="Oval 404"/>
            <p:cNvSpPr>
              <a:spLocks noChangeArrowheads="1"/>
            </p:cNvSpPr>
            <p:nvPr/>
          </p:nvSpPr>
          <p:spPr bwMode="auto">
            <a:xfrm>
              <a:off x="9420225" y="4509857"/>
              <a:ext cx="14287" cy="14288"/>
            </a:xfrm>
            <a:prstGeom prst="ellipse">
              <a:avLst/>
            </a:prstGeom>
            <a:solidFill>
              <a:srgbClr val="2F5062"/>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490" name="Oval 405"/>
            <p:cNvSpPr>
              <a:spLocks noChangeArrowheads="1"/>
            </p:cNvSpPr>
            <p:nvPr/>
          </p:nvSpPr>
          <p:spPr bwMode="auto">
            <a:xfrm>
              <a:off x="9482137" y="4509857"/>
              <a:ext cx="14287" cy="14288"/>
            </a:xfrm>
            <a:prstGeom prst="ellipse">
              <a:avLst/>
            </a:prstGeom>
            <a:solidFill>
              <a:srgbClr val="2F5062"/>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491" name="Freeform 406"/>
            <p:cNvSpPr>
              <a:spLocks/>
            </p:cNvSpPr>
            <p:nvPr/>
          </p:nvSpPr>
          <p:spPr bwMode="auto">
            <a:xfrm>
              <a:off x="9458325" y="5022619"/>
              <a:ext cx="508000" cy="950913"/>
            </a:xfrm>
            <a:custGeom>
              <a:avLst/>
              <a:gdLst>
                <a:gd name="T0" fmla="*/ 0 w 255"/>
                <a:gd name="T1" fmla="*/ 372010 h 478"/>
                <a:gd name="T2" fmla="*/ 310776 w 255"/>
                <a:gd name="T3" fmla="*/ 372010 h 478"/>
                <a:gd name="T4" fmla="*/ 191247 w 255"/>
                <a:gd name="T5" fmla="*/ 75596 h 478"/>
                <a:gd name="T6" fmla="*/ 324722 w 255"/>
                <a:gd name="T7" fmla="*/ 0 h 478"/>
                <a:gd name="T8" fmla="*/ 500031 w 255"/>
                <a:gd name="T9" fmla="*/ 358084 h 478"/>
                <a:gd name="T10" fmla="*/ 494055 w 255"/>
                <a:gd name="T11" fmla="*/ 698265 h 478"/>
                <a:gd name="T12" fmla="*/ 314761 w 255"/>
                <a:gd name="T13" fmla="*/ 944945 h 478"/>
                <a:gd name="T14" fmla="*/ 278902 w 255"/>
                <a:gd name="T15" fmla="*/ 944945 h 478"/>
                <a:gd name="T16" fmla="*/ 103592 w 255"/>
                <a:gd name="T17" fmla="*/ 630626 h 478"/>
                <a:gd name="T18" fmla="*/ 0 w 255"/>
                <a:gd name="T19" fmla="*/ 372010 h 47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5" h="478">
                  <a:moveTo>
                    <a:pt x="0" y="187"/>
                  </a:moveTo>
                  <a:cubicBezTo>
                    <a:pt x="156" y="187"/>
                    <a:pt x="156" y="187"/>
                    <a:pt x="156" y="187"/>
                  </a:cubicBezTo>
                  <a:cubicBezTo>
                    <a:pt x="156" y="187"/>
                    <a:pt x="100" y="39"/>
                    <a:pt x="96" y="38"/>
                  </a:cubicBezTo>
                  <a:cubicBezTo>
                    <a:pt x="163" y="0"/>
                    <a:pt x="163" y="0"/>
                    <a:pt x="163" y="0"/>
                  </a:cubicBezTo>
                  <a:cubicBezTo>
                    <a:pt x="163" y="0"/>
                    <a:pt x="249" y="172"/>
                    <a:pt x="251" y="180"/>
                  </a:cubicBezTo>
                  <a:cubicBezTo>
                    <a:pt x="254" y="187"/>
                    <a:pt x="255" y="339"/>
                    <a:pt x="248" y="351"/>
                  </a:cubicBezTo>
                  <a:cubicBezTo>
                    <a:pt x="241" y="364"/>
                    <a:pt x="168" y="473"/>
                    <a:pt x="158" y="475"/>
                  </a:cubicBezTo>
                  <a:cubicBezTo>
                    <a:pt x="149" y="478"/>
                    <a:pt x="140" y="475"/>
                    <a:pt x="140" y="475"/>
                  </a:cubicBezTo>
                  <a:cubicBezTo>
                    <a:pt x="52" y="317"/>
                    <a:pt x="52" y="317"/>
                    <a:pt x="52" y="317"/>
                  </a:cubicBezTo>
                  <a:lnTo>
                    <a:pt x="0" y="187"/>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92" name="Freeform 407"/>
            <p:cNvSpPr>
              <a:spLocks/>
            </p:cNvSpPr>
            <p:nvPr/>
          </p:nvSpPr>
          <p:spPr bwMode="auto">
            <a:xfrm>
              <a:off x="9763125" y="5546494"/>
              <a:ext cx="42862" cy="158750"/>
            </a:xfrm>
            <a:custGeom>
              <a:avLst/>
              <a:gdLst>
                <a:gd name="T0" fmla="*/ 19483 w 22"/>
                <a:gd name="T1" fmla="*/ 158750 h 80"/>
                <a:gd name="T2" fmla="*/ 0 w 22"/>
                <a:gd name="T3" fmla="*/ 63500 h 80"/>
                <a:gd name="T4" fmla="*/ 0 w 22"/>
                <a:gd name="T5" fmla="*/ 33734 h 80"/>
                <a:gd name="T6" fmla="*/ 19483 w 22"/>
                <a:gd name="T7" fmla="*/ 95250 h 80"/>
                <a:gd name="T8" fmla="*/ 29224 w 22"/>
                <a:gd name="T9" fmla="*/ 0 h 80"/>
                <a:gd name="T10" fmla="*/ 19483 w 22"/>
                <a:gd name="T11" fmla="*/ 158750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 h="80">
                  <a:moveTo>
                    <a:pt x="10" y="80"/>
                  </a:moveTo>
                  <a:cubicBezTo>
                    <a:pt x="0" y="32"/>
                    <a:pt x="0" y="32"/>
                    <a:pt x="0" y="32"/>
                  </a:cubicBezTo>
                  <a:cubicBezTo>
                    <a:pt x="0" y="17"/>
                    <a:pt x="0" y="17"/>
                    <a:pt x="0" y="17"/>
                  </a:cubicBezTo>
                  <a:cubicBezTo>
                    <a:pt x="0" y="17"/>
                    <a:pt x="7" y="55"/>
                    <a:pt x="10" y="48"/>
                  </a:cubicBezTo>
                  <a:cubicBezTo>
                    <a:pt x="12" y="42"/>
                    <a:pt x="15" y="0"/>
                    <a:pt x="15" y="0"/>
                  </a:cubicBezTo>
                  <a:cubicBezTo>
                    <a:pt x="15" y="0"/>
                    <a:pt x="22" y="56"/>
                    <a:pt x="10" y="8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93" name="Freeform 408"/>
            <p:cNvSpPr>
              <a:spLocks/>
            </p:cNvSpPr>
            <p:nvPr/>
          </p:nvSpPr>
          <p:spPr bwMode="auto">
            <a:xfrm>
              <a:off x="9736137" y="5394094"/>
              <a:ext cx="53975" cy="279400"/>
            </a:xfrm>
            <a:custGeom>
              <a:avLst/>
              <a:gdLst>
                <a:gd name="T0" fmla="*/ 31750 w 34"/>
                <a:gd name="T1" fmla="*/ 0 h 176"/>
                <a:gd name="T2" fmla="*/ 53975 w 34"/>
                <a:gd name="T3" fmla="*/ 163513 h 176"/>
                <a:gd name="T4" fmla="*/ 53975 w 34"/>
                <a:gd name="T5" fmla="*/ 279400 h 176"/>
                <a:gd name="T6" fmla="*/ 31750 w 34"/>
                <a:gd name="T7" fmla="*/ 231775 h 176"/>
                <a:gd name="T8" fmla="*/ 0 w 34"/>
                <a:gd name="T9" fmla="*/ 0 h 176"/>
                <a:gd name="T10" fmla="*/ 31750 w 34"/>
                <a:gd name="T11" fmla="*/ 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 h="176">
                  <a:moveTo>
                    <a:pt x="20" y="0"/>
                  </a:moveTo>
                  <a:lnTo>
                    <a:pt x="34" y="103"/>
                  </a:lnTo>
                  <a:lnTo>
                    <a:pt x="34" y="176"/>
                  </a:lnTo>
                  <a:lnTo>
                    <a:pt x="20" y="146"/>
                  </a:lnTo>
                  <a:lnTo>
                    <a:pt x="0" y="0"/>
                  </a:lnTo>
                  <a:lnTo>
                    <a:pt x="20" y="0"/>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94" name="Freeform 409"/>
            <p:cNvSpPr>
              <a:spLocks/>
            </p:cNvSpPr>
            <p:nvPr/>
          </p:nvSpPr>
          <p:spPr bwMode="auto">
            <a:xfrm>
              <a:off x="9645650" y="5003569"/>
              <a:ext cx="133350" cy="90488"/>
            </a:xfrm>
            <a:custGeom>
              <a:avLst/>
              <a:gdLst>
                <a:gd name="T0" fmla="*/ 9525 w 84"/>
                <a:gd name="T1" fmla="*/ 90488 h 57"/>
                <a:gd name="T2" fmla="*/ 0 w 84"/>
                <a:gd name="T3" fmla="*/ 68263 h 57"/>
                <a:gd name="T4" fmla="*/ 104775 w 84"/>
                <a:gd name="T5" fmla="*/ 11113 h 57"/>
                <a:gd name="T6" fmla="*/ 120650 w 84"/>
                <a:gd name="T7" fmla="*/ 0 h 57"/>
                <a:gd name="T8" fmla="*/ 133350 w 84"/>
                <a:gd name="T9" fmla="*/ 22225 h 57"/>
                <a:gd name="T10" fmla="*/ 9525 w 84"/>
                <a:gd name="T11" fmla="*/ 90488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4" h="57">
                  <a:moveTo>
                    <a:pt x="6" y="57"/>
                  </a:moveTo>
                  <a:lnTo>
                    <a:pt x="0" y="43"/>
                  </a:lnTo>
                  <a:lnTo>
                    <a:pt x="66" y="7"/>
                  </a:lnTo>
                  <a:lnTo>
                    <a:pt x="76" y="0"/>
                  </a:lnTo>
                  <a:lnTo>
                    <a:pt x="84" y="14"/>
                  </a:lnTo>
                  <a:lnTo>
                    <a:pt x="6" y="5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95" name="Freeform 410"/>
            <p:cNvSpPr>
              <a:spLocks/>
            </p:cNvSpPr>
            <p:nvPr/>
          </p:nvSpPr>
          <p:spPr bwMode="auto">
            <a:xfrm>
              <a:off x="9539287" y="4706707"/>
              <a:ext cx="204787" cy="355600"/>
            </a:xfrm>
            <a:custGeom>
              <a:avLst/>
              <a:gdLst>
                <a:gd name="T0" fmla="*/ 204787 w 103"/>
                <a:gd name="T1" fmla="*/ 309652 h 178"/>
                <a:gd name="T2" fmla="*/ 159058 w 103"/>
                <a:gd name="T3" fmla="*/ 207766 h 178"/>
                <a:gd name="T4" fmla="*/ 127246 w 103"/>
                <a:gd name="T5" fmla="*/ 53939 h 178"/>
                <a:gd name="T6" fmla="*/ 35788 w 103"/>
                <a:gd name="T7" fmla="*/ 7991 h 178"/>
                <a:gd name="T8" fmla="*/ 1988 w 103"/>
                <a:gd name="T9" fmla="*/ 131852 h 178"/>
                <a:gd name="T10" fmla="*/ 37776 w 103"/>
                <a:gd name="T11" fmla="*/ 267699 h 178"/>
                <a:gd name="T12" fmla="*/ 105376 w 103"/>
                <a:gd name="T13" fmla="*/ 329629 h 178"/>
                <a:gd name="T14" fmla="*/ 123270 w 103"/>
                <a:gd name="T15" fmla="*/ 355600 h 178"/>
                <a:gd name="T16" fmla="*/ 204787 w 103"/>
                <a:gd name="T17" fmla="*/ 309652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3" h="178">
                  <a:moveTo>
                    <a:pt x="103" y="155"/>
                  </a:moveTo>
                  <a:cubicBezTo>
                    <a:pt x="102" y="151"/>
                    <a:pt x="80" y="108"/>
                    <a:pt x="80" y="104"/>
                  </a:cubicBezTo>
                  <a:cubicBezTo>
                    <a:pt x="80" y="101"/>
                    <a:pt x="69" y="33"/>
                    <a:pt x="64" y="27"/>
                  </a:cubicBezTo>
                  <a:cubicBezTo>
                    <a:pt x="59" y="22"/>
                    <a:pt x="24" y="0"/>
                    <a:pt x="18" y="4"/>
                  </a:cubicBezTo>
                  <a:cubicBezTo>
                    <a:pt x="12" y="8"/>
                    <a:pt x="0" y="57"/>
                    <a:pt x="1" y="66"/>
                  </a:cubicBezTo>
                  <a:cubicBezTo>
                    <a:pt x="2" y="75"/>
                    <a:pt x="13" y="127"/>
                    <a:pt x="19" y="134"/>
                  </a:cubicBezTo>
                  <a:cubicBezTo>
                    <a:pt x="25" y="142"/>
                    <a:pt x="49" y="163"/>
                    <a:pt x="53" y="165"/>
                  </a:cubicBezTo>
                  <a:cubicBezTo>
                    <a:pt x="58" y="167"/>
                    <a:pt x="62" y="178"/>
                    <a:pt x="62" y="178"/>
                  </a:cubicBezTo>
                  <a:lnTo>
                    <a:pt x="103" y="155"/>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96" name="Freeform 411"/>
            <p:cNvSpPr>
              <a:spLocks/>
            </p:cNvSpPr>
            <p:nvPr/>
          </p:nvSpPr>
          <p:spPr bwMode="auto">
            <a:xfrm>
              <a:off x="9458325" y="5697307"/>
              <a:ext cx="246062" cy="565150"/>
            </a:xfrm>
            <a:custGeom>
              <a:avLst/>
              <a:gdLst>
                <a:gd name="T0" fmla="*/ 0 w 124"/>
                <a:gd name="T1" fmla="*/ 565150 h 284"/>
                <a:gd name="T2" fmla="*/ 220265 w 124"/>
                <a:gd name="T3" fmla="*/ 483561 h 284"/>
                <a:gd name="T4" fmla="*/ 246062 w 124"/>
                <a:gd name="T5" fmla="*/ 288545 h 284"/>
                <a:gd name="T6" fmla="*/ 236140 w 124"/>
                <a:gd name="T7" fmla="*/ 185067 h 284"/>
                <a:gd name="T8" fmla="*/ 0 w 124"/>
                <a:gd name="T9" fmla="*/ 0 h 284"/>
                <a:gd name="T10" fmla="*/ 0 w 124"/>
                <a:gd name="T11" fmla="*/ 565150 h 28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 h="284">
                  <a:moveTo>
                    <a:pt x="0" y="284"/>
                  </a:moveTo>
                  <a:cubicBezTo>
                    <a:pt x="6" y="284"/>
                    <a:pt x="100" y="273"/>
                    <a:pt x="111" y="243"/>
                  </a:cubicBezTo>
                  <a:cubicBezTo>
                    <a:pt x="123" y="212"/>
                    <a:pt x="124" y="145"/>
                    <a:pt x="124" y="145"/>
                  </a:cubicBezTo>
                  <a:cubicBezTo>
                    <a:pt x="119" y="93"/>
                    <a:pt x="119" y="93"/>
                    <a:pt x="119" y="93"/>
                  </a:cubicBezTo>
                  <a:cubicBezTo>
                    <a:pt x="119" y="93"/>
                    <a:pt x="59" y="6"/>
                    <a:pt x="0" y="0"/>
                  </a:cubicBezTo>
                  <a:lnTo>
                    <a:pt x="0" y="284"/>
                  </a:lnTo>
                  <a:close/>
                </a:path>
              </a:pathLst>
            </a:custGeom>
            <a:solidFill>
              <a:srgbClr val="CD3E2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97" name="Freeform 412"/>
            <p:cNvSpPr>
              <a:spLocks/>
            </p:cNvSpPr>
            <p:nvPr/>
          </p:nvSpPr>
          <p:spPr bwMode="auto">
            <a:xfrm>
              <a:off x="8950325" y="5022619"/>
              <a:ext cx="508000" cy="950913"/>
            </a:xfrm>
            <a:custGeom>
              <a:avLst/>
              <a:gdLst>
                <a:gd name="T0" fmla="*/ 508000 w 255"/>
                <a:gd name="T1" fmla="*/ 372010 h 478"/>
                <a:gd name="T2" fmla="*/ 197224 w 255"/>
                <a:gd name="T3" fmla="*/ 372010 h 478"/>
                <a:gd name="T4" fmla="*/ 314761 w 255"/>
                <a:gd name="T5" fmla="*/ 75596 h 478"/>
                <a:gd name="T6" fmla="*/ 181286 w 255"/>
                <a:gd name="T7" fmla="*/ 0 h 478"/>
                <a:gd name="T8" fmla="*/ 5976 w 255"/>
                <a:gd name="T9" fmla="*/ 358084 h 478"/>
                <a:gd name="T10" fmla="*/ 13945 w 255"/>
                <a:gd name="T11" fmla="*/ 698265 h 478"/>
                <a:gd name="T12" fmla="*/ 191247 w 255"/>
                <a:gd name="T13" fmla="*/ 944945 h 478"/>
                <a:gd name="T14" fmla="*/ 229098 w 255"/>
                <a:gd name="T15" fmla="*/ 944945 h 478"/>
                <a:gd name="T16" fmla="*/ 404408 w 255"/>
                <a:gd name="T17" fmla="*/ 630626 h 478"/>
                <a:gd name="T18" fmla="*/ 508000 w 255"/>
                <a:gd name="T19" fmla="*/ 372010 h 47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5" h="478">
                  <a:moveTo>
                    <a:pt x="255" y="187"/>
                  </a:moveTo>
                  <a:cubicBezTo>
                    <a:pt x="99" y="187"/>
                    <a:pt x="99" y="187"/>
                    <a:pt x="99" y="187"/>
                  </a:cubicBezTo>
                  <a:cubicBezTo>
                    <a:pt x="99" y="187"/>
                    <a:pt x="155" y="39"/>
                    <a:pt x="158" y="38"/>
                  </a:cubicBezTo>
                  <a:cubicBezTo>
                    <a:pt x="91" y="0"/>
                    <a:pt x="91" y="0"/>
                    <a:pt x="91" y="0"/>
                  </a:cubicBezTo>
                  <a:cubicBezTo>
                    <a:pt x="91" y="0"/>
                    <a:pt x="6" y="172"/>
                    <a:pt x="3" y="180"/>
                  </a:cubicBezTo>
                  <a:cubicBezTo>
                    <a:pt x="1" y="187"/>
                    <a:pt x="0" y="339"/>
                    <a:pt x="7" y="351"/>
                  </a:cubicBezTo>
                  <a:cubicBezTo>
                    <a:pt x="13" y="364"/>
                    <a:pt x="87" y="473"/>
                    <a:pt x="96" y="475"/>
                  </a:cubicBezTo>
                  <a:cubicBezTo>
                    <a:pt x="105" y="478"/>
                    <a:pt x="115" y="475"/>
                    <a:pt x="115" y="475"/>
                  </a:cubicBezTo>
                  <a:cubicBezTo>
                    <a:pt x="203" y="317"/>
                    <a:pt x="203" y="317"/>
                    <a:pt x="203" y="317"/>
                  </a:cubicBezTo>
                  <a:lnTo>
                    <a:pt x="255" y="187"/>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98" name="Freeform 413"/>
            <p:cNvSpPr>
              <a:spLocks/>
            </p:cNvSpPr>
            <p:nvPr/>
          </p:nvSpPr>
          <p:spPr bwMode="auto">
            <a:xfrm>
              <a:off x="9107488" y="5546494"/>
              <a:ext cx="44450" cy="158750"/>
            </a:xfrm>
            <a:custGeom>
              <a:avLst/>
              <a:gdLst>
                <a:gd name="T0" fmla="*/ 26266 w 22"/>
                <a:gd name="T1" fmla="*/ 158750 h 80"/>
                <a:gd name="T2" fmla="*/ 44450 w 22"/>
                <a:gd name="T3" fmla="*/ 63500 h 80"/>
                <a:gd name="T4" fmla="*/ 44450 w 22"/>
                <a:gd name="T5" fmla="*/ 33734 h 80"/>
                <a:gd name="T6" fmla="*/ 26266 w 22"/>
                <a:gd name="T7" fmla="*/ 95250 h 80"/>
                <a:gd name="T8" fmla="*/ 16164 w 22"/>
                <a:gd name="T9" fmla="*/ 0 h 80"/>
                <a:gd name="T10" fmla="*/ 26266 w 22"/>
                <a:gd name="T11" fmla="*/ 158750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 h="80">
                  <a:moveTo>
                    <a:pt x="13" y="80"/>
                  </a:moveTo>
                  <a:cubicBezTo>
                    <a:pt x="22" y="32"/>
                    <a:pt x="22" y="32"/>
                    <a:pt x="22" y="32"/>
                  </a:cubicBezTo>
                  <a:cubicBezTo>
                    <a:pt x="22" y="17"/>
                    <a:pt x="22" y="17"/>
                    <a:pt x="22" y="17"/>
                  </a:cubicBezTo>
                  <a:cubicBezTo>
                    <a:pt x="22" y="17"/>
                    <a:pt x="15" y="55"/>
                    <a:pt x="13" y="48"/>
                  </a:cubicBezTo>
                  <a:cubicBezTo>
                    <a:pt x="10" y="42"/>
                    <a:pt x="8" y="0"/>
                    <a:pt x="8" y="0"/>
                  </a:cubicBezTo>
                  <a:cubicBezTo>
                    <a:pt x="8" y="0"/>
                    <a:pt x="0" y="56"/>
                    <a:pt x="13" y="8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99" name="Freeform 414"/>
            <p:cNvSpPr>
              <a:spLocks/>
            </p:cNvSpPr>
            <p:nvPr/>
          </p:nvSpPr>
          <p:spPr bwMode="auto">
            <a:xfrm>
              <a:off x="9123363" y="5394094"/>
              <a:ext cx="53975" cy="279400"/>
            </a:xfrm>
            <a:custGeom>
              <a:avLst/>
              <a:gdLst>
                <a:gd name="T0" fmla="*/ 23813 w 34"/>
                <a:gd name="T1" fmla="*/ 0 h 176"/>
                <a:gd name="T2" fmla="*/ 0 w 34"/>
                <a:gd name="T3" fmla="*/ 163513 h 176"/>
                <a:gd name="T4" fmla="*/ 0 w 34"/>
                <a:gd name="T5" fmla="*/ 279400 h 176"/>
                <a:gd name="T6" fmla="*/ 23813 w 34"/>
                <a:gd name="T7" fmla="*/ 231775 h 176"/>
                <a:gd name="T8" fmla="*/ 53975 w 34"/>
                <a:gd name="T9" fmla="*/ 0 h 176"/>
                <a:gd name="T10" fmla="*/ 23813 w 34"/>
                <a:gd name="T11" fmla="*/ 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 h="176">
                  <a:moveTo>
                    <a:pt x="15" y="0"/>
                  </a:moveTo>
                  <a:lnTo>
                    <a:pt x="0" y="103"/>
                  </a:lnTo>
                  <a:lnTo>
                    <a:pt x="0" y="176"/>
                  </a:lnTo>
                  <a:lnTo>
                    <a:pt x="15" y="146"/>
                  </a:lnTo>
                  <a:lnTo>
                    <a:pt x="34" y="0"/>
                  </a:lnTo>
                  <a:lnTo>
                    <a:pt x="15" y="0"/>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00" name="Freeform 415"/>
            <p:cNvSpPr>
              <a:spLocks/>
            </p:cNvSpPr>
            <p:nvPr/>
          </p:nvSpPr>
          <p:spPr bwMode="auto">
            <a:xfrm>
              <a:off x="9137650" y="5003569"/>
              <a:ext cx="131762" cy="90488"/>
            </a:xfrm>
            <a:custGeom>
              <a:avLst/>
              <a:gdLst>
                <a:gd name="T0" fmla="*/ 120650 w 83"/>
                <a:gd name="T1" fmla="*/ 90488 h 57"/>
                <a:gd name="T2" fmla="*/ 131762 w 83"/>
                <a:gd name="T3" fmla="*/ 68263 h 57"/>
                <a:gd name="T4" fmla="*/ 26987 w 83"/>
                <a:gd name="T5" fmla="*/ 11113 h 57"/>
                <a:gd name="T6" fmla="*/ 9525 w 83"/>
                <a:gd name="T7" fmla="*/ 0 h 57"/>
                <a:gd name="T8" fmla="*/ 0 w 83"/>
                <a:gd name="T9" fmla="*/ 22225 h 57"/>
                <a:gd name="T10" fmla="*/ 120650 w 83"/>
                <a:gd name="T11" fmla="*/ 90488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3" h="57">
                  <a:moveTo>
                    <a:pt x="76" y="57"/>
                  </a:moveTo>
                  <a:lnTo>
                    <a:pt x="83" y="43"/>
                  </a:lnTo>
                  <a:lnTo>
                    <a:pt x="17" y="7"/>
                  </a:lnTo>
                  <a:lnTo>
                    <a:pt x="6" y="0"/>
                  </a:lnTo>
                  <a:lnTo>
                    <a:pt x="0" y="14"/>
                  </a:lnTo>
                  <a:lnTo>
                    <a:pt x="76" y="5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01" name="Freeform 416"/>
            <p:cNvSpPr>
              <a:spLocks/>
            </p:cNvSpPr>
            <p:nvPr/>
          </p:nvSpPr>
          <p:spPr bwMode="auto">
            <a:xfrm>
              <a:off x="9170988" y="4706707"/>
              <a:ext cx="203200" cy="355600"/>
            </a:xfrm>
            <a:custGeom>
              <a:avLst/>
              <a:gdLst>
                <a:gd name="T0" fmla="*/ 0 w 102"/>
                <a:gd name="T1" fmla="*/ 309652 h 178"/>
                <a:gd name="T2" fmla="*/ 43827 w 102"/>
                <a:gd name="T3" fmla="*/ 207766 h 178"/>
                <a:gd name="T4" fmla="*/ 77694 w 102"/>
                <a:gd name="T5" fmla="*/ 53939 h 178"/>
                <a:gd name="T6" fmla="*/ 169333 w 102"/>
                <a:gd name="T7" fmla="*/ 7991 h 178"/>
                <a:gd name="T8" fmla="*/ 203200 w 102"/>
                <a:gd name="T9" fmla="*/ 131852 h 178"/>
                <a:gd name="T10" fmla="*/ 165349 w 102"/>
                <a:gd name="T11" fmla="*/ 267699 h 178"/>
                <a:gd name="T12" fmla="*/ 97616 w 102"/>
                <a:gd name="T13" fmla="*/ 329629 h 178"/>
                <a:gd name="T14" fmla="*/ 81678 w 102"/>
                <a:gd name="T15" fmla="*/ 355600 h 178"/>
                <a:gd name="T16" fmla="*/ 0 w 102"/>
                <a:gd name="T17" fmla="*/ 309652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2" h="178">
                  <a:moveTo>
                    <a:pt x="0" y="155"/>
                  </a:moveTo>
                  <a:cubicBezTo>
                    <a:pt x="0" y="151"/>
                    <a:pt x="22" y="108"/>
                    <a:pt x="22" y="104"/>
                  </a:cubicBezTo>
                  <a:cubicBezTo>
                    <a:pt x="22" y="101"/>
                    <a:pt x="34" y="33"/>
                    <a:pt x="39" y="27"/>
                  </a:cubicBezTo>
                  <a:cubicBezTo>
                    <a:pt x="44" y="22"/>
                    <a:pt x="79" y="0"/>
                    <a:pt x="85" y="4"/>
                  </a:cubicBezTo>
                  <a:cubicBezTo>
                    <a:pt x="91" y="8"/>
                    <a:pt x="102" y="57"/>
                    <a:pt x="102" y="66"/>
                  </a:cubicBezTo>
                  <a:cubicBezTo>
                    <a:pt x="101" y="75"/>
                    <a:pt x="90" y="127"/>
                    <a:pt x="83" y="134"/>
                  </a:cubicBezTo>
                  <a:cubicBezTo>
                    <a:pt x="77" y="142"/>
                    <a:pt x="54" y="163"/>
                    <a:pt x="49" y="165"/>
                  </a:cubicBezTo>
                  <a:cubicBezTo>
                    <a:pt x="45" y="167"/>
                    <a:pt x="41" y="178"/>
                    <a:pt x="41" y="178"/>
                  </a:cubicBezTo>
                  <a:lnTo>
                    <a:pt x="0" y="155"/>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02" name="Freeform 417"/>
            <p:cNvSpPr>
              <a:spLocks/>
            </p:cNvSpPr>
            <p:nvPr/>
          </p:nvSpPr>
          <p:spPr bwMode="auto">
            <a:xfrm>
              <a:off x="9336088" y="5394094"/>
              <a:ext cx="242887" cy="303213"/>
            </a:xfrm>
            <a:custGeom>
              <a:avLst/>
              <a:gdLst>
                <a:gd name="T0" fmla="*/ 121444 w 122"/>
                <a:gd name="T1" fmla="*/ 0 h 152"/>
                <a:gd name="T2" fmla="*/ 0 w 122"/>
                <a:gd name="T3" fmla="*/ 303213 h 152"/>
                <a:gd name="T4" fmla="*/ 121444 w 122"/>
                <a:gd name="T5" fmla="*/ 261322 h 152"/>
                <a:gd name="T6" fmla="*/ 242887 w 122"/>
                <a:gd name="T7" fmla="*/ 303213 h 152"/>
                <a:gd name="T8" fmla="*/ 121444 w 122"/>
                <a:gd name="T9" fmla="*/ 0 h 1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 h="152">
                  <a:moveTo>
                    <a:pt x="61" y="0"/>
                  </a:moveTo>
                  <a:cubicBezTo>
                    <a:pt x="61" y="0"/>
                    <a:pt x="12" y="122"/>
                    <a:pt x="0" y="152"/>
                  </a:cubicBezTo>
                  <a:cubicBezTo>
                    <a:pt x="61" y="131"/>
                    <a:pt x="61" y="131"/>
                    <a:pt x="61" y="131"/>
                  </a:cubicBezTo>
                  <a:cubicBezTo>
                    <a:pt x="122" y="152"/>
                    <a:pt x="122" y="152"/>
                    <a:pt x="122" y="152"/>
                  </a:cubicBezTo>
                  <a:cubicBezTo>
                    <a:pt x="110" y="122"/>
                    <a:pt x="61" y="0"/>
                    <a:pt x="61" y="0"/>
                  </a:cubicBezTo>
                  <a:close/>
                </a:path>
              </a:pathLst>
            </a:custGeom>
            <a:solidFill>
              <a:srgbClr val="ACADA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03" name="Freeform 418"/>
            <p:cNvSpPr>
              <a:spLocks/>
            </p:cNvSpPr>
            <p:nvPr/>
          </p:nvSpPr>
          <p:spPr bwMode="auto">
            <a:xfrm>
              <a:off x="9170988" y="5594119"/>
              <a:ext cx="573087" cy="392113"/>
            </a:xfrm>
            <a:custGeom>
              <a:avLst/>
              <a:gdLst>
                <a:gd name="T0" fmla="*/ 557168 w 288"/>
                <a:gd name="T1" fmla="*/ 292592 h 197"/>
                <a:gd name="T2" fmla="*/ 513390 w 288"/>
                <a:gd name="T3" fmla="*/ 258755 h 197"/>
                <a:gd name="T4" fmla="*/ 461653 w 288"/>
                <a:gd name="T5" fmla="*/ 123406 h 197"/>
                <a:gd name="T6" fmla="*/ 286544 w 288"/>
                <a:gd name="T7" fmla="*/ 0 h 197"/>
                <a:gd name="T8" fmla="*/ 109444 w 288"/>
                <a:gd name="T9" fmla="*/ 123406 h 197"/>
                <a:gd name="T10" fmla="*/ 59697 w 288"/>
                <a:gd name="T11" fmla="*/ 258755 h 197"/>
                <a:gd name="T12" fmla="*/ 13929 w 288"/>
                <a:gd name="T13" fmla="*/ 292592 h 197"/>
                <a:gd name="T14" fmla="*/ 13929 w 288"/>
                <a:gd name="T15" fmla="*/ 392113 h 197"/>
                <a:gd name="T16" fmla="*/ 39798 w 288"/>
                <a:gd name="T17" fmla="*/ 392113 h 197"/>
                <a:gd name="T18" fmla="*/ 49747 w 288"/>
                <a:gd name="T19" fmla="*/ 288611 h 197"/>
                <a:gd name="T20" fmla="*/ 286544 w 288"/>
                <a:gd name="T21" fmla="*/ 103502 h 197"/>
                <a:gd name="T22" fmla="*/ 523340 w 288"/>
                <a:gd name="T23" fmla="*/ 288611 h 197"/>
                <a:gd name="T24" fmla="*/ 533289 w 288"/>
                <a:gd name="T25" fmla="*/ 392113 h 197"/>
                <a:gd name="T26" fmla="*/ 557168 w 288"/>
                <a:gd name="T27" fmla="*/ 392113 h 197"/>
                <a:gd name="T28" fmla="*/ 557168 w 288"/>
                <a:gd name="T29" fmla="*/ 292592 h 19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88" h="197">
                  <a:moveTo>
                    <a:pt x="280" y="147"/>
                  </a:moveTo>
                  <a:cubicBezTo>
                    <a:pt x="279" y="138"/>
                    <a:pt x="258" y="130"/>
                    <a:pt x="258" y="130"/>
                  </a:cubicBezTo>
                  <a:cubicBezTo>
                    <a:pt x="258" y="130"/>
                    <a:pt x="241" y="82"/>
                    <a:pt x="232" y="62"/>
                  </a:cubicBezTo>
                  <a:cubicBezTo>
                    <a:pt x="224" y="41"/>
                    <a:pt x="144" y="0"/>
                    <a:pt x="144" y="0"/>
                  </a:cubicBezTo>
                  <a:cubicBezTo>
                    <a:pt x="144" y="0"/>
                    <a:pt x="64" y="41"/>
                    <a:pt x="55" y="62"/>
                  </a:cubicBezTo>
                  <a:cubicBezTo>
                    <a:pt x="46" y="82"/>
                    <a:pt x="30" y="130"/>
                    <a:pt x="30" y="130"/>
                  </a:cubicBezTo>
                  <a:cubicBezTo>
                    <a:pt x="30" y="130"/>
                    <a:pt x="8" y="138"/>
                    <a:pt x="7" y="147"/>
                  </a:cubicBezTo>
                  <a:cubicBezTo>
                    <a:pt x="6" y="155"/>
                    <a:pt x="0" y="197"/>
                    <a:pt x="7" y="197"/>
                  </a:cubicBezTo>
                  <a:cubicBezTo>
                    <a:pt x="15" y="197"/>
                    <a:pt x="20" y="197"/>
                    <a:pt x="20" y="197"/>
                  </a:cubicBezTo>
                  <a:cubicBezTo>
                    <a:pt x="25" y="145"/>
                    <a:pt x="25" y="145"/>
                    <a:pt x="25" y="145"/>
                  </a:cubicBezTo>
                  <a:cubicBezTo>
                    <a:pt x="25" y="145"/>
                    <a:pt x="103" y="52"/>
                    <a:pt x="144" y="52"/>
                  </a:cubicBezTo>
                  <a:cubicBezTo>
                    <a:pt x="184" y="52"/>
                    <a:pt x="263" y="145"/>
                    <a:pt x="263" y="145"/>
                  </a:cubicBezTo>
                  <a:cubicBezTo>
                    <a:pt x="268" y="197"/>
                    <a:pt x="268" y="197"/>
                    <a:pt x="268" y="197"/>
                  </a:cubicBezTo>
                  <a:cubicBezTo>
                    <a:pt x="268" y="197"/>
                    <a:pt x="273" y="197"/>
                    <a:pt x="280" y="197"/>
                  </a:cubicBezTo>
                  <a:cubicBezTo>
                    <a:pt x="288" y="197"/>
                    <a:pt x="282" y="155"/>
                    <a:pt x="280" y="147"/>
                  </a:cubicBezTo>
                  <a:close/>
                </a:path>
              </a:pathLst>
            </a:custGeom>
            <a:solidFill>
              <a:srgbClr val="FCCFA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04" name="Freeform 419"/>
            <p:cNvSpPr>
              <a:spLocks/>
            </p:cNvSpPr>
            <p:nvPr/>
          </p:nvSpPr>
          <p:spPr bwMode="auto">
            <a:xfrm>
              <a:off x="9210675" y="5673494"/>
              <a:ext cx="314325" cy="588963"/>
            </a:xfrm>
            <a:custGeom>
              <a:avLst/>
              <a:gdLst>
                <a:gd name="T0" fmla="*/ 161141 w 158"/>
                <a:gd name="T1" fmla="*/ 55713 h 296"/>
                <a:gd name="T2" fmla="*/ 161141 w 158"/>
                <a:gd name="T3" fmla="*/ 55713 h 296"/>
                <a:gd name="T4" fmla="*/ 9947 w 158"/>
                <a:gd name="T5" fmla="*/ 208923 h 296"/>
                <a:gd name="T6" fmla="*/ 0 w 158"/>
                <a:gd name="T7" fmla="*/ 312389 h 296"/>
                <a:gd name="T8" fmla="*/ 23873 w 158"/>
                <a:gd name="T9" fmla="*/ 507384 h 296"/>
                <a:gd name="T10" fmla="*/ 246685 w 158"/>
                <a:gd name="T11" fmla="*/ 588963 h 296"/>
                <a:gd name="T12" fmla="*/ 246685 w 158"/>
                <a:gd name="T13" fmla="*/ 55713 h 296"/>
                <a:gd name="T14" fmla="*/ 314325 w 158"/>
                <a:gd name="T15" fmla="*/ 0 h 296"/>
                <a:gd name="T16" fmla="*/ 161141 w 158"/>
                <a:gd name="T17" fmla="*/ 55713 h 29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8" h="296">
                  <a:moveTo>
                    <a:pt x="81" y="28"/>
                  </a:moveTo>
                  <a:cubicBezTo>
                    <a:pt x="81" y="28"/>
                    <a:pt x="81" y="28"/>
                    <a:pt x="81" y="28"/>
                  </a:cubicBezTo>
                  <a:cubicBezTo>
                    <a:pt x="39" y="55"/>
                    <a:pt x="5" y="105"/>
                    <a:pt x="5" y="105"/>
                  </a:cubicBezTo>
                  <a:cubicBezTo>
                    <a:pt x="0" y="157"/>
                    <a:pt x="0" y="157"/>
                    <a:pt x="0" y="157"/>
                  </a:cubicBezTo>
                  <a:cubicBezTo>
                    <a:pt x="0" y="157"/>
                    <a:pt x="1" y="224"/>
                    <a:pt x="12" y="255"/>
                  </a:cubicBezTo>
                  <a:cubicBezTo>
                    <a:pt x="24" y="285"/>
                    <a:pt x="117" y="296"/>
                    <a:pt x="124" y="296"/>
                  </a:cubicBezTo>
                  <a:cubicBezTo>
                    <a:pt x="124" y="28"/>
                    <a:pt x="124" y="28"/>
                    <a:pt x="124" y="28"/>
                  </a:cubicBezTo>
                  <a:cubicBezTo>
                    <a:pt x="124" y="16"/>
                    <a:pt x="158" y="0"/>
                    <a:pt x="158" y="0"/>
                  </a:cubicBezTo>
                  <a:cubicBezTo>
                    <a:pt x="115" y="4"/>
                    <a:pt x="84" y="27"/>
                    <a:pt x="81" y="28"/>
                  </a:cubicBezTo>
                  <a:close/>
                </a:path>
              </a:pathLst>
            </a:custGeom>
            <a:solidFill>
              <a:srgbClr val="AF3C2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05" name="Freeform 420"/>
            <p:cNvSpPr>
              <a:spLocks/>
            </p:cNvSpPr>
            <p:nvPr/>
          </p:nvSpPr>
          <p:spPr bwMode="auto">
            <a:xfrm>
              <a:off x="7932738" y="5016269"/>
              <a:ext cx="508000" cy="949325"/>
            </a:xfrm>
            <a:custGeom>
              <a:avLst/>
              <a:gdLst>
                <a:gd name="T0" fmla="*/ 0 w 255"/>
                <a:gd name="T1" fmla="*/ 370177 h 477"/>
                <a:gd name="T2" fmla="*/ 310776 w 255"/>
                <a:gd name="T3" fmla="*/ 370177 h 477"/>
                <a:gd name="T4" fmla="*/ 193239 w 255"/>
                <a:gd name="T5" fmla="*/ 73637 h 477"/>
                <a:gd name="T6" fmla="*/ 324722 w 255"/>
                <a:gd name="T7" fmla="*/ 0 h 477"/>
                <a:gd name="T8" fmla="*/ 502024 w 255"/>
                <a:gd name="T9" fmla="*/ 356246 h 477"/>
                <a:gd name="T10" fmla="*/ 494055 w 255"/>
                <a:gd name="T11" fmla="*/ 696570 h 477"/>
                <a:gd name="T12" fmla="*/ 316753 w 255"/>
                <a:gd name="T13" fmla="*/ 943354 h 477"/>
                <a:gd name="T14" fmla="*/ 278902 w 255"/>
                <a:gd name="T15" fmla="*/ 943354 h 477"/>
                <a:gd name="T16" fmla="*/ 103592 w 255"/>
                <a:gd name="T17" fmla="*/ 628903 h 477"/>
                <a:gd name="T18" fmla="*/ 0 w 255"/>
                <a:gd name="T19" fmla="*/ 370177 h 4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5" h="477">
                  <a:moveTo>
                    <a:pt x="0" y="186"/>
                  </a:moveTo>
                  <a:cubicBezTo>
                    <a:pt x="156" y="186"/>
                    <a:pt x="156" y="186"/>
                    <a:pt x="156" y="186"/>
                  </a:cubicBezTo>
                  <a:cubicBezTo>
                    <a:pt x="156" y="186"/>
                    <a:pt x="100" y="38"/>
                    <a:pt x="97" y="37"/>
                  </a:cubicBezTo>
                  <a:cubicBezTo>
                    <a:pt x="163" y="0"/>
                    <a:pt x="163" y="0"/>
                    <a:pt x="163" y="0"/>
                  </a:cubicBezTo>
                  <a:cubicBezTo>
                    <a:pt x="163" y="0"/>
                    <a:pt x="249" y="171"/>
                    <a:pt x="252" y="179"/>
                  </a:cubicBezTo>
                  <a:cubicBezTo>
                    <a:pt x="254" y="186"/>
                    <a:pt x="255" y="338"/>
                    <a:pt x="248" y="350"/>
                  </a:cubicBezTo>
                  <a:cubicBezTo>
                    <a:pt x="241" y="363"/>
                    <a:pt x="168" y="472"/>
                    <a:pt x="159" y="474"/>
                  </a:cubicBezTo>
                  <a:cubicBezTo>
                    <a:pt x="149" y="477"/>
                    <a:pt x="140" y="474"/>
                    <a:pt x="140" y="474"/>
                  </a:cubicBezTo>
                  <a:cubicBezTo>
                    <a:pt x="52" y="316"/>
                    <a:pt x="52" y="316"/>
                    <a:pt x="52" y="316"/>
                  </a:cubicBezTo>
                  <a:lnTo>
                    <a:pt x="0" y="186"/>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06" name="Freeform 421"/>
            <p:cNvSpPr>
              <a:spLocks/>
            </p:cNvSpPr>
            <p:nvPr/>
          </p:nvSpPr>
          <p:spPr bwMode="auto">
            <a:xfrm>
              <a:off x="8239125" y="5536969"/>
              <a:ext cx="44450" cy="160338"/>
            </a:xfrm>
            <a:custGeom>
              <a:avLst/>
              <a:gdLst>
                <a:gd name="T0" fmla="*/ 18184 w 22"/>
                <a:gd name="T1" fmla="*/ 160338 h 80"/>
                <a:gd name="T2" fmla="*/ 0 w 22"/>
                <a:gd name="T3" fmla="*/ 64135 h 80"/>
                <a:gd name="T4" fmla="*/ 0 w 22"/>
                <a:gd name="T5" fmla="*/ 34072 h 80"/>
                <a:gd name="T6" fmla="*/ 18184 w 22"/>
                <a:gd name="T7" fmla="*/ 96203 h 80"/>
                <a:gd name="T8" fmla="*/ 28286 w 22"/>
                <a:gd name="T9" fmla="*/ 0 h 80"/>
                <a:gd name="T10" fmla="*/ 18184 w 22"/>
                <a:gd name="T11" fmla="*/ 160338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 h="80">
                  <a:moveTo>
                    <a:pt x="9" y="80"/>
                  </a:moveTo>
                  <a:cubicBezTo>
                    <a:pt x="0" y="32"/>
                    <a:pt x="0" y="32"/>
                    <a:pt x="0" y="32"/>
                  </a:cubicBezTo>
                  <a:cubicBezTo>
                    <a:pt x="0" y="17"/>
                    <a:pt x="0" y="17"/>
                    <a:pt x="0" y="17"/>
                  </a:cubicBezTo>
                  <a:cubicBezTo>
                    <a:pt x="0" y="17"/>
                    <a:pt x="6" y="55"/>
                    <a:pt x="9" y="48"/>
                  </a:cubicBezTo>
                  <a:cubicBezTo>
                    <a:pt x="11" y="42"/>
                    <a:pt x="14" y="0"/>
                    <a:pt x="14" y="0"/>
                  </a:cubicBezTo>
                  <a:cubicBezTo>
                    <a:pt x="14" y="0"/>
                    <a:pt x="22" y="56"/>
                    <a:pt x="9" y="8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07" name="Freeform 422"/>
            <p:cNvSpPr>
              <a:spLocks/>
            </p:cNvSpPr>
            <p:nvPr/>
          </p:nvSpPr>
          <p:spPr bwMode="auto">
            <a:xfrm>
              <a:off x="8212138" y="5386157"/>
              <a:ext cx="55562" cy="279400"/>
            </a:xfrm>
            <a:custGeom>
              <a:avLst/>
              <a:gdLst>
                <a:gd name="T0" fmla="*/ 31750 w 35"/>
                <a:gd name="T1" fmla="*/ 0 h 176"/>
                <a:gd name="T2" fmla="*/ 55562 w 35"/>
                <a:gd name="T3" fmla="*/ 163513 h 176"/>
                <a:gd name="T4" fmla="*/ 55562 w 35"/>
                <a:gd name="T5" fmla="*/ 279400 h 176"/>
                <a:gd name="T6" fmla="*/ 31750 w 35"/>
                <a:gd name="T7" fmla="*/ 231775 h 176"/>
                <a:gd name="T8" fmla="*/ 0 w 35"/>
                <a:gd name="T9" fmla="*/ 0 h 176"/>
                <a:gd name="T10" fmla="*/ 31750 w 35"/>
                <a:gd name="T11" fmla="*/ 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5" h="176">
                  <a:moveTo>
                    <a:pt x="20" y="0"/>
                  </a:moveTo>
                  <a:lnTo>
                    <a:pt x="35" y="103"/>
                  </a:lnTo>
                  <a:lnTo>
                    <a:pt x="35" y="176"/>
                  </a:lnTo>
                  <a:lnTo>
                    <a:pt x="20" y="146"/>
                  </a:lnTo>
                  <a:lnTo>
                    <a:pt x="0" y="0"/>
                  </a:lnTo>
                  <a:lnTo>
                    <a:pt x="20" y="0"/>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08" name="Freeform 423"/>
            <p:cNvSpPr>
              <a:spLocks/>
            </p:cNvSpPr>
            <p:nvPr/>
          </p:nvSpPr>
          <p:spPr bwMode="auto">
            <a:xfrm>
              <a:off x="8121650" y="4995632"/>
              <a:ext cx="131762" cy="90488"/>
            </a:xfrm>
            <a:custGeom>
              <a:avLst/>
              <a:gdLst>
                <a:gd name="T0" fmla="*/ 7937 w 83"/>
                <a:gd name="T1" fmla="*/ 90488 h 57"/>
                <a:gd name="T2" fmla="*/ 0 w 83"/>
                <a:gd name="T3" fmla="*/ 68263 h 57"/>
                <a:gd name="T4" fmla="*/ 103187 w 83"/>
                <a:gd name="T5" fmla="*/ 9525 h 57"/>
                <a:gd name="T6" fmla="*/ 122237 w 83"/>
                <a:gd name="T7" fmla="*/ 0 h 57"/>
                <a:gd name="T8" fmla="*/ 131762 w 83"/>
                <a:gd name="T9" fmla="*/ 22225 h 57"/>
                <a:gd name="T10" fmla="*/ 7937 w 83"/>
                <a:gd name="T11" fmla="*/ 90488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3" h="57">
                  <a:moveTo>
                    <a:pt x="5" y="57"/>
                  </a:moveTo>
                  <a:lnTo>
                    <a:pt x="0" y="43"/>
                  </a:lnTo>
                  <a:lnTo>
                    <a:pt x="65" y="6"/>
                  </a:lnTo>
                  <a:lnTo>
                    <a:pt x="77" y="0"/>
                  </a:lnTo>
                  <a:lnTo>
                    <a:pt x="83" y="14"/>
                  </a:lnTo>
                  <a:lnTo>
                    <a:pt x="5" y="5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09" name="Freeform 424"/>
            <p:cNvSpPr>
              <a:spLocks/>
            </p:cNvSpPr>
            <p:nvPr/>
          </p:nvSpPr>
          <p:spPr bwMode="auto">
            <a:xfrm>
              <a:off x="8013700" y="4698769"/>
              <a:ext cx="206375" cy="355600"/>
            </a:xfrm>
            <a:custGeom>
              <a:avLst/>
              <a:gdLst>
                <a:gd name="T0" fmla="*/ 206375 w 103"/>
                <a:gd name="T1" fmla="*/ 309652 h 178"/>
                <a:gd name="T2" fmla="*/ 162295 w 103"/>
                <a:gd name="T3" fmla="*/ 207766 h 178"/>
                <a:gd name="T4" fmla="*/ 128233 w 103"/>
                <a:gd name="T5" fmla="*/ 55937 h 178"/>
                <a:gd name="T6" fmla="*/ 36066 w 103"/>
                <a:gd name="T7" fmla="*/ 7991 h 178"/>
                <a:gd name="T8" fmla="*/ 2004 w 103"/>
                <a:gd name="T9" fmla="*/ 131852 h 178"/>
                <a:gd name="T10" fmla="*/ 38069 w 103"/>
                <a:gd name="T11" fmla="*/ 267699 h 178"/>
                <a:gd name="T12" fmla="*/ 108197 w 103"/>
                <a:gd name="T13" fmla="*/ 329629 h 178"/>
                <a:gd name="T14" fmla="*/ 124226 w 103"/>
                <a:gd name="T15" fmla="*/ 355600 h 178"/>
                <a:gd name="T16" fmla="*/ 206375 w 103"/>
                <a:gd name="T17" fmla="*/ 309652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3" h="178">
                  <a:moveTo>
                    <a:pt x="103" y="155"/>
                  </a:moveTo>
                  <a:cubicBezTo>
                    <a:pt x="102" y="151"/>
                    <a:pt x="81" y="108"/>
                    <a:pt x="81" y="104"/>
                  </a:cubicBezTo>
                  <a:cubicBezTo>
                    <a:pt x="81" y="101"/>
                    <a:pt x="69" y="33"/>
                    <a:pt x="64" y="28"/>
                  </a:cubicBezTo>
                  <a:cubicBezTo>
                    <a:pt x="59" y="23"/>
                    <a:pt x="24" y="0"/>
                    <a:pt x="18" y="4"/>
                  </a:cubicBezTo>
                  <a:cubicBezTo>
                    <a:pt x="12" y="9"/>
                    <a:pt x="0" y="57"/>
                    <a:pt x="1" y="66"/>
                  </a:cubicBezTo>
                  <a:cubicBezTo>
                    <a:pt x="2" y="75"/>
                    <a:pt x="13" y="127"/>
                    <a:pt x="19" y="134"/>
                  </a:cubicBezTo>
                  <a:cubicBezTo>
                    <a:pt x="26" y="142"/>
                    <a:pt x="49" y="163"/>
                    <a:pt x="54" y="165"/>
                  </a:cubicBezTo>
                  <a:cubicBezTo>
                    <a:pt x="58" y="167"/>
                    <a:pt x="62" y="178"/>
                    <a:pt x="62" y="178"/>
                  </a:cubicBezTo>
                  <a:lnTo>
                    <a:pt x="103" y="155"/>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10" name="Freeform 425"/>
            <p:cNvSpPr>
              <a:spLocks/>
            </p:cNvSpPr>
            <p:nvPr/>
          </p:nvSpPr>
          <p:spPr bwMode="auto">
            <a:xfrm>
              <a:off x="7932738" y="5689369"/>
              <a:ext cx="246062" cy="566738"/>
            </a:xfrm>
            <a:custGeom>
              <a:avLst/>
              <a:gdLst>
                <a:gd name="T0" fmla="*/ 0 w 124"/>
                <a:gd name="T1" fmla="*/ 566738 h 285"/>
                <a:gd name="T2" fmla="*/ 220265 w 124"/>
                <a:gd name="T3" fmla="*/ 483219 h 285"/>
                <a:gd name="T4" fmla="*/ 246062 w 124"/>
                <a:gd name="T5" fmla="*/ 288340 h 285"/>
                <a:gd name="T6" fmla="*/ 236140 w 124"/>
                <a:gd name="T7" fmla="*/ 184936 h 285"/>
                <a:gd name="T8" fmla="*/ 0 w 124"/>
                <a:gd name="T9" fmla="*/ 0 h 285"/>
                <a:gd name="T10" fmla="*/ 0 w 124"/>
                <a:gd name="T11" fmla="*/ 566738 h 28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 h="285">
                  <a:moveTo>
                    <a:pt x="0" y="285"/>
                  </a:moveTo>
                  <a:cubicBezTo>
                    <a:pt x="6" y="285"/>
                    <a:pt x="100" y="273"/>
                    <a:pt x="111" y="243"/>
                  </a:cubicBezTo>
                  <a:cubicBezTo>
                    <a:pt x="123" y="212"/>
                    <a:pt x="124" y="145"/>
                    <a:pt x="124" y="145"/>
                  </a:cubicBezTo>
                  <a:cubicBezTo>
                    <a:pt x="119" y="93"/>
                    <a:pt x="119" y="93"/>
                    <a:pt x="119" y="93"/>
                  </a:cubicBezTo>
                  <a:cubicBezTo>
                    <a:pt x="119" y="93"/>
                    <a:pt x="60" y="6"/>
                    <a:pt x="0" y="0"/>
                  </a:cubicBezTo>
                  <a:lnTo>
                    <a:pt x="0" y="285"/>
                  </a:lnTo>
                  <a:close/>
                </a:path>
              </a:pathLst>
            </a:custGeom>
            <a:solidFill>
              <a:srgbClr val="7F4B2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11" name="Freeform 426"/>
            <p:cNvSpPr>
              <a:spLocks/>
            </p:cNvSpPr>
            <p:nvPr/>
          </p:nvSpPr>
          <p:spPr bwMode="auto">
            <a:xfrm>
              <a:off x="7424738" y="5016269"/>
              <a:ext cx="508000" cy="949325"/>
            </a:xfrm>
            <a:custGeom>
              <a:avLst/>
              <a:gdLst>
                <a:gd name="T0" fmla="*/ 508000 w 255"/>
                <a:gd name="T1" fmla="*/ 370177 h 477"/>
                <a:gd name="T2" fmla="*/ 197224 w 255"/>
                <a:gd name="T3" fmla="*/ 370177 h 477"/>
                <a:gd name="T4" fmla="*/ 314761 w 255"/>
                <a:gd name="T5" fmla="*/ 73637 h 477"/>
                <a:gd name="T6" fmla="*/ 183278 w 255"/>
                <a:gd name="T7" fmla="*/ 0 h 477"/>
                <a:gd name="T8" fmla="*/ 5976 w 255"/>
                <a:gd name="T9" fmla="*/ 356246 h 477"/>
                <a:gd name="T10" fmla="*/ 13945 w 255"/>
                <a:gd name="T11" fmla="*/ 696570 h 477"/>
                <a:gd name="T12" fmla="*/ 191247 w 255"/>
                <a:gd name="T13" fmla="*/ 943354 h 477"/>
                <a:gd name="T14" fmla="*/ 229098 w 255"/>
                <a:gd name="T15" fmla="*/ 943354 h 477"/>
                <a:gd name="T16" fmla="*/ 404408 w 255"/>
                <a:gd name="T17" fmla="*/ 628903 h 477"/>
                <a:gd name="T18" fmla="*/ 508000 w 255"/>
                <a:gd name="T19" fmla="*/ 370177 h 4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5" h="477">
                  <a:moveTo>
                    <a:pt x="255" y="186"/>
                  </a:moveTo>
                  <a:cubicBezTo>
                    <a:pt x="99" y="186"/>
                    <a:pt x="99" y="186"/>
                    <a:pt x="99" y="186"/>
                  </a:cubicBezTo>
                  <a:cubicBezTo>
                    <a:pt x="99" y="186"/>
                    <a:pt x="155" y="38"/>
                    <a:pt x="158" y="37"/>
                  </a:cubicBezTo>
                  <a:cubicBezTo>
                    <a:pt x="92" y="0"/>
                    <a:pt x="92" y="0"/>
                    <a:pt x="92" y="0"/>
                  </a:cubicBezTo>
                  <a:cubicBezTo>
                    <a:pt x="92" y="0"/>
                    <a:pt x="6" y="171"/>
                    <a:pt x="3" y="179"/>
                  </a:cubicBezTo>
                  <a:cubicBezTo>
                    <a:pt x="1" y="186"/>
                    <a:pt x="0" y="338"/>
                    <a:pt x="7" y="350"/>
                  </a:cubicBezTo>
                  <a:cubicBezTo>
                    <a:pt x="14" y="363"/>
                    <a:pt x="87" y="472"/>
                    <a:pt x="96" y="474"/>
                  </a:cubicBezTo>
                  <a:cubicBezTo>
                    <a:pt x="106" y="477"/>
                    <a:pt x="115" y="474"/>
                    <a:pt x="115" y="474"/>
                  </a:cubicBezTo>
                  <a:cubicBezTo>
                    <a:pt x="203" y="316"/>
                    <a:pt x="203" y="316"/>
                    <a:pt x="203" y="316"/>
                  </a:cubicBezTo>
                  <a:lnTo>
                    <a:pt x="255" y="186"/>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12" name="Freeform 427"/>
            <p:cNvSpPr>
              <a:spLocks/>
            </p:cNvSpPr>
            <p:nvPr/>
          </p:nvSpPr>
          <p:spPr bwMode="auto">
            <a:xfrm>
              <a:off x="7583488" y="5536969"/>
              <a:ext cx="42862" cy="160338"/>
            </a:xfrm>
            <a:custGeom>
              <a:avLst/>
              <a:gdLst>
                <a:gd name="T0" fmla="*/ 24493 w 21"/>
                <a:gd name="T1" fmla="*/ 160338 h 80"/>
                <a:gd name="T2" fmla="*/ 42862 w 21"/>
                <a:gd name="T3" fmla="*/ 64135 h 80"/>
                <a:gd name="T4" fmla="*/ 42862 w 21"/>
                <a:gd name="T5" fmla="*/ 34072 h 80"/>
                <a:gd name="T6" fmla="*/ 24493 w 21"/>
                <a:gd name="T7" fmla="*/ 96203 h 80"/>
                <a:gd name="T8" fmla="*/ 14287 w 21"/>
                <a:gd name="T9" fmla="*/ 0 h 80"/>
                <a:gd name="T10" fmla="*/ 24493 w 21"/>
                <a:gd name="T11" fmla="*/ 160338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 h="80">
                  <a:moveTo>
                    <a:pt x="12" y="80"/>
                  </a:moveTo>
                  <a:cubicBezTo>
                    <a:pt x="21" y="32"/>
                    <a:pt x="21" y="32"/>
                    <a:pt x="21" y="32"/>
                  </a:cubicBezTo>
                  <a:cubicBezTo>
                    <a:pt x="21" y="17"/>
                    <a:pt x="21" y="17"/>
                    <a:pt x="21" y="17"/>
                  </a:cubicBezTo>
                  <a:cubicBezTo>
                    <a:pt x="21" y="17"/>
                    <a:pt x="15" y="55"/>
                    <a:pt x="12" y="48"/>
                  </a:cubicBezTo>
                  <a:cubicBezTo>
                    <a:pt x="10" y="42"/>
                    <a:pt x="7" y="0"/>
                    <a:pt x="7" y="0"/>
                  </a:cubicBezTo>
                  <a:cubicBezTo>
                    <a:pt x="7" y="0"/>
                    <a:pt x="0" y="56"/>
                    <a:pt x="12" y="8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13" name="Freeform 428"/>
            <p:cNvSpPr>
              <a:spLocks/>
            </p:cNvSpPr>
            <p:nvPr/>
          </p:nvSpPr>
          <p:spPr bwMode="auto">
            <a:xfrm>
              <a:off x="7599363" y="5386157"/>
              <a:ext cx="53975" cy="279400"/>
            </a:xfrm>
            <a:custGeom>
              <a:avLst/>
              <a:gdLst>
                <a:gd name="T0" fmla="*/ 22225 w 34"/>
                <a:gd name="T1" fmla="*/ 0 h 176"/>
                <a:gd name="T2" fmla="*/ 0 w 34"/>
                <a:gd name="T3" fmla="*/ 163513 h 176"/>
                <a:gd name="T4" fmla="*/ 0 w 34"/>
                <a:gd name="T5" fmla="*/ 279400 h 176"/>
                <a:gd name="T6" fmla="*/ 22225 w 34"/>
                <a:gd name="T7" fmla="*/ 231775 h 176"/>
                <a:gd name="T8" fmla="*/ 53975 w 34"/>
                <a:gd name="T9" fmla="*/ 0 h 176"/>
                <a:gd name="T10" fmla="*/ 22225 w 34"/>
                <a:gd name="T11" fmla="*/ 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 h="176">
                  <a:moveTo>
                    <a:pt x="14" y="0"/>
                  </a:moveTo>
                  <a:lnTo>
                    <a:pt x="0" y="103"/>
                  </a:lnTo>
                  <a:lnTo>
                    <a:pt x="0" y="176"/>
                  </a:lnTo>
                  <a:lnTo>
                    <a:pt x="14" y="146"/>
                  </a:lnTo>
                  <a:lnTo>
                    <a:pt x="34" y="0"/>
                  </a:lnTo>
                  <a:lnTo>
                    <a:pt x="14" y="0"/>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14" name="Freeform 429"/>
            <p:cNvSpPr>
              <a:spLocks/>
            </p:cNvSpPr>
            <p:nvPr/>
          </p:nvSpPr>
          <p:spPr bwMode="auto">
            <a:xfrm>
              <a:off x="7612063" y="4995632"/>
              <a:ext cx="133350" cy="90488"/>
            </a:xfrm>
            <a:custGeom>
              <a:avLst/>
              <a:gdLst>
                <a:gd name="T0" fmla="*/ 123825 w 84"/>
                <a:gd name="T1" fmla="*/ 90488 h 57"/>
                <a:gd name="T2" fmla="*/ 133350 w 84"/>
                <a:gd name="T3" fmla="*/ 68263 h 57"/>
                <a:gd name="T4" fmla="*/ 28575 w 84"/>
                <a:gd name="T5" fmla="*/ 9525 h 57"/>
                <a:gd name="T6" fmla="*/ 9525 w 84"/>
                <a:gd name="T7" fmla="*/ 0 h 57"/>
                <a:gd name="T8" fmla="*/ 0 w 84"/>
                <a:gd name="T9" fmla="*/ 22225 h 57"/>
                <a:gd name="T10" fmla="*/ 123825 w 84"/>
                <a:gd name="T11" fmla="*/ 90488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4" h="57">
                  <a:moveTo>
                    <a:pt x="78" y="57"/>
                  </a:moveTo>
                  <a:lnTo>
                    <a:pt x="84" y="43"/>
                  </a:lnTo>
                  <a:lnTo>
                    <a:pt x="18" y="6"/>
                  </a:lnTo>
                  <a:lnTo>
                    <a:pt x="6" y="0"/>
                  </a:lnTo>
                  <a:lnTo>
                    <a:pt x="0" y="14"/>
                  </a:lnTo>
                  <a:lnTo>
                    <a:pt x="78" y="5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15" name="Freeform 430"/>
            <p:cNvSpPr>
              <a:spLocks/>
            </p:cNvSpPr>
            <p:nvPr/>
          </p:nvSpPr>
          <p:spPr bwMode="auto">
            <a:xfrm>
              <a:off x="7645400" y="4698769"/>
              <a:ext cx="206375" cy="355600"/>
            </a:xfrm>
            <a:custGeom>
              <a:avLst/>
              <a:gdLst>
                <a:gd name="T0" fmla="*/ 0 w 103"/>
                <a:gd name="T1" fmla="*/ 309652 h 178"/>
                <a:gd name="T2" fmla="*/ 46084 w 103"/>
                <a:gd name="T3" fmla="*/ 207766 h 178"/>
                <a:gd name="T4" fmla="*/ 78142 w 103"/>
                <a:gd name="T5" fmla="*/ 55937 h 178"/>
                <a:gd name="T6" fmla="*/ 170309 w 103"/>
                <a:gd name="T7" fmla="*/ 7991 h 178"/>
                <a:gd name="T8" fmla="*/ 204371 w 103"/>
                <a:gd name="T9" fmla="*/ 131852 h 178"/>
                <a:gd name="T10" fmla="*/ 168306 w 103"/>
                <a:gd name="T11" fmla="*/ 267699 h 178"/>
                <a:gd name="T12" fmla="*/ 100182 w 103"/>
                <a:gd name="T13" fmla="*/ 329629 h 178"/>
                <a:gd name="T14" fmla="*/ 82149 w 103"/>
                <a:gd name="T15" fmla="*/ 355600 h 178"/>
                <a:gd name="T16" fmla="*/ 0 w 103"/>
                <a:gd name="T17" fmla="*/ 309652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3" h="178">
                  <a:moveTo>
                    <a:pt x="0" y="155"/>
                  </a:moveTo>
                  <a:cubicBezTo>
                    <a:pt x="1" y="151"/>
                    <a:pt x="23" y="108"/>
                    <a:pt x="23" y="104"/>
                  </a:cubicBezTo>
                  <a:cubicBezTo>
                    <a:pt x="23" y="101"/>
                    <a:pt x="34" y="33"/>
                    <a:pt x="39" y="28"/>
                  </a:cubicBezTo>
                  <a:cubicBezTo>
                    <a:pt x="44" y="23"/>
                    <a:pt x="79" y="0"/>
                    <a:pt x="85" y="4"/>
                  </a:cubicBezTo>
                  <a:cubicBezTo>
                    <a:pt x="91" y="9"/>
                    <a:pt x="103" y="57"/>
                    <a:pt x="102" y="66"/>
                  </a:cubicBezTo>
                  <a:cubicBezTo>
                    <a:pt x="101" y="75"/>
                    <a:pt x="90" y="127"/>
                    <a:pt x="84" y="134"/>
                  </a:cubicBezTo>
                  <a:cubicBezTo>
                    <a:pt x="77" y="142"/>
                    <a:pt x="54" y="163"/>
                    <a:pt x="50" y="165"/>
                  </a:cubicBezTo>
                  <a:cubicBezTo>
                    <a:pt x="45" y="167"/>
                    <a:pt x="41" y="178"/>
                    <a:pt x="41" y="178"/>
                  </a:cubicBezTo>
                  <a:lnTo>
                    <a:pt x="0" y="155"/>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16" name="Freeform 431"/>
            <p:cNvSpPr>
              <a:spLocks/>
            </p:cNvSpPr>
            <p:nvPr/>
          </p:nvSpPr>
          <p:spPr bwMode="auto">
            <a:xfrm>
              <a:off x="7810500" y="5386157"/>
              <a:ext cx="242887" cy="303213"/>
            </a:xfrm>
            <a:custGeom>
              <a:avLst/>
              <a:gdLst>
                <a:gd name="T0" fmla="*/ 121444 w 122"/>
                <a:gd name="T1" fmla="*/ 0 h 152"/>
                <a:gd name="T2" fmla="*/ 0 w 122"/>
                <a:gd name="T3" fmla="*/ 303213 h 152"/>
                <a:gd name="T4" fmla="*/ 121444 w 122"/>
                <a:gd name="T5" fmla="*/ 261322 h 152"/>
                <a:gd name="T6" fmla="*/ 242887 w 122"/>
                <a:gd name="T7" fmla="*/ 303213 h 152"/>
                <a:gd name="T8" fmla="*/ 121444 w 122"/>
                <a:gd name="T9" fmla="*/ 0 h 1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 h="152">
                  <a:moveTo>
                    <a:pt x="61" y="0"/>
                  </a:moveTo>
                  <a:cubicBezTo>
                    <a:pt x="61" y="0"/>
                    <a:pt x="12" y="122"/>
                    <a:pt x="0" y="152"/>
                  </a:cubicBezTo>
                  <a:cubicBezTo>
                    <a:pt x="61" y="131"/>
                    <a:pt x="61" y="131"/>
                    <a:pt x="61" y="131"/>
                  </a:cubicBezTo>
                  <a:cubicBezTo>
                    <a:pt x="122" y="152"/>
                    <a:pt x="122" y="152"/>
                    <a:pt x="122" y="152"/>
                  </a:cubicBezTo>
                  <a:cubicBezTo>
                    <a:pt x="110" y="122"/>
                    <a:pt x="61" y="0"/>
                    <a:pt x="61" y="0"/>
                  </a:cubicBezTo>
                  <a:close/>
                </a:path>
              </a:pathLst>
            </a:custGeom>
            <a:solidFill>
              <a:srgbClr val="ACADA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17" name="Freeform 432"/>
            <p:cNvSpPr>
              <a:spLocks/>
            </p:cNvSpPr>
            <p:nvPr/>
          </p:nvSpPr>
          <p:spPr bwMode="auto">
            <a:xfrm>
              <a:off x="7645400" y="5586182"/>
              <a:ext cx="574675" cy="392113"/>
            </a:xfrm>
            <a:custGeom>
              <a:avLst/>
              <a:gdLst>
                <a:gd name="T0" fmla="*/ 560707 w 288"/>
                <a:gd name="T1" fmla="*/ 292592 h 197"/>
                <a:gd name="T2" fmla="*/ 514813 w 288"/>
                <a:gd name="T3" fmla="*/ 258755 h 197"/>
                <a:gd name="T4" fmla="*/ 464928 w 288"/>
                <a:gd name="T5" fmla="*/ 123406 h 197"/>
                <a:gd name="T6" fmla="*/ 287338 w 288"/>
                <a:gd name="T7" fmla="*/ 0 h 197"/>
                <a:gd name="T8" fmla="*/ 109747 w 288"/>
                <a:gd name="T9" fmla="*/ 123406 h 197"/>
                <a:gd name="T10" fmla="*/ 59862 w 288"/>
                <a:gd name="T11" fmla="*/ 258755 h 197"/>
                <a:gd name="T12" fmla="*/ 13968 w 288"/>
                <a:gd name="T13" fmla="*/ 292592 h 197"/>
                <a:gd name="T14" fmla="*/ 13968 w 288"/>
                <a:gd name="T15" fmla="*/ 392113 h 197"/>
                <a:gd name="T16" fmla="*/ 39908 w 288"/>
                <a:gd name="T17" fmla="*/ 392113 h 197"/>
                <a:gd name="T18" fmla="*/ 49885 w 288"/>
                <a:gd name="T19" fmla="*/ 288611 h 197"/>
                <a:gd name="T20" fmla="*/ 287338 w 288"/>
                <a:gd name="T21" fmla="*/ 103502 h 197"/>
                <a:gd name="T22" fmla="*/ 524790 w 288"/>
                <a:gd name="T23" fmla="*/ 288611 h 197"/>
                <a:gd name="T24" fmla="*/ 534767 w 288"/>
                <a:gd name="T25" fmla="*/ 392113 h 197"/>
                <a:gd name="T26" fmla="*/ 560707 w 288"/>
                <a:gd name="T27" fmla="*/ 392113 h 197"/>
                <a:gd name="T28" fmla="*/ 560707 w 288"/>
                <a:gd name="T29" fmla="*/ 292592 h 19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88" h="197">
                  <a:moveTo>
                    <a:pt x="281" y="147"/>
                  </a:moveTo>
                  <a:cubicBezTo>
                    <a:pt x="279" y="138"/>
                    <a:pt x="258" y="130"/>
                    <a:pt x="258" y="130"/>
                  </a:cubicBezTo>
                  <a:cubicBezTo>
                    <a:pt x="258" y="130"/>
                    <a:pt x="242" y="82"/>
                    <a:pt x="233" y="62"/>
                  </a:cubicBezTo>
                  <a:cubicBezTo>
                    <a:pt x="224" y="42"/>
                    <a:pt x="144" y="0"/>
                    <a:pt x="144" y="0"/>
                  </a:cubicBezTo>
                  <a:cubicBezTo>
                    <a:pt x="144" y="0"/>
                    <a:pt x="64" y="42"/>
                    <a:pt x="55" y="62"/>
                  </a:cubicBezTo>
                  <a:cubicBezTo>
                    <a:pt x="47" y="82"/>
                    <a:pt x="30" y="130"/>
                    <a:pt x="30" y="130"/>
                  </a:cubicBezTo>
                  <a:cubicBezTo>
                    <a:pt x="30" y="130"/>
                    <a:pt x="9" y="138"/>
                    <a:pt x="7" y="147"/>
                  </a:cubicBezTo>
                  <a:cubicBezTo>
                    <a:pt x="6" y="156"/>
                    <a:pt x="0" y="197"/>
                    <a:pt x="7" y="197"/>
                  </a:cubicBezTo>
                  <a:cubicBezTo>
                    <a:pt x="15" y="197"/>
                    <a:pt x="20" y="197"/>
                    <a:pt x="20" y="197"/>
                  </a:cubicBezTo>
                  <a:cubicBezTo>
                    <a:pt x="25" y="145"/>
                    <a:pt x="25" y="145"/>
                    <a:pt x="25" y="145"/>
                  </a:cubicBezTo>
                  <a:cubicBezTo>
                    <a:pt x="25" y="145"/>
                    <a:pt x="104" y="52"/>
                    <a:pt x="144" y="52"/>
                  </a:cubicBezTo>
                  <a:cubicBezTo>
                    <a:pt x="185" y="52"/>
                    <a:pt x="263" y="145"/>
                    <a:pt x="263" y="145"/>
                  </a:cubicBezTo>
                  <a:cubicBezTo>
                    <a:pt x="268" y="197"/>
                    <a:pt x="268" y="197"/>
                    <a:pt x="268" y="197"/>
                  </a:cubicBezTo>
                  <a:cubicBezTo>
                    <a:pt x="268" y="197"/>
                    <a:pt x="273" y="197"/>
                    <a:pt x="281" y="197"/>
                  </a:cubicBezTo>
                  <a:cubicBezTo>
                    <a:pt x="288" y="197"/>
                    <a:pt x="282" y="156"/>
                    <a:pt x="281" y="147"/>
                  </a:cubicBezTo>
                  <a:close/>
                </a:path>
              </a:pathLst>
            </a:custGeom>
            <a:solidFill>
              <a:srgbClr val="FCCFA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18" name="Freeform 433"/>
            <p:cNvSpPr>
              <a:spLocks/>
            </p:cNvSpPr>
            <p:nvPr/>
          </p:nvSpPr>
          <p:spPr bwMode="auto">
            <a:xfrm>
              <a:off x="7685088" y="5665557"/>
              <a:ext cx="315912" cy="590550"/>
            </a:xfrm>
            <a:custGeom>
              <a:avLst/>
              <a:gdLst>
                <a:gd name="T0" fmla="*/ 161955 w 158"/>
                <a:gd name="T1" fmla="*/ 55675 h 297"/>
                <a:gd name="T2" fmla="*/ 161955 w 158"/>
                <a:gd name="T3" fmla="*/ 55675 h 297"/>
                <a:gd name="T4" fmla="*/ 9997 w 158"/>
                <a:gd name="T5" fmla="*/ 208780 h 297"/>
                <a:gd name="T6" fmla="*/ 0 w 158"/>
                <a:gd name="T7" fmla="*/ 312176 h 297"/>
                <a:gd name="T8" fmla="*/ 25993 w 158"/>
                <a:gd name="T9" fmla="*/ 507038 h 297"/>
                <a:gd name="T10" fmla="*/ 247931 w 158"/>
                <a:gd name="T11" fmla="*/ 590550 h 297"/>
                <a:gd name="T12" fmla="*/ 247931 w 158"/>
                <a:gd name="T13" fmla="*/ 55675 h 297"/>
                <a:gd name="T14" fmla="*/ 315912 w 158"/>
                <a:gd name="T15" fmla="*/ 0 h 297"/>
                <a:gd name="T16" fmla="*/ 161955 w 158"/>
                <a:gd name="T17" fmla="*/ 55675 h 29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8" h="297">
                  <a:moveTo>
                    <a:pt x="81" y="28"/>
                  </a:moveTo>
                  <a:cubicBezTo>
                    <a:pt x="81" y="28"/>
                    <a:pt x="81" y="28"/>
                    <a:pt x="81" y="28"/>
                  </a:cubicBezTo>
                  <a:cubicBezTo>
                    <a:pt x="39" y="55"/>
                    <a:pt x="5" y="105"/>
                    <a:pt x="5" y="105"/>
                  </a:cubicBezTo>
                  <a:cubicBezTo>
                    <a:pt x="0" y="157"/>
                    <a:pt x="0" y="157"/>
                    <a:pt x="0" y="157"/>
                  </a:cubicBezTo>
                  <a:cubicBezTo>
                    <a:pt x="0" y="157"/>
                    <a:pt x="1" y="224"/>
                    <a:pt x="13" y="255"/>
                  </a:cubicBezTo>
                  <a:cubicBezTo>
                    <a:pt x="24" y="285"/>
                    <a:pt x="118" y="297"/>
                    <a:pt x="124" y="297"/>
                  </a:cubicBezTo>
                  <a:cubicBezTo>
                    <a:pt x="124" y="28"/>
                    <a:pt x="124" y="28"/>
                    <a:pt x="124" y="28"/>
                  </a:cubicBezTo>
                  <a:cubicBezTo>
                    <a:pt x="124" y="16"/>
                    <a:pt x="158" y="0"/>
                    <a:pt x="158" y="0"/>
                  </a:cubicBezTo>
                  <a:cubicBezTo>
                    <a:pt x="115" y="4"/>
                    <a:pt x="84" y="27"/>
                    <a:pt x="81" y="28"/>
                  </a:cubicBezTo>
                  <a:close/>
                </a:path>
              </a:pathLst>
            </a:custGeom>
            <a:solidFill>
              <a:srgbClr val="6E3D1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19" name="Rectangle 434"/>
            <p:cNvSpPr>
              <a:spLocks noChangeArrowheads="1"/>
            </p:cNvSpPr>
            <p:nvPr/>
          </p:nvSpPr>
          <p:spPr bwMode="auto">
            <a:xfrm>
              <a:off x="10706100" y="4543194"/>
              <a:ext cx="849312" cy="577850"/>
            </a:xfrm>
            <a:prstGeom prst="rect">
              <a:avLst/>
            </a:prstGeom>
            <a:solidFill>
              <a:srgbClr val="2F506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520" name="Rectangle 435"/>
            <p:cNvSpPr>
              <a:spLocks noChangeArrowheads="1"/>
            </p:cNvSpPr>
            <p:nvPr/>
          </p:nvSpPr>
          <p:spPr bwMode="auto">
            <a:xfrm>
              <a:off x="10706100" y="4543194"/>
              <a:ext cx="849312"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521" name="Freeform 436"/>
            <p:cNvSpPr>
              <a:spLocks noEditPoints="1"/>
            </p:cNvSpPr>
            <p:nvPr/>
          </p:nvSpPr>
          <p:spPr bwMode="auto">
            <a:xfrm>
              <a:off x="10702925" y="4540019"/>
              <a:ext cx="855662" cy="585788"/>
            </a:xfrm>
            <a:custGeom>
              <a:avLst/>
              <a:gdLst>
                <a:gd name="T0" fmla="*/ 847725 w 539"/>
                <a:gd name="T1" fmla="*/ 7938 h 369"/>
                <a:gd name="T2" fmla="*/ 847725 w 539"/>
                <a:gd name="T3" fmla="*/ 577850 h 369"/>
                <a:gd name="T4" fmla="*/ 7937 w 539"/>
                <a:gd name="T5" fmla="*/ 577850 h 369"/>
                <a:gd name="T6" fmla="*/ 7937 w 539"/>
                <a:gd name="T7" fmla="*/ 7938 h 369"/>
                <a:gd name="T8" fmla="*/ 847725 w 539"/>
                <a:gd name="T9" fmla="*/ 7938 h 369"/>
                <a:gd name="T10" fmla="*/ 855662 w 539"/>
                <a:gd name="T11" fmla="*/ 0 h 369"/>
                <a:gd name="T12" fmla="*/ 847725 w 539"/>
                <a:gd name="T13" fmla="*/ 0 h 369"/>
                <a:gd name="T14" fmla="*/ 7937 w 539"/>
                <a:gd name="T15" fmla="*/ 0 h 369"/>
                <a:gd name="T16" fmla="*/ 0 w 539"/>
                <a:gd name="T17" fmla="*/ 0 h 369"/>
                <a:gd name="T18" fmla="*/ 0 w 539"/>
                <a:gd name="T19" fmla="*/ 7938 h 369"/>
                <a:gd name="T20" fmla="*/ 0 w 539"/>
                <a:gd name="T21" fmla="*/ 577850 h 369"/>
                <a:gd name="T22" fmla="*/ 0 w 539"/>
                <a:gd name="T23" fmla="*/ 585788 h 369"/>
                <a:gd name="T24" fmla="*/ 7937 w 539"/>
                <a:gd name="T25" fmla="*/ 585788 h 369"/>
                <a:gd name="T26" fmla="*/ 847725 w 539"/>
                <a:gd name="T27" fmla="*/ 585788 h 369"/>
                <a:gd name="T28" fmla="*/ 855662 w 539"/>
                <a:gd name="T29" fmla="*/ 585788 h 369"/>
                <a:gd name="T30" fmla="*/ 855662 w 539"/>
                <a:gd name="T31" fmla="*/ 577850 h 369"/>
                <a:gd name="T32" fmla="*/ 855662 w 539"/>
                <a:gd name="T33" fmla="*/ 7938 h 369"/>
                <a:gd name="T34" fmla="*/ 855662 w 539"/>
                <a:gd name="T35" fmla="*/ 0 h 36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39" h="369">
                  <a:moveTo>
                    <a:pt x="534" y="5"/>
                  </a:moveTo>
                  <a:lnTo>
                    <a:pt x="534" y="364"/>
                  </a:lnTo>
                  <a:lnTo>
                    <a:pt x="5" y="364"/>
                  </a:lnTo>
                  <a:lnTo>
                    <a:pt x="5" y="5"/>
                  </a:lnTo>
                  <a:lnTo>
                    <a:pt x="534" y="5"/>
                  </a:lnTo>
                  <a:close/>
                  <a:moveTo>
                    <a:pt x="539" y="0"/>
                  </a:moveTo>
                  <a:lnTo>
                    <a:pt x="534" y="0"/>
                  </a:lnTo>
                  <a:lnTo>
                    <a:pt x="5" y="0"/>
                  </a:lnTo>
                  <a:lnTo>
                    <a:pt x="0" y="0"/>
                  </a:lnTo>
                  <a:lnTo>
                    <a:pt x="0" y="5"/>
                  </a:lnTo>
                  <a:lnTo>
                    <a:pt x="0" y="364"/>
                  </a:lnTo>
                  <a:lnTo>
                    <a:pt x="0" y="369"/>
                  </a:lnTo>
                  <a:lnTo>
                    <a:pt x="5" y="369"/>
                  </a:lnTo>
                  <a:lnTo>
                    <a:pt x="534" y="369"/>
                  </a:lnTo>
                  <a:lnTo>
                    <a:pt x="539" y="369"/>
                  </a:lnTo>
                  <a:lnTo>
                    <a:pt x="539" y="364"/>
                  </a:lnTo>
                  <a:lnTo>
                    <a:pt x="539" y="5"/>
                  </a:lnTo>
                  <a:lnTo>
                    <a:pt x="539" y="0"/>
                  </a:lnTo>
                  <a:close/>
                </a:path>
              </a:pathLst>
            </a:custGeom>
            <a:solidFill>
              <a:srgbClr val="2F506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22" name="Freeform 437"/>
            <p:cNvSpPr>
              <a:spLocks noEditPoints="1"/>
            </p:cNvSpPr>
            <p:nvPr/>
          </p:nvSpPr>
          <p:spPr bwMode="auto">
            <a:xfrm>
              <a:off x="10702925" y="4540019"/>
              <a:ext cx="855662" cy="585788"/>
            </a:xfrm>
            <a:custGeom>
              <a:avLst/>
              <a:gdLst>
                <a:gd name="T0" fmla="*/ 847725 w 539"/>
                <a:gd name="T1" fmla="*/ 7938 h 369"/>
                <a:gd name="T2" fmla="*/ 847725 w 539"/>
                <a:gd name="T3" fmla="*/ 577850 h 369"/>
                <a:gd name="T4" fmla="*/ 7937 w 539"/>
                <a:gd name="T5" fmla="*/ 577850 h 369"/>
                <a:gd name="T6" fmla="*/ 7937 w 539"/>
                <a:gd name="T7" fmla="*/ 7938 h 369"/>
                <a:gd name="T8" fmla="*/ 847725 w 539"/>
                <a:gd name="T9" fmla="*/ 7938 h 369"/>
                <a:gd name="T10" fmla="*/ 855662 w 539"/>
                <a:gd name="T11" fmla="*/ 0 h 369"/>
                <a:gd name="T12" fmla="*/ 847725 w 539"/>
                <a:gd name="T13" fmla="*/ 0 h 369"/>
                <a:gd name="T14" fmla="*/ 7937 w 539"/>
                <a:gd name="T15" fmla="*/ 0 h 369"/>
                <a:gd name="T16" fmla="*/ 0 w 539"/>
                <a:gd name="T17" fmla="*/ 0 h 369"/>
                <a:gd name="T18" fmla="*/ 0 w 539"/>
                <a:gd name="T19" fmla="*/ 7938 h 369"/>
                <a:gd name="T20" fmla="*/ 0 w 539"/>
                <a:gd name="T21" fmla="*/ 577850 h 369"/>
                <a:gd name="T22" fmla="*/ 0 w 539"/>
                <a:gd name="T23" fmla="*/ 585788 h 369"/>
                <a:gd name="T24" fmla="*/ 7937 w 539"/>
                <a:gd name="T25" fmla="*/ 585788 h 369"/>
                <a:gd name="T26" fmla="*/ 847725 w 539"/>
                <a:gd name="T27" fmla="*/ 585788 h 369"/>
                <a:gd name="T28" fmla="*/ 855662 w 539"/>
                <a:gd name="T29" fmla="*/ 585788 h 369"/>
                <a:gd name="T30" fmla="*/ 855662 w 539"/>
                <a:gd name="T31" fmla="*/ 577850 h 369"/>
                <a:gd name="T32" fmla="*/ 855662 w 539"/>
                <a:gd name="T33" fmla="*/ 7938 h 369"/>
                <a:gd name="T34" fmla="*/ 855662 w 539"/>
                <a:gd name="T35" fmla="*/ 0 h 36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39" h="369">
                  <a:moveTo>
                    <a:pt x="534" y="5"/>
                  </a:moveTo>
                  <a:lnTo>
                    <a:pt x="534" y="364"/>
                  </a:lnTo>
                  <a:lnTo>
                    <a:pt x="5" y="364"/>
                  </a:lnTo>
                  <a:lnTo>
                    <a:pt x="5" y="5"/>
                  </a:lnTo>
                  <a:lnTo>
                    <a:pt x="534" y="5"/>
                  </a:lnTo>
                  <a:moveTo>
                    <a:pt x="539" y="0"/>
                  </a:moveTo>
                  <a:lnTo>
                    <a:pt x="534" y="0"/>
                  </a:lnTo>
                  <a:lnTo>
                    <a:pt x="5" y="0"/>
                  </a:lnTo>
                  <a:lnTo>
                    <a:pt x="0" y="0"/>
                  </a:lnTo>
                  <a:lnTo>
                    <a:pt x="0" y="5"/>
                  </a:lnTo>
                  <a:lnTo>
                    <a:pt x="0" y="364"/>
                  </a:lnTo>
                  <a:lnTo>
                    <a:pt x="0" y="369"/>
                  </a:lnTo>
                  <a:lnTo>
                    <a:pt x="5" y="369"/>
                  </a:lnTo>
                  <a:lnTo>
                    <a:pt x="534" y="369"/>
                  </a:lnTo>
                  <a:lnTo>
                    <a:pt x="539" y="369"/>
                  </a:lnTo>
                  <a:lnTo>
                    <a:pt x="539" y="364"/>
                  </a:lnTo>
                  <a:lnTo>
                    <a:pt x="539" y="5"/>
                  </a:lnTo>
                  <a:lnTo>
                    <a:pt x="5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23" name="Freeform 438"/>
            <p:cNvSpPr>
              <a:spLocks/>
            </p:cNvSpPr>
            <p:nvPr/>
          </p:nvSpPr>
          <p:spPr bwMode="auto">
            <a:xfrm>
              <a:off x="10725150" y="4563832"/>
              <a:ext cx="404812" cy="525463"/>
            </a:xfrm>
            <a:custGeom>
              <a:avLst/>
              <a:gdLst>
                <a:gd name="T0" fmla="*/ 349250 w 204"/>
                <a:gd name="T1" fmla="*/ 0 h 264"/>
                <a:gd name="T2" fmla="*/ 0 w 204"/>
                <a:gd name="T3" fmla="*/ 0 h 264"/>
                <a:gd name="T4" fmla="*/ 0 w 204"/>
                <a:gd name="T5" fmla="*/ 525463 h 264"/>
                <a:gd name="T6" fmla="*/ 404812 w 204"/>
                <a:gd name="T7" fmla="*/ 525463 h 264"/>
                <a:gd name="T8" fmla="*/ 404812 w 204"/>
                <a:gd name="T9" fmla="*/ 39808 h 264"/>
                <a:gd name="T10" fmla="*/ 349250 w 204"/>
                <a:gd name="T11" fmla="*/ 0 h 26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04" h="264">
                  <a:moveTo>
                    <a:pt x="176" y="0"/>
                  </a:moveTo>
                  <a:cubicBezTo>
                    <a:pt x="0" y="0"/>
                    <a:pt x="0" y="0"/>
                    <a:pt x="0" y="0"/>
                  </a:cubicBezTo>
                  <a:cubicBezTo>
                    <a:pt x="0" y="264"/>
                    <a:pt x="0" y="264"/>
                    <a:pt x="0" y="264"/>
                  </a:cubicBezTo>
                  <a:cubicBezTo>
                    <a:pt x="204" y="264"/>
                    <a:pt x="204" y="264"/>
                    <a:pt x="204" y="264"/>
                  </a:cubicBezTo>
                  <a:cubicBezTo>
                    <a:pt x="204" y="20"/>
                    <a:pt x="204" y="20"/>
                    <a:pt x="204" y="20"/>
                  </a:cubicBezTo>
                  <a:cubicBezTo>
                    <a:pt x="204" y="1"/>
                    <a:pt x="176" y="0"/>
                    <a:pt x="176" y="0"/>
                  </a:cubicBezTo>
                </a:path>
              </a:pathLst>
            </a:custGeom>
            <a:solidFill>
              <a:srgbClr val="F9F9F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24" name="Freeform 439"/>
            <p:cNvSpPr>
              <a:spLocks/>
            </p:cNvSpPr>
            <p:nvPr/>
          </p:nvSpPr>
          <p:spPr bwMode="auto">
            <a:xfrm>
              <a:off x="11129962" y="4563832"/>
              <a:ext cx="406400" cy="525463"/>
            </a:xfrm>
            <a:custGeom>
              <a:avLst/>
              <a:gdLst>
                <a:gd name="T0" fmla="*/ 55780 w 204"/>
                <a:gd name="T1" fmla="*/ 0 h 264"/>
                <a:gd name="T2" fmla="*/ 406400 w 204"/>
                <a:gd name="T3" fmla="*/ 0 h 264"/>
                <a:gd name="T4" fmla="*/ 406400 w 204"/>
                <a:gd name="T5" fmla="*/ 525463 h 264"/>
                <a:gd name="T6" fmla="*/ 0 w 204"/>
                <a:gd name="T7" fmla="*/ 525463 h 264"/>
                <a:gd name="T8" fmla="*/ 0 w 204"/>
                <a:gd name="T9" fmla="*/ 39808 h 264"/>
                <a:gd name="T10" fmla="*/ 55780 w 204"/>
                <a:gd name="T11" fmla="*/ 0 h 26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04" h="264">
                  <a:moveTo>
                    <a:pt x="28" y="0"/>
                  </a:moveTo>
                  <a:cubicBezTo>
                    <a:pt x="204" y="0"/>
                    <a:pt x="204" y="0"/>
                    <a:pt x="204" y="0"/>
                  </a:cubicBezTo>
                  <a:cubicBezTo>
                    <a:pt x="204" y="264"/>
                    <a:pt x="204" y="264"/>
                    <a:pt x="204" y="264"/>
                  </a:cubicBezTo>
                  <a:cubicBezTo>
                    <a:pt x="0" y="264"/>
                    <a:pt x="0" y="264"/>
                    <a:pt x="0" y="264"/>
                  </a:cubicBezTo>
                  <a:cubicBezTo>
                    <a:pt x="0" y="20"/>
                    <a:pt x="0" y="20"/>
                    <a:pt x="0" y="20"/>
                  </a:cubicBezTo>
                  <a:cubicBezTo>
                    <a:pt x="0" y="1"/>
                    <a:pt x="28" y="0"/>
                    <a:pt x="28" y="0"/>
                  </a:cubicBezTo>
                </a:path>
              </a:pathLst>
            </a:custGeom>
            <a:solidFill>
              <a:srgbClr val="F9F9F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25" name="Freeform 440"/>
            <p:cNvSpPr>
              <a:spLocks/>
            </p:cNvSpPr>
            <p:nvPr/>
          </p:nvSpPr>
          <p:spPr bwMode="auto">
            <a:xfrm>
              <a:off x="10725150" y="4563832"/>
              <a:ext cx="404812" cy="525463"/>
            </a:xfrm>
            <a:custGeom>
              <a:avLst/>
              <a:gdLst>
                <a:gd name="T0" fmla="*/ 349250 w 204"/>
                <a:gd name="T1" fmla="*/ 0 h 264"/>
                <a:gd name="T2" fmla="*/ 349250 w 204"/>
                <a:gd name="T3" fmla="*/ 491626 h 264"/>
                <a:gd name="T4" fmla="*/ 11906 w 204"/>
                <a:gd name="T5" fmla="*/ 491626 h 264"/>
                <a:gd name="T6" fmla="*/ 11906 w 204"/>
                <a:gd name="T7" fmla="*/ 0 h 264"/>
                <a:gd name="T8" fmla="*/ 0 w 204"/>
                <a:gd name="T9" fmla="*/ 0 h 264"/>
                <a:gd name="T10" fmla="*/ 0 w 204"/>
                <a:gd name="T11" fmla="*/ 525463 h 264"/>
                <a:gd name="T12" fmla="*/ 404812 w 204"/>
                <a:gd name="T13" fmla="*/ 525463 h 264"/>
                <a:gd name="T14" fmla="*/ 404812 w 204"/>
                <a:gd name="T15" fmla="*/ 39808 h 264"/>
                <a:gd name="T16" fmla="*/ 349250 w 204"/>
                <a:gd name="T17" fmla="*/ 0 h 26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4" h="264">
                  <a:moveTo>
                    <a:pt x="176" y="0"/>
                  </a:moveTo>
                  <a:cubicBezTo>
                    <a:pt x="176" y="247"/>
                    <a:pt x="176" y="247"/>
                    <a:pt x="176" y="247"/>
                  </a:cubicBezTo>
                  <a:cubicBezTo>
                    <a:pt x="6" y="247"/>
                    <a:pt x="6" y="247"/>
                    <a:pt x="6" y="247"/>
                  </a:cubicBezTo>
                  <a:cubicBezTo>
                    <a:pt x="6" y="0"/>
                    <a:pt x="6" y="0"/>
                    <a:pt x="6" y="0"/>
                  </a:cubicBezTo>
                  <a:cubicBezTo>
                    <a:pt x="0" y="0"/>
                    <a:pt x="0" y="0"/>
                    <a:pt x="0" y="0"/>
                  </a:cubicBezTo>
                  <a:cubicBezTo>
                    <a:pt x="0" y="264"/>
                    <a:pt x="0" y="264"/>
                    <a:pt x="0" y="264"/>
                  </a:cubicBezTo>
                  <a:cubicBezTo>
                    <a:pt x="204" y="264"/>
                    <a:pt x="204" y="264"/>
                    <a:pt x="204" y="264"/>
                  </a:cubicBezTo>
                  <a:cubicBezTo>
                    <a:pt x="204" y="20"/>
                    <a:pt x="204" y="20"/>
                    <a:pt x="204" y="20"/>
                  </a:cubicBezTo>
                  <a:cubicBezTo>
                    <a:pt x="204" y="20"/>
                    <a:pt x="204" y="0"/>
                    <a:pt x="176"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26" name="Freeform 441"/>
            <p:cNvSpPr>
              <a:spLocks noEditPoints="1"/>
            </p:cNvSpPr>
            <p:nvPr/>
          </p:nvSpPr>
          <p:spPr bwMode="auto">
            <a:xfrm>
              <a:off x="11129962" y="4563832"/>
              <a:ext cx="57150" cy="39688"/>
            </a:xfrm>
            <a:custGeom>
              <a:avLst/>
              <a:gdLst>
                <a:gd name="T0" fmla="*/ 0 w 28"/>
                <a:gd name="T1" fmla="*/ 39688 h 20"/>
                <a:gd name="T2" fmla="*/ 0 w 28"/>
                <a:gd name="T3" fmla="*/ 39688 h 20"/>
                <a:gd name="T4" fmla="*/ 0 w 28"/>
                <a:gd name="T5" fmla="*/ 39688 h 20"/>
                <a:gd name="T6" fmla="*/ 0 w 28"/>
                <a:gd name="T7" fmla="*/ 39688 h 20"/>
                <a:gd name="T8" fmla="*/ 57150 w 28"/>
                <a:gd name="T9" fmla="*/ 0 h 20"/>
                <a:gd name="T10" fmla="*/ 10205 w 28"/>
                <a:gd name="T11" fmla="*/ 15875 h 20"/>
                <a:gd name="T12" fmla="*/ 57150 w 28"/>
                <a:gd name="T13" fmla="*/ 0 h 20"/>
                <a:gd name="T14" fmla="*/ 57150 w 28"/>
                <a:gd name="T15" fmla="*/ 0 h 2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8" h="20">
                  <a:moveTo>
                    <a:pt x="0" y="20"/>
                  </a:moveTo>
                  <a:cubicBezTo>
                    <a:pt x="0" y="20"/>
                    <a:pt x="0" y="20"/>
                    <a:pt x="0" y="20"/>
                  </a:cubicBezTo>
                  <a:cubicBezTo>
                    <a:pt x="0" y="20"/>
                    <a:pt x="0" y="20"/>
                    <a:pt x="0" y="20"/>
                  </a:cubicBezTo>
                  <a:cubicBezTo>
                    <a:pt x="0" y="20"/>
                    <a:pt x="0" y="20"/>
                    <a:pt x="0" y="20"/>
                  </a:cubicBezTo>
                  <a:moveTo>
                    <a:pt x="28" y="0"/>
                  </a:moveTo>
                  <a:cubicBezTo>
                    <a:pt x="15" y="0"/>
                    <a:pt x="9" y="4"/>
                    <a:pt x="5" y="8"/>
                  </a:cubicBezTo>
                  <a:cubicBezTo>
                    <a:pt x="13" y="0"/>
                    <a:pt x="28" y="0"/>
                    <a:pt x="28" y="0"/>
                  </a:cubicBezTo>
                  <a:cubicBezTo>
                    <a:pt x="28" y="0"/>
                    <a:pt x="28" y="0"/>
                    <a:pt x="28" y="0"/>
                  </a:cubicBezTo>
                </a:path>
              </a:pathLst>
            </a:custGeom>
            <a:solidFill>
              <a:srgbClr val="74899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27" name="Freeform 442"/>
            <p:cNvSpPr>
              <a:spLocks/>
            </p:cNvSpPr>
            <p:nvPr/>
          </p:nvSpPr>
          <p:spPr bwMode="auto">
            <a:xfrm>
              <a:off x="11129962" y="4563832"/>
              <a:ext cx="406400" cy="525463"/>
            </a:xfrm>
            <a:custGeom>
              <a:avLst/>
              <a:gdLst>
                <a:gd name="T0" fmla="*/ 406400 w 204"/>
                <a:gd name="T1" fmla="*/ 0 h 264"/>
                <a:gd name="T2" fmla="*/ 394447 w 204"/>
                <a:gd name="T3" fmla="*/ 0 h 264"/>
                <a:gd name="T4" fmla="*/ 394447 w 204"/>
                <a:gd name="T5" fmla="*/ 491626 h 264"/>
                <a:gd name="T6" fmla="*/ 55780 w 204"/>
                <a:gd name="T7" fmla="*/ 491626 h 264"/>
                <a:gd name="T8" fmla="*/ 55780 w 204"/>
                <a:gd name="T9" fmla="*/ 0 h 264"/>
                <a:gd name="T10" fmla="*/ 9961 w 204"/>
                <a:gd name="T11" fmla="*/ 15923 h 264"/>
                <a:gd name="T12" fmla="*/ 0 w 204"/>
                <a:gd name="T13" fmla="*/ 39808 h 264"/>
                <a:gd name="T14" fmla="*/ 0 w 204"/>
                <a:gd name="T15" fmla="*/ 39808 h 264"/>
                <a:gd name="T16" fmla="*/ 0 w 204"/>
                <a:gd name="T17" fmla="*/ 525463 h 264"/>
                <a:gd name="T18" fmla="*/ 406400 w 204"/>
                <a:gd name="T19" fmla="*/ 525463 h 264"/>
                <a:gd name="T20" fmla="*/ 406400 w 204"/>
                <a:gd name="T21" fmla="*/ 0 h 2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04" h="264">
                  <a:moveTo>
                    <a:pt x="204" y="0"/>
                  </a:moveTo>
                  <a:cubicBezTo>
                    <a:pt x="198" y="0"/>
                    <a:pt x="198" y="0"/>
                    <a:pt x="198" y="0"/>
                  </a:cubicBezTo>
                  <a:cubicBezTo>
                    <a:pt x="198" y="247"/>
                    <a:pt x="198" y="247"/>
                    <a:pt x="198" y="247"/>
                  </a:cubicBezTo>
                  <a:cubicBezTo>
                    <a:pt x="28" y="247"/>
                    <a:pt x="28" y="247"/>
                    <a:pt x="28" y="247"/>
                  </a:cubicBezTo>
                  <a:cubicBezTo>
                    <a:pt x="28" y="0"/>
                    <a:pt x="28" y="0"/>
                    <a:pt x="28" y="0"/>
                  </a:cubicBezTo>
                  <a:cubicBezTo>
                    <a:pt x="28" y="0"/>
                    <a:pt x="13" y="0"/>
                    <a:pt x="5" y="8"/>
                  </a:cubicBezTo>
                  <a:cubicBezTo>
                    <a:pt x="0" y="13"/>
                    <a:pt x="0" y="19"/>
                    <a:pt x="0" y="20"/>
                  </a:cubicBezTo>
                  <a:cubicBezTo>
                    <a:pt x="0" y="20"/>
                    <a:pt x="0" y="20"/>
                    <a:pt x="0" y="20"/>
                  </a:cubicBezTo>
                  <a:cubicBezTo>
                    <a:pt x="0" y="264"/>
                    <a:pt x="0" y="264"/>
                    <a:pt x="0" y="264"/>
                  </a:cubicBezTo>
                  <a:cubicBezTo>
                    <a:pt x="204" y="264"/>
                    <a:pt x="204" y="264"/>
                    <a:pt x="204" y="264"/>
                  </a:cubicBezTo>
                  <a:cubicBezTo>
                    <a:pt x="204" y="0"/>
                    <a:pt x="204" y="0"/>
                    <a:pt x="204"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28" name="Freeform 443"/>
            <p:cNvSpPr>
              <a:spLocks/>
            </p:cNvSpPr>
            <p:nvPr/>
          </p:nvSpPr>
          <p:spPr bwMode="auto">
            <a:xfrm>
              <a:off x="10725150" y="5055957"/>
              <a:ext cx="404812" cy="33338"/>
            </a:xfrm>
            <a:custGeom>
              <a:avLst/>
              <a:gdLst>
                <a:gd name="T0" fmla="*/ 0 w 204"/>
                <a:gd name="T1" fmla="*/ 33338 h 17"/>
                <a:gd name="T2" fmla="*/ 11906 w 204"/>
                <a:gd name="T3" fmla="*/ 0 h 17"/>
                <a:gd name="T4" fmla="*/ 349250 w 204"/>
                <a:gd name="T5" fmla="*/ 0 h 17"/>
                <a:gd name="T6" fmla="*/ 404812 w 204"/>
                <a:gd name="T7" fmla="*/ 33338 h 17"/>
                <a:gd name="T8" fmla="*/ 0 w 204"/>
                <a:gd name="T9" fmla="*/ 33338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4" h="17">
                  <a:moveTo>
                    <a:pt x="0" y="17"/>
                  </a:moveTo>
                  <a:cubicBezTo>
                    <a:pt x="6" y="0"/>
                    <a:pt x="6" y="0"/>
                    <a:pt x="6" y="0"/>
                  </a:cubicBezTo>
                  <a:cubicBezTo>
                    <a:pt x="176" y="0"/>
                    <a:pt x="176" y="0"/>
                    <a:pt x="176" y="0"/>
                  </a:cubicBezTo>
                  <a:cubicBezTo>
                    <a:pt x="176" y="0"/>
                    <a:pt x="197" y="4"/>
                    <a:pt x="204" y="17"/>
                  </a:cubicBezTo>
                  <a:lnTo>
                    <a:pt x="0" y="17"/>
                  </a:lnTo>
                  <a:close/>
                </a:path>
              </a:pathLst>
            </a:custGeom>
            <a:solidFill>
              <a:srgbClr val="D3D3D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29" name="Freeform 444"/>
            <p:cNvSpPr>
              <a:spLocks/>
            </p:cNvSpPr>
            <p:nvPr/>
          </p:nvSpPr>
          <p:spPr bwMode="auto">
            <a:xfrm>
              <a:off x="11129962" y="5055957"/>
              <a:ext cx="406400" cy="33338"/>
            </a:xfrm>
            <a:custGeom>
              <a:avLst/>
              <a:gdLst>
                <a:gd name="T0" fmla="*/ 406400 w 204"/>
                <a:gd name="T1" fmla="*/ 33338 h 17"/>
                <a:gd name="T2" fmla="*/ 394447 w 204"/>
                <a:gd name="T3" fmla="*/ 0 h 17"/>
                <a:gd name="T4" fmla="*/ 55780 w 204"/>
                <a:gd name="T5" fmla="*/ 0 h 17"/>
                <a:gd name="T6" fmla="*/ 0 w 204"/>
                <a:gd name="T7" fmla="*/ 33338 h 17"/>
                <a:gd name="T8" fmla="*/ 406400 w 204"/>
                <a:gd name="T9" fmla="*/ 33338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4" h="17">
                  <a:moveTo>
                    <a:pt x="204" y="17"/>
                  </a:moveTo>
                  <a:cubicBezTo>
                    <a:pt x="198" y="0"/>
                    <a:pt x="198" y="0"/>
                    <a:pt x="198" y="0"/>
                  </a:cubicBezTo>
                  <a:cubicBezTo>
                    <a:pt x="28" y="0"/>
                    <a:pt x="28" y="0"/>
                    <a:pt x="28" y="0"/>
                  </a:cubicBezTo>
                  <a:cubicBezTo>
                    <a:pt x="28" y="0"/>
                    <a:pt x="7" y="4"/>
                    <a:pt x="0" y="17"/>
                  </a:cubicBezTo>
                  <a:lnTo>
                    <a:pt x="204" y="17"/>
                  </a:lnTo>
                  <a:close/>
                </a:path>
              </a:pathLst>
            </a:custGeom>
            <a:solidFill>
              <a:srgbClr val="D3D3D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30" name="Rectangle 445"/>
            <p:cNvSpPr>
              <a:spLocks noChangeArrowheads="1"/>
            </p:cNvSpPr>
            <p:nvPr/>
          </p:nvSpPr>
          <p:spPr bwMode="auto">
            <a:xfrm>
              <a:off x="11128375" y="4563832"/>
              <a:ext cx="4762" cy="539750"/>
            </a:xfrm>
            <a:prstGeom prst="rect">
              <a:avLst/>
            </a:prstGeom>
            <a:solidFill>
              <a:srgbClr val="435268"/>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531" name="Freeform 446"/>
            <p:cNvSpPr>
              <a:spLocks/>
            </p:cNvSpPr>
            <p:nvPr/>
          </p:nvSpPr>
          <p:spPr bwMode="auto">
            <a:xfrm>
              <a:off x="11128375" y="4563832"/>
              <a:ext cx="4762" cy="539750"/>
            </a:xfrm>
            <a:custGeom>
              <a:avLst/>
              <a:gdLst>
                <a:gd name="T0" fmla="*/ 4762 w 3"/>
                <a:gd name="T1" fmla="*/ 539750 h 340"/>
                <a:gd name="T2" fmla="*/ 4762 w 3"/>
                <a:gd name="T3" fmla="*/ 0 h 340"/>
                <a:gd name="T4" fmla="*/ 0 w 3"/>
                <a:gd name="T5" fmla="*/ 0 h 340"/>
                <a:gd name="T6" fmla="*/ 0 w 3"/>
                <a:gd name="T7" fmla="*/ 539750 h 34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 h="340">
                  <a:moveTo>
                    <a:pt x="3" y="340"/>
                  </a:moveTo>
                  <a:lnTo>
                    <a:pt x="3" y="0"/>
                  </a:lnTo>
                  <a:lnTo>
                    <a:pt x="0" y="0"/>
                  </a:lnTo>
                  <a:lnTo>
                    <a:pt x="0" y="3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32" name="Freeform 447"/>
            <p:cNvSpPr>
              <a:spLocks/>
            </p:cNvSpPr>
            <p:nvPr/>
          </p:nvSpPr>
          <p:spPr bwMode="auto">
            <a:xfrm>
              <a:off x="10750550" y="4597169"/>
              <a:ext cx="319087" cy="11113"/>
            </a:xfrm>
            <a:custGeom>
              <a:avLst/>
              <a:gdLst>
                <a:gd name="T0" fmla="*/ 315098 w 160"/>
                <a:gd name="T1" fmla="*/ 0 h 5"/>
                <a:gd name="T2" fmla="*/ 3989 w 160"/>
                <a:gd name="T3" fmla="*/ 0 h 5"/>
                <a:gd name="T4" fmla="*/ 0 w 160"/>
                <a:gd name="T5" fmla="*/ 4445 h 5"/>
                <a:gd name="T6" fmla="*/ 0 w 160"/>
                <a:gd name="T7" fmla="*/ 6668 h 5"/>
                <a:gd name="T8" fmla="*/ 3989 w 160"/>
                <a:gd name="T9" fmla="*/ 11113 h 5"/>
                <a:gd name="T10" fmla="*/ 315098 w 160"/>
                <a:gd name="T11" fmla="*/ 11113 h 5"/>
                <a:gd name="T12" fmla="*/ 319087 w 160"/>
                <a:gd name="T13" fmla="*/ 6668 h 5"/>
                <a:gd name="T14" fmla="*/ 319087 w 160"/>
                <a:gd name="T15" fmla="*/ 4445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33" name="Freeform 448"/>
            <p:cNvSpPr>
              <a:spLocks/>
            </p:cNvSpPr>
            <p:nvPr/>
          </p:nvSpPr>
          <p:spPr bwMode="auto">
            <a:xfrm>
              <a:off x="10750550" y="4625744"/>
              <a:ext cx="319087" cy="9525"/>
            </a:xfrm>
            <a:custGeom>
              <a:avLst/>
              <a:gdLst>
                <a:gd name="T0" fmla="*/ 315098 w 160"/>
                <a:gd name="T1" fmla="*/ 0 h 5"/>
                <a:gd name="T2" fmla="*/ 3989 w 160"/>
                <a:gd name="T3" fmla="*/ 0 h 5"/>
                <a:gd name="T4" fmla="*/ 0 w 160"/>
                <a:gd name="T5" fmla="*/ 3810 h 5"/>
                <a:gd name="T6" fmla="*/ 0 w 160"/>
                <a:gd name="T7" fmla="*/ 5715 h 5"/>
                <a:gd name="T8" fmla="*/ 3989 w 160"/>
                <a:gd name="T9" fmla="*/ 9525 h 5"/>
                <a:gd name="T10" fmla="*/ 315098 w 160"/>
                <a:gd name="T11" fmla="*/ 9525 h 5"/>
                <a:gd name="T12" fmla="*/ 319087 w 160"/>
                <a:gd name="T13" fmla="*/ 5715 h 5"/>
                <a:gd name="T14" fmla="*/ 319087 w 160"/>
                <a:gd name="T15" fmla="*/ 3810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34" name="Freeform 449"/>
            <p:cNvSpPr>
              <a:spLocks/>
            </p:cNvSpPr>
            <p:nvPr/>
          </p:nvSpPr>
          <p:spPr bwMode="auto">
            <a:xfrm>
              <a:off x="10750550" y="4655907"/>
              <a:ext cx="319087" cy="9525"/>
            </a:xfrm>
            <a:custGeom>
              <a:avLst/>
              <a:gdLst>
                <a:gd name="T0" fmla="*/ 315098 w 160"/>
                <a:gd name="T1" fmla="*/ 0 h 5"/>
                <a:gd name="T2" fmla="*/ 3989 w 160"/>
                <a:gd name="T3" fmla="*/ 0 h 5"/>
                <a:gd name="T4" fmla="*/ 0 w 160"/>
                <a:gd name="T5" fmla="*/ 3810 h 5"/>
                <a:gd name="T6" fmla="*/ 0 w 160"/>
                <a:gd name="T7" fmla="*/ 5715 h 5"/>
                <a:gd name="T8" fmla="*/ 3989 w 160"/>
                <a:gd name="T9" fmla="*/ 9525 h 5"/>
                <a:gd name="T10" fmla="*/ 315098 w 160"/>
                <a:gd name="T11" fmla="*/ 9525 h 5"/>
                <a:gd name="T12" fmla="*/ 319087 w 160"/>
                <a:gd name="T13" fmla="*/ 5715 h 5"/>
                <a:gd name="T14" fmla="*/ 319087 w 160"/>
                <a:gd name="T15" fmla="*/ 3810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35" name="Freeform 450"/>
            <p:cNvSpPr>
              <a:spLocks/>
            </p:cNvSpPr>
            <p:nvPr/>
          </p:nvSpPr>
          <p:spPr bwMode="auto">
            <a:xfrm>
              <a:off x="10750550" y="4682894"/>
              <a:ext cx="319087" cy="11113"/>
            </a:xfrm>
            <a:custGeom>
              <a:avLst/>
              <a:gdLst>
                <a:gd name="T0" fmla="*/ 315098 w 160"/>
                <a:gd name="T1" fmla="*/ 0 h 5"/>
                <a:gd name="T2" fmla="*/ 3989 w 160"/>
                <a:gd name="T3" fmla="*/ 0 h 5"/>
                <a:gd name="T4" fmla="*/ 0 w 160"/>
                <a:gd name="T5" fmla="*/ 4445 h 5"/>
                <a:gd name="T6" fmla="*/ 0 w 160"/>
                <a:gd name="T7" fmla="*/ 6668 h 5"/>
                <a:gd name="T8" fmla="*/ 3989 w 160"/>
                <a:gd name="T9" fmla="*/ 11113 h 5"/>
                <a:gd name="T10" fmla="*/ 315098 w 160"/>
                <a:gd name="T11" fmla="*/ 11113 h 5"/>
                <a:gd name="T12" fmla="*/ 319087 w 160"/>
                <a:gd name="T13" fmla="*/ 6668 h 5"/>
                <a:gd name="T14" fmla="*/ 319087 w 160"/>
                <a:gd name="T15" fmla="*/ 4445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36" name="Freeform 451"/>
            <p:cNvSpPr>
              <a:spLocks/>
            </p:cNvSpPr>
            <p:nvPr/>
          </p:nvSpPr>
          <p:spPr bwMode="auto">
            <a:xfrm>
              <a:off x="10750550" y="4713057"/>
              <a:ext cx="319087" cy="9525"/>
            </a:xfrm>
            <a:custGeom>
              <a:avLst/>
              <a:gdLst>
                <a:gd name="T0" fmla="*/ 315098 w 160"/>
                <a:gd name="T1" fmla="*/ 0 h 5"/>
                <a:gd name="T2" fmla="*/ 3989 w 160"/>
                <a:gd name="T3" fmla="*/ 0 h 5"/>
                <a:gd name="T4" fmla="*/ 0 w 160"/>
                <a:gd name="T5" fmla="*/ 3810 h 5"/>
                <a:gd name="T6" fmla="*/ 0 w 160"/>
                <a:gd name="T7" fmla="*/ 5715 h 5"/>
                <a:gd name="T8" fmla="*/ 3989 w 160"/>
                <a:gd name="T9" fmla="*/ 9525 h 5"/>
                <a:gd name="T10" fmla="*/ 315098 w 160"/>
                <a:gd name="T11" fmla="*/ 9525 h 5"/>
                <a:gd name="T12" fmla="*/ 319087 w 160"/>
                <a:gd name="T13" fmla="*/ 5715 h 5"/>
                <a:gd name="T14" fmla="*/ 319087 w 160"/>
                <a:gd name="T15" fmla="*/ 3810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37" name="Freeform 452"/>
            <p:cNvSpPr>
              <a:spLocks/>
            </p:cNvSpPr>
            <p:nvPr/>
          </p:nvSpPr>
          <p:spPr bwMode="auto">
            <a:xfrm>
              <a:off x="10750550" y="4741632"/>
              <a:ext cx="319087" cy="9525"/>
            </a:xfrm>
            <a:custGeom>
              <a:avLst/>
              <a:gdLst>
                <a:gd name="T0" fmla="*/ 315098 w 160"/>
                <a:gd name="T1" fmla="*/ 0 h 5"/>
                <a:gd name="T2" fmla="*/ 3989 w 160"/>
                <a:gd name="T3" fmla="*/ 0 h 5"/>
                <a:gd name="T4" fmla="*/ 0 w 160"/>
                <a:gd name="T5" fmla="*/ 3810 h 5"/>
                <a:gd name="T6" fmla="*/ 0 w 160"/>
                <a:gd name="T7" fmla="*/ 5715 h 5"/>
                <a:gd name="T8" fmla="*/ 3989 w 160"/>
                <a:gd name="T9" fmla="*/ 9525 h 5"/>
                <a:gd name="T10" fmla="*/ 315098 w 160"/>
                <a:gd name="T11" fmla="*/ 9525 h 5"/>
                <a:gd name="T12" fmla="*/ 319087 w 160"/>
                <a:gd name="T13" fmla="*/ 5715 h 5"/>
                <a:gd name="T14" fmla="*/ 319087 w 160"/>
                <a:gd name="T15" fmla="*/ 3810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5"/>
                    <a:pt x="1" y="5"/>
                    <a:pt x="2" y="5"/>
                  </a:cubicBezTo>
                  <a:cubicBezTo>
                    <a:pt x="158" y="5"/>
                    <a:pt x="158" y="5"/>
                    <a:pt x="158" y="5"/>
                  </a:cubicBezTo>
                  <a:cubicBezTo>
                    <a:pt x="159" y="5"/>
                    <a:pt x="160" y="5"/>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38" name="Freeform 453"/>
            <p:cNvSpPr>
              <a:spLocks/>
            </p:cNvSpPr>
            <p:nvPr/>
          </p:nvSpPr>
          <p:spPr bwMode="auto">
            <a:xfrm>
              <a:off x="10750550" y="4770207"/>
              <a:ext cx="319087" cy="11113"/>
            </a:xfrm>
            <a:custGeom>
              <a:avLst/>
              <a:gdLst>
                <a:gd name="T0" fmla="*/ 315098 w 160"/>
                <a:gd name="T1" fmla="*/ 0 h 5"/>
                <a:gd name="T2" fmla="*/ 3989 w 160"/>
                <a:gd name="T3" fmla="*/ 0 h 5"/>
                <a:gd name="T4" fmla="*/ 0 w 160"/>
                <a:gd name="T5" fmla="*/ 4445 h 5"/>
                <a:gd name="T6" fmla="*/ 0 w 160"/>
                <a:gd name="T7" fmla="*/ 6668 h 5"/>
                <a:gd name="T8" fmla="*/ 3989 w 160"/>
                <a:gd name="T9" fmla="*/ 11113 h 5"/>
                <a:gd name="T10" fmla="*/ 315098 w 160"/>
                <a:gd name="T11" fmla="*/ 11113 h 5"/>
                <a:gd name="T12" fmla="*/ 319087 w 160"/>
                <a:gd name="T13" fmla="*/ 6668 h 5"/>
                <a:gd name="T14" fmla="*/ 319087 w 160"/>
                <a:gd name="T15" fmla="*/ 4445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39" name="Freeform 454"/>
            <p:cNvSpPr>
              <a:spLocks/>
            </p:cNvSpPr>
            <p:nvPr/>
          </p:nvSpPr>
          <p:spPr bwMode="auto">
            <a:xfrm>
              <a:off x="10750550" y="4798782"/>
              <a:ext cx="319087" cy="9525"/>
            </a:xfrm>
            <a:custGeom>
              <a:avLst/>
              <a:gdLst>
                <a:gd name="T0" fmla="*/ 315098 w 160"/>
                <a:gd name="T1" fmla="*/ 0 h 5"/>
                <a:gd name="T2" fmla="*/ 3989 w 160"/>
                <a:gd name="T3" fmla="*/ 0 h 5"/>
                <a:gd name="T4" fmla="*/ 0 w 160"/>
                <a:gd name="T5" fmla="*/ 3810 h 5"/>
                <a:gd name="T6" fmla="*/ 0 w 160"/>
                <a:gd name="T7" fmla="*/ 5715 h 5"/>
                <a:gd name="T8" fmla="*/ 3989 w 160"/>
                <a:gd name="T9" fmla="*/ 9525 h 5"/>
                <a:gd name="T10" fmla="*/ 315098 w 160"/>
                <a:gd name="T11" fmla="*/ 9525 h 5"/>
                <a:gd name="T12" fmla="*/ 319087 w 160"/>
                <a:gd name="T13" fmla="*/ 5715 h 5"/>
                <a:gd name="T14" fmla="*/ 319087 w 160"/>
                <a:gd name="T15" fmla="*/ 3810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5"/>
                    <a:pt x="1" y="5"/>
                    <a:pt x="2" y="5"/>
                  </a:cubicBezTo>
                  <a:cubicBezTo>
                    <a:pt x="158" y="5"/>
                    <a:pt x="158" y="5"/>
                    <a:pt x="158" y="5"/>
                  </a:cubicBezTo>
                  <a:cubicBezTo>
                    <a:pt x="159" y="5"/>
                    <a:pt x="160" y="5"/>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40" name="Freeform 455"/>
            <p:cNvSpPr>
              <a:spLocks/>
            </p:cNvSpPr>
            <p:nvPr/>
          </p:nvSpPr>
          <p:spPr bwMode="auto">
            <a:xfrm>
              <a:off x="10750550" y="4828944"/>
              <a:ext cx="319087" cy="9525"/>
            </a:xfrm>
            <a:custGeom>
              <a:avLst/>
              <a:gdLst>
                <a:gd name="T0" fmla="*/ 315098 w 160"/>
                <a:gd name="T1" fmla="*/ 0 h 5"/>
                <a:gd name="T2" fmla="*/ 3989 w 160"/>
                <a:gd name="T3" fmla="*/ 0 h 5"/>
                <a:gd name="T4" fmla="*/ 0 w 160"/>
                <a:gd name="T5" fmla="*/ 3810 h 5"/>
                <a:gd name="T6" fmla="*/ 0 w 160"/>
                <a:gd name="T7" fmla="*/ 5715 h 5"/>
                <a:gd name="T8" fmla="*/ 3989 w 160"/>
                <a:gd name="T9" fmla="*/ 9525 h 5"/>
                <a:gd name="T10" fmla="*/ 315098 w 160"/>
                <a:gd name="T11" fmla="*/ 9525 h 5"/>
                <a:gd name="T12" fmla="*/ 319087 w 160"/>
                <a:gd name="T13" fmla="*/ 5715 h 5"/>
                <a:gd name="T14" fmla="*/ 319087 w 160"/>
                <a:gd name="T15" fmla="*/ 3810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41" name="Freeform 456"/>
            <p:cNvSpPr>
              <a:spLocks/>
            </p:cNvSpPr>
            <p:nvPr/>
          </p:nvSpPr>
          <p:spPr bwMode="auto">
            <a:xfrm>
              <a:off x="10750550" y="4855932"/>
              <a:ext cx="319087" cy="12700"/>
            </a:xfrm>
            <a:custGeom>
              <a:avLst/>
              <a:gdLst>
                <a:gd name="T0" fmla="*/ 315098 w 160"/>
                <a:gd name="T1" fmla="*/ 0 h 6"/>
                <a:gd name="T2" fmla="*/ 3989 w 160"/>
                <a:gd name="T3" fmla="*/ 0 h 6"/>
                <a:gd name="T4" fmla="*/ 0 w 160"/>
                <a:gd name="T5" fmla="*/ 4233 h 6"/>
                <a:gd name="T6" fmla="*/ 0 w 160"/>
                <a:gd name="T7" fmla="*/ 6350 h 6"/>
                <a:gd name="T8" fmla="*/ 3989 w 160"/>
                <a:gd name="T9" fmla="*/ 12700 h 6"/>
                <a:gd name="T10" fmla="*/ 315098 w 160"/>
                <a:gd name="T11" fmla="*/ 12700 h 6"/>
                <a:gd name="T12" fmla="*/ 319087 w 160"/>
                <a:gd name="T13" fmla="*/ 6350 h 6"/>
                <a:gd name="T14" fmla="*/ 319087 w 160"/>
                <a:gd name="T15" fmla="*/ 4233 h 6"/>
                <a:gd name="T16" fmla="*/ 315098 w 160"/>
                <a:gd name="T17" fmla="*/ 0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6">
                  <a:moveTo>
                    <a:pt x="158" y="0"/>
                  </a:moveTo>
                  <a:cubicBezTo>
                    <a:pt x="2" y="0"/>
                    <a:pt x="2" y="0"/>
                    <a:pt x="2" y="0"/>
                  </a:cubicBezTo>
                  <a:cubicBezTo>
                    <a:pt x="1" y="0"/>
                    <a:pt x="0" y="1"/>
                    <a:pt x="0" y="2"/>
                  </a:cubicBezTo>
                  <a:cubicBezTo>
                    <a:pt x="0" y="3"/>
                    <a:pt x="0" y="3"/>
                    <a:pt x="0" y="3"/>
                  </a:cubicBezTo>
                  <a:cubicBezTo>
                    <a:pt x="0" y="5"/>
                    <a:pt x="1" y="6"/>
                    <a:pt x="2" y="6"/>
                  </a:cubicBezTo>
                  <a:cubicBezTo>
                    <a:pt x="158" y="6"/>
                    <a:pt x="158" y="6"/>
                    <a:pt x="158" y="6"/>
                  </a:cubicBezTo>
                  <a:cubicBezTo>
                    <a:pt x="159" y="6"/>
                    <a:pt x="160" y="5"/>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42" name="Freeform 457"/>
            <p:cNvSpPr>
              <a:spLocks/>
            </p:cNvSpPr>
            <p:nvPr/>
          </p:nvSpPr>
          <p:spPr bwMode="auto">
            <a:xfrm>
              <a:off x="10750550" y="4886094"/>
              <a:ext cx="319087" cy="9525"/>
            </a:xfrm>
            <a:custGeom>
              <a:avLst/>
              <a:gdLst>
                <a:gd name="T0" fmla="*/ 315098 w 160"/>
                <a:gd name="T1" fmla="*/ 0 h 5"/>
                <a:gd name="T2" fmla="*/ 3989 w 160"/>
                <a:gd name="T3" fmla="*/ 0 h 5"/>
                <a:gd name="T4" fmla="*/ 0 w 160"/>
                <a:gd name="T5" fmla="*/ 3810 h 5"/>
                <a:gd name="T6" fmla="*/ 0 w 160"/>
                <a:gd name="T7" fmla="*/ 5715 h 5"/>
                <a:gd name="T8" fmla="*/ 3989 w 160"/>
                <a:gd name="T9" fmla="*/ 9525 h 5"/>
                <a:gd name="T10" fmla="*/ 315098 w 160"/>
                <a:gd name="T11" fmla="*/ 9525 h 5"/>
                <a:gd name="T12" fmla="*/ 319087 w 160"/>
                <a:gd name="T13" fmla="*/ 5715 h 5"/>
                <a:gd name="T14" fmla="*/ 319087 w 160"/>
                <a:gd name="T15" fmla="*/ 3810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43" name="Freeform 458"/>
            <p:cNvSpPr>
              <a:spLocks/>
            </p:cNvSpPr>
            <p:nvPr/>
          </p:nvSpPr>
          <p:spPr bwMode="auto">
            <a:xfrm>
              <a:off x="10750550" y="4914669"/>
              <a:ext cx="319087" cy="11113"/>
            </a:xfrm>
            <a:custGeom>
              <a:avLst/>
              <a:gdLst>
                <a:gd name="T0" fmla="*/ 315098 w 160"/>
                <a:gd name="T1" fmla="*/ 0 h 6"/>
                <a:gd name="T2" fmla="*/ 3989 w 160"/>
                <a:gd name="T3" fmla="*/ 0 h 6"/>
                <a:gd name="T4" fmla="*/ 0 w 160"/>
                <a:gd name="T5" fmla="*/ 3704 h 6"/>
                <a:gd name="T6" fmla="*/ 0 w 160"/>
                <a:gd name="T7" fmla="*/ 7409 h 6"/>
                <a:gd name="T8" fmla="*/ 3989 w 160"/>
                <a:gd name="T9" fmla="*/ 11113 h 6"/>
                <a:gd name="T10" fmla="*/ 315098 w 160"/>
                <a:gd name="T11" fmla="*/ 11113 h 6"/>
                <a:gd name="T12" fmla="*/ 319087 w 160"/>
                <a:gd name="T13" fmla="*/ 7409 h 6"/>
                <a:gd name="T14" fmla="*/ 319087 w 160"/>
                <a:gd name="T15" fmla="*/ 3704 h 6"/>
                <a:gd name="T16" fmla="*/ 315098 w 160"/>
                <a:gd name="T17" fmla="*/ 0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6">
                  <a:moveTo>
                    <a:pt x="158" y="0"/>
                  </a:moveTo>
                  <a:cubicBezTo>
                    <a:pt x="2" y="0"/>
                    <a:pt x="2" y="0"/>
                    <a:pt x="2" y="0"/>
                  </a:cubicBezTo>
                  <a:cubicBezTo>
                    <a:pt x="1" y="0"/>
                    <a:pt x="0" y="1"/>
                    <a:pt x="0" y="2"/>
                  </a:cubicBezTo>
                  <a:cubicBezTo>
                    <a:pt x="0" y="4"/>
                    <a:pt x="0" y="4"/>
                    <a:pt x="0" y="4"/>
                  </a:cubicBezTo>
                  <a:cubicBezTo>
                    <a:pt x="0" y="5"/>
                    <a:pt x="1" y="6"/>
                    <a:pt x="2" y="6"/>
                  </a:cubicBezTo>
                  <a:cubicBezTo>
                    <a:pt x="158" y="6"/>
                    <a:pt x="158" y="6"/>
                    <a:pt x="158" y="6"/>
                  </a:cubicBezTo>
                  <a:cubicBezTo>
                    <a:pt x="159" y="6"/>
                    <a:pt x="160" y="5"/>
                    <a:pt x="160" y="4"/>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44" name="Freeform 459"/>
            <p:cNvSpPr>
              <a:spLocks/>
            </p:cNvSpPr>
            <p:nvPr/>
          </p:nvSpPr>
          <p:spPr bwMode="auto">
            <a:xfrm>
              <a:off x="10750550" y="4944832"/>
              <a:ext cx="319087" cy="9525"/>
            </a:xfrm>
            <a:custGeom>
              <a:avLst/>
              <a:gdLst>
                <a:gd name="T0" fmla="*/ 315098 w 160"/>
                <a:gd name="T1" fmla="*/ 0 h 5"/>
                <a:gd name="T2" fmla="*/ 3989 w 160"/>
                <a:gd name="T3" fmla="*/ 0 h 5"/>
                <a:gd name="T4" fmla="*/ 0 w 160"/>
                <a:gd name="T5" fmla="*/ 3810 h 5"/>
                <a:gd name="T6" fmla="*/ 0 w 160"/>
                <a:gd name="T7" fmla="*/ 5715 h 5"/>
                <a:gd name="T8" fmla="*/ 3989 w 160"/>
                <a:gd name="T9" fmla="*/ 9525 h 5"/>
                <a:gd name="T10" fmla="*/ 315098 w 160"/>
                <a:gd name="T11" fmla="*/ 9525 h 5"/>
                <a:gd name="T12" fmla="*/ 319087 w 160"/>
                <a:gd name="T13" fmla="*/ 5715 h 5"/>
                <a:gd name="T14" fmla="*/ 319087 w 160"/>
                <a:gd name="T15" fmla="*/ 3810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45" name="Freeform 460"/>
            <p:cNvSpPr>
              <a:spLocks/>
            </p:cNvSpPr>
            <p:nvPr/>
          </p:nvSpPr>
          <p:spPr bwMode="auto">
            <a:xfrm>
              <a:off x="10750550" y="4973407"/>
              <a:ext cx="319087" cy="11113"/>
            </a:xfrm>
            <a:custGeom>
              <a:avLst/>
              <a:gdLst>
                <a:gd name="T0" fmla="*/ 315098 w 160"/>
                <a:gd name="T1" fmla="*/ 0 h 5"/>
                <a:gd name="T2" fmla="*/ 3989 w 160"/>
                <a:gd name="T3" fmla="*/ 0 h 5"/>
                <a:gd name="T4" fmla="*/ 0 w 160"/>
                <a:gd name="T5" fmla="*/ 4445 h 5"/>
                <a:gd name="T6" fmla="*/ 0 w 160"/>
                <a:gd name="T7" fmla="*/ 6668 h 5"/>
                <a:gd name="T8" fmla="*/ 3989 w 160"/>
                <a:gd name="T9" fmla="*/ 11113 h 5"/>
                <a:gd name="T10" fmla="*/ 315098 w 160"/>
                <a:gd name="T11" fmla="*/ 11113 h 5"/>
                <a:gd name="T12" fmla="*/ 319087 w 160"/>
                <a:gd name="T13" fmla="*/ 6668 h 5"/>
                <a:gd name="T14" fmla="*/ 319087 w 160"/>
                <a:gd name="T15" fmla="*/ 4445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0"/>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0"/>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46" name="Freeform 461"/>
            <p:cNvSpPr>
              <a:spLocks/>
            </p:cNvSpPr>
            <p:nvPr/>
          </p:nvSpPr>
          <p:spPr bwMode="auto">
            <a:xfrm>
              <a:off x="10750550" y="5001982"/>
              <a:ext cx="319087" cy="9525"/>
            </a:xfrm>
            <a:custGeom>
              <a:avLst/>
              <a:gdLst>
                <a:gd name="T0" fmla="*/ 315098 w 160"/>
                <a:gd name="T1" fmla="*/ 0 h 5"/>
                <a:gd name="T2" fmla="*/ 3989 w 160"/>
                <a:gd name="T3" fmla="*/ 0 h 5"/>
                <a:gd name="T4" fmla="*/ 0 w 160"/>
                <a:gd name="T5" fmla="*/ 3810 h 5"/>
                <a:gd name="T6" fmla="*/ 0 w 160"/>
                <a:gd name="T7" fmla="*/ 5715 h 5"/>
                <a:gd name="T8" fmla="*/ 3989 w 160"/>
                <a:gd name="T9" fmla="*/ 9525 h 5"/>
                <a:gd name="T10" fmla="*/ 315098 w 160"/>
                <a:gd name="T11" fmla="*/ 9525 h 5"/>
                <a:gd name="T12" fmla="*/ 319087 w 160"/>
                <a:gd name="T13" fmla="*/ 5715 h 5"/>
                <a:gd name="T14" fmla="*/ 319087 w 160"/>
                <a:gd name="T15" fmla="*/ 3810 h 5"/>
                <a:gd name="T16" fmla="*/ 315098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47" name="Freeform 462"/>
            <p:cNvSpPr>
              <a:spLocks/>
            </p:cNvSpPr>
            <p:nvPr/>
          </p:nvSpPr>
          <p:spPr bwMode="auto">
            <a:xfrm>
              <a:off x="11195050" y="4595582"/>
              <a:ext cx="317500" cy="9525"/>
            </a:xfrm>
            <a:custGeom>
              <a:avLst/>
              <a:gdLst>
                <a:gd name="T0" fmla="*/ 313531 w 160"/>
                <a:gd name="T1" fmla="*/ 0 h 5"/>
                <a:gd name="T2" fmla="*/ 3969 w 160"/>
                <a:gd name="T3" fmla="*/ 0 h 5"/>
                <a:gd name="T4" fmla="*/ 0 w 160"/>
                <a:gd name="T5" fmla="*/ 3810 h 5"/>
                <a:gd name="T6" fmla="*/ 0 w 160"/>
                <a:gd name="T7" fmla="*/ 5715 h 5"/>
                <a:gd name="T8" fmla="*/ 3969 w 160"/>
                <a:gd name="T9" fmla="*/ 9525 h 5"/>
                <a:gd name="T10" fmla="*/ 313531 w 160"/>
                <a:gd name="T11" fmla="*/ 9525 h 5"/>
                <a:gd name="T12" fmla="*/ 317500 w 160"/>
                <a:gd name="T13" fmla="*/ 5715 h 5"/>
                <a:gd name="T14" fmla="*/ 317500 w 160"/>
                <a:gd name="T15" fmla="*/ 3810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5"/>
                    <a:pt x="1" y="5"/>
                    <a:pt x="2" y="5"/>
                  </a:cubicBezTo>
                  <a:cubicBezTo>
                    <a:pt x="158" y="5"/>
                    <a:pt x="158" y="5"/>
                    <a:pt x="158" y="5"/>
                  </a:cubicBezTo>
                  <a:cubicBezTo>
                    <a:pt x="159" y="5"/>
                    <a:pt x="160" y="5"/>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48" name="Freeform 463"/>
            <p:cNvSpPr>
              <a:spLocks/>
            </p:cNvSpPr>
            <p:nvPr/>
          </p:nvSpPr>
          <p:spPr bwMode="auto">
            <a:xfrm>
              <a:off x="11195050" y="4625744"/>
              <a:ext cx="317500" cy="9525"/>
            </a:xfrm>
            <a:custGeom>
              <a:avLst/>
              <a:gdLst>
                <a:gd name="T0" fmla="*/ 313531 w 160"/>
                <a:gd name="T1" fmla="*/ 0 h 5"/>
                <a:gd name="T2" fmla="*/ 3969 w 160"/>
                <a:gd name="T3" fmla="*/ 0 h 5"/>
                <a:gd name="T4" fmla="*/ 0 w 160"/>
                <a:gd name="T5" fmla="*/ 3810 h 5"/>
                <a:gd name="T6" fmla="*/ 0 w 160"/>
                <a:gd name="T7" fmla="*/ 5715 h 5"/>
                <a:gd name="T8" fmla="*/ 3969 w 160"/>
                <a:gd name="T9" fmla="*/ 9525 h 5"/>
                <a:gd name="T10" fmla="*/ 313531 w 160"/>
                <a:gd name="T11" fmla="*/ 9525 h 5"/>
                <a:gd name="T12" fmla="*/ 317500 w 160"/>
                <a:gd name="T13" fmla="*/ 5715 h 5"/>
                <a:gd name="T14" fmla="*/ 317500 w 160"/>
                <a:gd name="T15" fmla="*/ 3810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49" name="Freeform 464"/>
            <p:cNvSpPr>
              <a:spLocks/>
            </p:cNvSpPr>
            <p:nvPr/>
          </p:nvSpPr>
          <p:spPr bwMode="auto">
            <a:xfrm>
              <a:off x="11195050" y="4652732"/>
              <a:ext cx="317500" cy="11113"/>
            </a:xfrm>
            <a:custGeom>
              <a:avLst/>
              <a:gdLst>
                <a:gd name="T0" fmla="*/ 313531 w 160"/>
                <a:gd name="T1" fmla="*/ 0 h 5"/>
                <a:gd name="T2" fmla="*/ 3969 w 160"/>
                <a:gd name="T3" fmla="*/ 0 h 5"/>
                <a:gd name="T4" fmla="*/ 0 w 160"/>
                <a:gd name="T5" fmla="*/ 4445 h 5"/>
                <a:gd name="T6" fmla="*/ 0 w 160"/>
                <a:gd name="T7" fmla="*/ 6668 h 5"/>
                <a:gd name="T8" fmla="*/ 3969 w 160"/>
                <a:gd name="T9" fmla="*/ 11113 h 5"/>
                <a:gd name="T10" fmla="*/ 313531 w 160"/>
                <a:gd name="T11" fmla="*/ 11113 h 5"/>
                <a:gd name="T12" fmla="*/ 317500 w 160"/>
                <a:gd name="T13" fmla="*/ 6668 h 5"/>
                <a:gd name="T14" fmla="*/ 317500 w 160"/>
                <a:gd name="T15" fmla="*/ 4445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5"/>
                    <a:pt x="1" y="5"/>
                    <a:pt x="2" y="5"/>
                  </a:cubicBezTo>
                  <a:cubicBezTo>
                    <a:pt x="158" y="5"/>
                    <a:pt x="158" y="5"/>
                    <a:pt x="158" y="5"/>
                  </a:cubicBezTo>
                  <a:cubicBezTo>
                    <a:pt x="159" y="5"/>
                    <a:pt x="160" y="5"/>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50" name="Freeform 465"/>
            <p:cNvSpPr>
              <a:spLocks/>
            </p:cNvSpPr>
            <p:nvPr/>
          </p:nvSpPr>
          <p:spPr bwMode="auto">
            <a:xfrm>
              <a:off x="11195050" y="4682894"/>
              <a:ext cx="317500" cy="11113"/>
            </a:xfrm>
            <a:custGeom>
              <a:avLst/>
              <a:gdLst>
                <a:gd name="T0" fmla="*/ 313531 w 160"/>
                <a:gd name="T1" fmla="*/ 0 h 5"/>
                <a:gd name="T2" fmla="*/ 3969 w 160"/>
                <a:gd name="T3" fmla="*/ 0 h 5"/>
                <a:gd name="T4" fmla="*/ 0 w 160"/>
                <a:gd name="T5" fmla="*/ 4445 h 5"/>
                <a:gd name="T6" fmla="*/ 0 w 160"/>
                <a:gd name="T7" fmla="*/ 6668 h 5"/>
                <a:gd name="T8" fmla="*/ 3969 w 160"/>
                <a:gd name="T9" fmla="*/ 11113 h 5"/>
                <a:gd name="T10" fmla="*/ 313531 w 160"/>
                <a:gd name="T11" fmla="*/ 11113 h 5"/>
                <a:gd name="T12" fmla="*/ 317500 w 160"/>
                <a:gd name="T13" fmla="*/ 6668 h 5"/>
                <a:gd name="T14" fmla="*/ 317500 w 160"/>
                <a:gd name="T15" fmla="*/ 4445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51" name="Freeform 466"/>
            <p:cNvSpPr>
              <a:spLocks/>
            </p:cNvSpPr>
            <p:nvPr/>
          </p:nvSpPr>
          <p:spPr bwMode="auto">
            <a:xfrm>
              <a:off x="11195050" y="4711469"/>
              <a:ext cx="317500" cy="11113"/>
            </a:xfrm>
            <a:custGeom>
              <a:avLst/>
              <a:gdLst>
                <a:gd name="T0" fmla="*/ 313531 w 160"/>
                <a:gd name="T1" fmla="*/ 0 h 6"/>
                <a:gd name="T2" fmla="*/ 3969 w 160"/>
                <a:gd name="T3" fmla="*/ 0 h 6"/>
                <a:gd name="T4" fmla="*/ 0 w 160"/>
                <a:gd name="T5" fmla="*/ 3704 h 6"/>
                <a:gd name="T6" fmla="*/ 0 w 160"/>
                <a:gd name="T7" fmla="*/ 7409 h 6"/>
                <a:gd name="T8" fmla="*/ 3969 w 160"/>
                <a:gd name="T9" fmla="*/ 11113 h 6"/>
                <a:gd name="T10" fmla="*/ 313531 w 160"/>
                <a:gd name="T11" fmla="*/ 11113 h 6"/>
                <a:gd name="T12" fmla="*/ 317500 w 160"/>
                <a:gd name="T13" fmla="*/ 7409 h 6"/>
                <a:gd name="T14" fmla="*/ 317500 w 160"/>
                <a:gd name="T15" fmla="*/ 3704 h 6"/>
                <a:gd name="T16" fmla="*/ 313531 w 160"/>
                <a:gd name="T17" fmla="*/ 0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6">
                  <a:moveTo>
                    <a:pt x="158" y="0"/>
                  </a:moveTo>
                  <a:cubicBezTo>
                    <a:pt x="2" y="0"/>
                    <a:pt x="2" y="0"/>
                    <a:pt x="2" y="0"/>
                  </a:cubicBezTo>
                  <a:cubicBezTo>
                    <a:pt x="1" y="0"/>
                    <a:pt x="0" y="1"/>
                    <a:pt x="0" y="2"/>
                  </a:cubicBezTo>
                  <a:cubicBezTo>
                    <a:pt x="0" y="4"/>
                    <a:pt x="0" y="4"/>
                    <a:pt x="0" y="4"/>
                  </a:cubicBezTo>
                  <a:cubicBezTo>
                    <a:pt x="0" y="5"/>
                    <a:pt x="1" y="6"/>
                    <a:pt x="2" y="6"/>
                  </a:cubicBezTo>
                  <a:cubicBezTo>
                    <a:pt x="158" y="6"/>
                    <a:pt x="158" y="6"/>
                    <a:pt x="158" y="6"/>
                  </a:cubicBezTo>
                  <a:cubicBezTo>
                    <a:pt x="159" y="6"/>
                    <a:pt x="160" y="5"/>
                    <a:pt x="160" y="4"/>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52" name="Freeform 467"/>
            <p:cNvSpPr>
              <a:spLocks/>
            </p:cNvSpPr>
            <p:nvPr/>
          </p:nvSpPr>
          <p:spPr bwMode="auto">
            <a:xfrm>
              <a:off x="11195050" y="4741632"/>
              <a:ext cx="317500" cy="9525"/>
            </a:xfrm>
            <a:custGeom>
              <a:avLst/>
              <a:gdLst>
                <a:gd name="T0" fmla="*/ 313531 w 160"/>
                <a:gd name="T1" fmla="*/ 0 h 5"/>
                <a:gd name="T2" fmla="*/ 3969 w 160"/>
                <a:gd name="T3" fmla="*/ 0 h 5"/>
                <a:gd name="T4" fmla="*/ 0 w 160"/>
                <a:gd name="T5" fmla="*/ 3810 h 5"/>
                <a:gd name="T6" fmla="*/ 0 w 160"/>
                <a:gd name="T7" fmla="*/ 5715 h 5"/>
                <a:gd name="T8" fmla="*/ 3969 w 160"/>
                <a:gd name="T9" fmla="*/ 9525 h 5"/>
                <a:gd name="T10" fmla="*/ 313531 w 160"/>
                <a:gd name="T11" fmla="*/ 9525 h 5"/>
                <a:gd name="T12" fmla="*/ 317500 w 160"/>
                <a:gd name="T13" fmla="*/ 5715 h 5"/>
                <a:gd name="T14" fmla="*/ 317500 w 160"/>
                <a:gd name="T15" fmla="*/ 3810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53" name="Freeform 468"/>
            <p:cNvSpPr>
              <a:spLocks/>
            </p:cNvSpPr>
            <p:nvPr/>
          </p:nvSpPr>
          <p:spPr bwMode="auto">
            <a:xfrm>
              <a:off x="11195050" y="4768619"/>
              <a:ext cx="317500" cy="12700"/>
            </a:xfrm>
            <a:custGeom>
              <a:avLst/>
              <a:gdLst>
                <a:gd name="T0" fmla="*/ 313531 w 160"/>
                <a:gd name="T1" fmla="*/ 0 h 6"/>
                <a:gd name="T2" fmla="*/ 3969 w 160"/>
                <a:gd name="T3" fmla="*/ 0 h 6"/>
                <a:gd name="T4" fmla="*/ 0 w 160"/>
                <a:gd name="T5" fmla="*/ 4233 h 6"/>
                <a:gd name="T6" fmla="*/ 0 w 160"/>
                <a:gd name="T7" fmla="*/ 8467 h 6"/>
                <a:gd name="T8" fmla="*/ 3969 w 160"/>
                <a:gd name="T9" fmla="*/ 12700 h 6"/>
                <a:gd name="T10" fmla="*/ 313531 w 160"/>
                <a:gd name="T11" fmla="*/ 12700 h 6"/>
                <a:gd name="T12" fmla="*/ 317500 w 160"/>
                <a:gd name="T13" fmla="*/ 8467 h 6"/>
                <a:gd name="T14" fmla="*/ 317500 w 160"/>
                <a:gd name="T15" fmla="*/ 4233 h 6"/>
                <a:gd name="T16" fmla="*/ 313531 w 160"/>
                <a:gd name="T17" fmla="*/ 0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6">
                  <a:moveTo>
                    <a:pt x="158" y="0"/>
                  </a:moveTo>
                  <a:cubicBezTo>
                    <a:pt x="2" y="0"/>
                    <a:pt x="2" y="0"/>
                    <a:pt x="2" y="0"/>
                  </a:cubicBezTo>
                  <a:cubicBezTo>
                    <a:pt x="1" y="0"/>
                    <a:pt x="0" y="1"/>
                    <a:pt x="0" y="2"/>
                  </a:cubicBezTo>
                  <a:cubicBezTo>
                    <a:pt x="0" y="4"/>
                    <a:pt x="0" y="4"/>
                    <a:pt x="0" y="4"/>
                  </a:cubicBezTo>
                  <a:cubicBezTo>
                    <a:pt x="0" y="5"/>
                    <a:pt x="1" y="6"/>
                    <a:pt x="2" y="6"/>
                  </a:cubicBezTo>
                  <a:cubicBezTo>
                    <a:pt x="158" y="6"/>
                    <a:pt x="158" y="6"/>
                    <a:pt x="158" y="6"/>
                  </a:cubicBezTo>
                  <a:cubicBezTo>
                    <a:pt x="159" y="6"/>
                    <a:pt x="160" y="5"/>
                    <a:pt x="160" y="4"/>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54" name="Freeform 469"/>
            <p:cNvSpPr>
              <a:spLocks/>
            </p:cNvSpPr>
            <p:nvPr/>
          </p:nvSpPr>
          <p:spPr bwMode="auto">
            <a:xfrm>
              <a:off x="11195050" y="4798782"/>
              <a:ext cx="317500" cy="9525"/>
            </a:xfrm>
            <a:custGeom>
              <a:avLst/>
              <a:gdLst>
                <a:gd name="T0" fmla="*/ 313531 w 160"/>
                <a:gd name="T1" fmla="*/ 0 h 5"/>
                <a:gd name="T2" fmla="*/ 3969 w 160"/>
                <a:gd name="T3" fmla="*/ 0 h 5"/>
                <a:gd name="T4" fmla="*/ 0 w 160"/>
                <a:gd name="T5" fmla="*/ 3810 h 5"/>
                <a:gd name="T6" fmla="*/ 0 w 160"/>
                <a:gd name="T7" fmla="*/ 5715 h 5"/>
                <a:gd name="T8" fmla="*/ 3969 w 160"/>
                <a:gd name="T9" fmla="*/ 9525 h 5"/>
                <a:gd name="T10" fmla="*/ 313531 w 160"/>
                <a:gd name="T11" fmla="*/ 9525 h 5"/>
                <a:gd name="T12" fmla="*/ 317500 w 160"/>
                <a:gd name="T13" fmla="*/ 5715 h 5"/>
                <a:gd name="T14" fmla="*/ 317500 w 160"/>
                <a:gd name="T15" fmla="*/ 3810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55" name="Freeform 470"/>
            <p:cNvSpPr>
              <a:spLocks/>
            </p:cNvSpPr>
            <p:nvPr/>
          </p:nvSpPr>
          <p:spPr bwMode="auto">
            <a:xfrm>
              <a:off x="11195050" y="4828944"/>
              <a:ext cx="317500" cy="9525"/>
            </a:xfrm>
            <a:custGeom>
              <a:avLst/>
              <a:gdLst>
                <a:gd name="T0" fmla="*/ 313531 w 160"/>
                <a:gd name="T1" fmla="*/ 0 h 5"/>
                <a:gd name="T2" fmla="*/ 3969 w 160"/>
                <a:gd name="T3" fmla="*/ 0 h 5"/>
                <a:gd name="T4" fmla="*/ 0 w 160"/>
                <a:gd name="T5" fmla="*/ 3810 h 5"/>
                <a:gd name="T6" fmla="*/ 0 w 160"/>
                <a:gd name="T7" fmla="*/ 5715 h 5"/>
                <a:gd name="T8" fmla="*/ 3969 w 160"/>
                <a:gd name="T9" fmla="*/ 9525 h 5"/>
                <a:gd name="T10" fmla="*/ 313531 w 160"/>
                <a:gd name="T11" fmla="*/ 9525 h 5"/>
                <a:gd name="T12" fmla="*/ 317500 w 160"/>
                <a:gd name="T13" fmla="*/ 5715 h 5"/>
                <a:gd name="T14" fmla="*/ 317500 w 160"/>
                <a:gd name="T15" fmla="*/ 3810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0"/>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0"/>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56" name="Freeform 471"/>
            <p:cNvSpPr>
              <a:spLocks/>
            </p:cNvSpPr>
            <p:nvPr/>
          </p:nvSpPr>
          <p:spPr bwMode="auto">
            <a:xfrm>
              <a:off x="11195050" y="4855932"/>
              <a:ext cx="317500" cy="11113"/>
            </a:xfrm>
            <a:custGeom>
              <a:avLst/>
              <a:gdLst>
                <a:gd name="T0" fmla="*/ 313531 w 160"/>
                <a:gd name="T1" fmla="*/ 0 h 5"/>
                <a:gd name="T2" fmla="*/ 3969 w 160"/>
                <a:gd name="T3" fmla="*/ 0 h 5"/>
                <a:gd name="T4" fmla="*/ 0 w 160"/>
                <a:gd name="T5" fmla="*/ 4445 h 5"/>
                <a:gd name="T6" fmla="*/ 0 w 160"/>
                <a:gd name="T7" fmla="*/ 6668 h 5"/>
                <a:gd name="T8" fmla="*/ 3969 w 160"/>
                <a:gd name="T9" fmla="*/ 11113 h 5"/>
                <a:gd name="T10" fmla="*/ 313531 w 160"/>
                <a:gd name="T11" fmla="*/ 11113 h 5"/>
                <a:gd name="T12" fmla="*/ 317500 w 160"/>
                <a:gd name="T13" fmla="*/ 6668 h 5"/>
                <a:gd name="T14" fmla="*/ 317500 w 160"/>
                <a:gd name="T15" fmla="*/ 4445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57" name="Freeform 472"/>
            <p:cNvSpPr>
              <a:spLocks/>
            </p:cNvSpPr>
            <p:nvPr/>
          </p:nvSpPr>
          <p:spPr bwMode="auto">
            <a:xfrm>
              <a:off x="11195050" y="4886094"/>
              <a:ext cx="317500" cy="9525"/>
            </a:xfrm>
            <a:custGeom>
              <a:avLst/>
              <a:gdLst>
                <a:gd name="T0" fmla="*/ 313531 w 160"/>
                <a:gd name="T1" fmla="*/ 0 h 5"/>
                <a:gd name="T2" fmla="*/ 3969 w 160"/>
                <a:gd name="T3" fmla="*/ 0 h 5"/>
                <a:gd name="T4" fmla="*/ 0 w 160"/>
                <a:gd name="T5" fmla="*/ 3810 h 5"/>
                <a:gd name="T6" fmla="*/ 0 w 160"/>
                <a:gd name="T7" fmla="*/ 5715 h 5"/>
                <a:gd name="T8" fmla="*/ 3969 w 160"/>
                <a:gd name="T9" fmla="*/ 9525 h 5"/>
                <a:gd name="T10" fmla="*/ 313531 w 160"/>
                <a:gd name="T11" fmla="*/ 9525 h 5"/>
                <a:gd name="T12" fmla="*/ 317500 w 160"/>
                <a:gd name="T13" fmla="*/ 5715 h 5"/>
                <a:gd name="T14" fmla="*/ 317500 w 160"/>
                <a:gd name="T15" fmla="*/ 3810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0"/>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0"/>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58" name="Freeform 473"/>
            <p:cNvSpPr>
              <a:spLocks/>
            </p:cNvSpPr>
            <p:nvPr/>
          </p:nvSpPr>
          <p:spPr bwMode="auto">
            <a:xfrm>
              <a:off x="11195050" y="4914669"/>
              <a:ext cx="317500" cy="9525"/>
            </a:xfrm>
            <a:custGeom>
              <a:avLst/>
              <a:gdLst>
                <a:gd name="T0" fmla="*/ 313531 w 160"/>
                <a:gd name="T1" fmla="*/ 0 h 5"/>
                <a:gd name="T2" fmla="*/ 3969 w 160"/>
                <a:gd name="T3" fmla="*/ 0 h 5"/>
                <a:gd name="T4" fmla="*/ 0 w 160"/>
                <a:gd name="T5" fmla="*/ 3810 h 5"/>
                <a:gd name="T6" fmla="*/ 0 w 160"/>
                <a:gd name="T7" fmla="*/ 5715 h 5"/>
                <a:gd name="T8" fmla="*/ 3969 w 160"/>
                <a:gd name="T9" fmla="*/ 9525 h 5"/>
                <a:gd name="T10" fmla="*/ 313531 w 160"/>
                <a:gd name="T11" fmla="*/ 9525 h 5"/>
                <a:gd name="T12" fmla="*/ 317500 w 160"/>
                <a:gd name="T13" fmla="*/ 5715 h 5"/>
                <a:gd name="T14" fmla="*/ 317500 w 160"/>
                <a:gd name="T15" fmla="*/ 3810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59" name="Freeform 474"/>
            <p:cNvSpPr>
              <a:spLocks/>
            </p:cNvSpPr>
            <p:nvPr/>
          </p:nvSpPr>
          <p:spPr bwMode="auto">
            <a:xfrm>
              <a:off x="11195050" y="4944832"/>
              <a:ext cx="317500" cy="9525"/>
            </a:xfrm>
            <a:custGeom>
              <a:avLst/>
              <a:gdLst>
                <a:gd name="T0" fmla="*/ 313531 w 160"/>
                <a:gd name="T1" fmla="*/ 0 h 5"/>
                <a:gd name="T2" fmla="*/ 3969 w 160"/>
                <a:gd name="T3" fmla="*/ 0 h 5"/>
                <a:gd name="T4" fmla="*/ 0 w 160"/>
                <a:gd name="T5" fmla="*/ 3810 h 5"/>
                <a:gd name="T6" fmla="*/ 0 w 160"/>
                <a:gd name="T7" fmla="*/ 5715 h 5"/>
                <a:gd name="T8" fmla="*/ 3969 w 160"/>
                <a:gd name="T9" fmla="*/ 9525 h 5"/>
                <a:gd name="T10" fmla="*/ 313531 w 160"/>
                <a:gd name="T11" fmla="*/ 9525 h 5"/>
                <a:gd name="T12" fmla="*/ 317500 w 160"/>
                <a:gd name="T13" fmla="*/ 5715 h 5"/>
                <a:gd name="T14" fmla="*/ 317500 w 160"/>
                <a:gd name="T15" fmla="*/ 3810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60" name="Freeform 475"/>
            <p:cNvSpPr>
              <a:spLocks/>
            </p:cNvSpPr>
            <p:nvPr/>
          </p:nvSpPr>
          <p:spPr bwMode="auto">
            <a:xfrm>
              <a:off x="11195050" y="4971819"/>
              <a:ext cx="317500" cy="9525"/>
            </a:xfrm>
            <a:custGeom>
              <a:avLst/>
              <a:gdLst>
                <a:gd name="T0" fmla="*/ 313531 w 160"/>
                <a:gd name="T1" fmla="*/ 0 h 5"/>
                <a:gd name="T2" fmla="*/ 3969 w 160"/>
                <a:gd name="T3" fmla="*/ 0 h 5"/>
                <a:gd name="T4" fmla="*/ 0 w 160"/>
                <a:gd name="T5" fmla="*/ 3810 h 5"/>
                <a:gd name="T6" fmla="*/ 0 w 160"/>
                <a:gd name="T7" fmla="*/ 5715 h 5"/>
                <a:gd name="T8" fmla="*/ 3969 w 160"/>
                <a:gd name="T9" fmla="*/ 9525 h 5"/>
                <a:gd name="T10" fmla="*/ 313531 w 160"/>
                <a:gd name="T11" fmla="*/ 9525 h 5"/>
                <a:gd name="T12" fmla="*/ 317500 w 160"/>
                <a:gd name="T13" fmla="*/ 5715 h 5"/>
                <a:gd name="T14" fmla="*/ 317500 w 160"/>
                <a:gd name="T15" fmla="*/ 3810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61" name="Freeform 476"/>
            <p:cNvSpPr>
              <a:spLocks/>
            </p:cNvSpPr>
            <p:nvPr/>
          </p:nvSpPr>
          <p:spPr bwMode="auto">
            <a:xfrm>
              <a:off x="11195050" y="5001982"/>
              <a:ext cx="317500" cy="9525"/>
            </a:xfrm>
            <a:custGeom>
              <a:avLst/>
              <a:gdLst>
                <a:gd name="T0" fmla="*/ 313531 w 160"/>
                <a:gd name="T1" fmla="*/ 0 h 5"/>
                <a:gd name="T2" fmla="*/ 3969 w 160"/>
                <a:gd name="T3" fmla="*/ 0 h 5"/>
                <a:gd name="T4" fmla="*/ 0 w 160"/>
                <a:gd name="T5" fmla="*/ 3810 h 5"/>
                <a:gd name="T6" fmla="*/ 0 w 160"/>
                <a:gd name="T7" fmla="*/ 5715 h 5"/>
                <a:gd name="T8" fmla="*/ 3969 w 160"/>
                <a:gd name="T9" fmla="*/ 9525 h 5"/>
                <a:gd name="T10" fmla="*/ 313531 w 160"/>
                <a:gd name="T11" fmla="*/ 9525 h 5"/>
                <a:gd name="T12" fmla="*/ 317500 w 160"/>
                <a:gd name="T13" fmla="*/ 5715 h 5"/>
                <a:gd name="T14" fmla="*/ 317500 w 160"/>
                <a:gd name="T15" fmla="*/ 3810 h 5"/>
                <a:gd name="T16" fmla="*/ 313531 w 160"/>
                <a:gd name="T17" fmla="*/ 0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 h="5">
                  <a:moveTo>
                    <a:pt x="158" y="0"/>
                  </a:moveTo>
                  <a:cubicBezTo>
                    <a:pt x="2" y="0"/>
                    <a:pt x="2" y="0"/>
                    <a:pt x="2" y="0"/>
                  </a:cubicBezTo>
                  <a:cubicBezTo>
                    <a:pt x="1" y="0"/>
                    <a:pt x="0" y="1"/>
                    <a:pt x="0" y="2"/>
                  </a:cubicBezTo>
                  <a:cubicBezTo>
                    <a:pt x="0" y="3"/>
                    <a:pt x="0" y="3"/>
                    <a:pt x="0" y="3"/>
                  </a:cubicBezTo>
                  <a:cubicBezTo>
                    <a:pt x="0" y="4"/>
                    <a:pt x="1" y="5"/>
                    <a:pt x="2" y="5"/>
                  </a:cubicBezTo>
                  <a:cubicBezTo>
                    <a:pt x="158" y="5"/>
                    <a:pt x="158" y="5"/>
                    <a:pt x="158" y="5"/>
                  </a:cubicBezTo>
                  <a:cubicBezTo>
                    <a:pt x="159" y="5"/>
                    <a:pt x="160" y="4"/>
                    <a:pt x="160" y="3"/>
                  </a:cubicBezTo>
                  <a:cubicBezTo>
                    <a:pt x="160" y="2"/>
                    <a:pt x="160" y="2"/>
                    <a:pt x="160" y="2"/>
                  </a:cubicBezTo>
                  <a:cubicBezTo>
                    <a:pt x="160" y="1"/>
                    <a:pt x="159" y="0"/>
                    <a:pt x="158" y="0"/>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62" name="Freeform 477"/>
            <p:cNvSpPr>
              <a:spLocks/>
            </p:cNvSpPr>
            <p:nvPr/>
          </p:nvSpPr>
          <p:spPr bwMode="auto">
            <a:xfrm>
              <a:off x="11017250" y="5011507"/>
              <a:ext cx="30162" cy="26988"/>
            </a:xfrm>
            <a:custGeom>
              <a:avLst/>
              <a:gdLst>
                <a:gd name="T0" fmla="*/ 23812 w 19"/>
                <a:gd name="T1" fmla="*/ 3175 h 17"/>
                <a:gd name="T2" fmla="*/ 23812 w 19"/>
                <a:gd name="T3" fmla="*/ 3175 h 17"/>
                <a:gd name="T4" fmla="*/ 30162 w 19"/>
                <a:gd name="T5" fmla="*/ 0 h 17"/>
                <a:gd name="T6" fmla="*/ 1587 w 19"/>
                <a:gd name="T7" fmla="*/ 26988 h 17"/>
                <a:gd name="T8" fmla="*/ 0 w 19"/>
                <a:gd name="T9" fmla="*/ 26988 h 17"/>
                <a:gd name="T10" fmla="*/ 23812 w 19"/>
                <a:gd name="T11" fmla="*/ 3175 h 1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9" h="17">
                  <a:moveTo>
                    <a:pt x="15" y="2"/>
                  </a:moveTo>
                  <a:lnTo>
                    <a:pt x="15" y="2"/>
                  </a:lnTo>
                  <a:lnTo>
                    <a:pt x="19" y="0"/>
                  </a:lnTo>
                  <a:lnTo>
                    <a:pt x="1" y="17"/>
                  </a:lnTo>
                  <a:lnTo>
                    <a:pt x="0" y="17"/>
                  </a:lnTo>
                  <a:lnTo>
                    <a:pt x="15" y="2"/>
                  </a:lnTo>
                  <a:close/>
                </a:path>
              </a:pathLst>
            </a:custGeom>
            <a:solidFill>
              <a:srgbClr val="A9A8A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63" name="Freeform 478"/>
            <p:cNvSpPr>
              <a:spLocks/>
            </p:cNvSpPr>
            <p:nvPr/>
          </p:nvSpPr>
          <p:spPr bwMode="auto">
            <a:xfrm>
              <a:off x="9028113" y="3204931"/>
              <a:ext cx="857250" cy="574675"/>
            </a:xfrm>
            <a:custGeom>
              <a:avLst/>
              <a:gdLst>
                <a:gd name="T0" fmla="*/ 825426 w 431"/>
                <a:gd name="T1" fmla="*/ 574675 h 288"/>
                <a:gd name="T2" fmla="*/ 33813 w 431"/>
                <a:gd name="T3" fmla="*/ 574675 h 288"/>
                <a:gd name="T4" fmla="*/ 0 w 431"/>
                <a:gd name="T5" fmla="*/ 540753 h 288"/>
                <a:gd name="T6" fmla="*/ 0 w 431"/>
                <a:gd name="T7" fmla="*/ 33922 h 288"/>
                <a:gd name="T8" fmla="*/ 33813 w 431"/>
                <a:gd name="T9" fmla="*/ 0 h 288"/>
                <a:gd name="T10" fmla="*/ 825426 w 431"/>
                <a:gd name="T11" fmla="*/ 0 h 288"/>
                <a:gd name="T12" fmla="*/ 857250 w 431"/>
                <a:gd name="T13" fmla="*/ 33922 h 288"/>
                <a:gd name="T14" fmla="*/ 857250 w 431"/>
                <a:gd name="T15" fmla="*/ 540753 h 288"/>
                <a:gd name="T16" fmla="*/ 825426 w 431"/>
                <a:gd name="T17" fmla="*/ 574675 h 28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31" h="288">
                  <a:moveTo>
                    <a:pt x="415" y="288"/>
                  </a:moveTo>
                  <a:cubicBezTo>
                    <a:pt x="17" y="288"/>
                    <a:pt x="17" y="288"/>
                    <a:pt x="17" y="288"/>
                  </a:cubicBezTo>
                  <a:cubicBezTo>
                    <a:pt x="8" y="288"/>
                    <a:pt x="0" y="280"/>
                    <a:pt x="0" y="271"/>
                  </a:cubicBezTo>
                  <a:cubicBezTo>
                    <a:pt x="0" y="17"/>
                    <a:pt x="0" y="17"/>
                    <a:pt x="0" y="17"/>
                  </a:cubicBezTo>
                  <a:cubicBezTo>
                    <a:pt x="0" y="8"/>
                    <a:pt x="8" y="0"/>
                    <a:pt x="17" y="0"/>
                  </a:cubicBezTo>
                  <a:cubicBezTo>
                    <a:pt x="415" y="0"/>
                    <a:pt x="415" y="0"/>
                    <a:pt x="415" y="0"/>
                  </a:cubicBezTo>
                  <a:cubicBezTo>
                    <a:pt x="424" y="0"/>
                    <a:pt x="431" y="8"/>
                    <a:pt x="431" y="17"/>
                  </a:cubicBezTo>
                  <a:cubicBezTo>
                    <a:pt x="431" y="271"/>
                    <a:pt x="431" y="271"/>
                    <a:pt x="431" y="271"/>
                  </a:cubicBezTo>
                  <a:cubicBezTo>
                    <a:pt x="431" y="280"/>
                    <a:pt x="424" y="288"/>
                    <a:pt x="415" y="288"/>
                  </a:cubicBezTo>
                  <a:close/>
                </a:path>
              </a:pathLst>
            </a:custGeom>
            <a:solidFill>
              <a:srgbClr val="D2D3D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64" name="Freeform 479"/>
            <p:cNvSpPr>
              <a:spLocks/>
            </p:cNvSpPr>
            <p:nvPr/>
          </p:nvSpPr>
          <p:spPr bwMode="auto">
            <a:xfrm>
              <a:off x="9309100" y="3228744"/>
              <a:ext cx="298450" cy="179388"/>
            </a:xfrm>
            <a:custGeom>
              <a:avLst/>
              <a:gdLst>
                <a:gd name="T0" fmla="*/ 280543 w 150"/>
                <a:gd name="T1" fmla="*/ 179388 h 90"/>
                <a:gd name="T2" fmla="*/ 17907 w 150"/>
                <a:gd name="T3" fmla="*/ 179388 h 90"/>
                <a:gd name="T4" fmla="*/ 0 w 150"/>
                <a:gd name="T5" fmla="*/ 161449 h 90"/>
                <a:gd name="T6" fmla="*/ 0 w 150"/>
                <a:gd name="T7" fmla="*/ 17939 h 90"/>
                <a:gd name="T8" fmla="*/ 17907 w 150"/>
                <a:gd name="T9" fmla="*/ 0 h 90"/>
                <a:gd name="T10" fmla="*/ 280543 w 150"/>
                <a:gd name="T11" fmla="*/ 0 h 90"/>
                <a:gd name="T12" fmla="*/ 298450 w 150"/>
                <a:gd name="T13" fmla="*/ 17939 h 90"/>
                <a:gd name="T14" fmla="*/ 298450 w 150"/>
                <a:gd name="T15" fmla="*/ 161449 h 90"/>
                <a:gd name="T16" fmla="*/ 280543 w 150"/>
                <a:gd name="T17" fmla="*/ 179388 h 9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0" h="90">
                  <a:moveTo>
                    <a:pt x="141" y="90"/>
                  </a:moveTo>
                  <a:cubicBezTo>
                    <a:pt x="9" y="90"/>
                    <a:pt x="9" y="90"/>
                    <a:pt x="9" y="90"/>
                  </a:cubicBezTo>
                  <a:cubicBezTo>
                    <a:pt x="4" y="90"/>
                    <a:pt x="0" y="86"/>
                    <a:pt x="0" y="81"/>
                  </a:cubicBezTo>
                  <a:cubicBezTo>
                    <a:pt x="0" y="9"/>
                    <a:pt x="0" y="9"/>
                    <a:pt x="0" y="9"/>
                  </a:cubicBezTo>
                  <a:cubicBezTo>
                    <a:pt x="0" y="4"/>
                    <a:pt x="4" y="0"/>
                    <a:pt x="9" y="0"/>
                  </a:cubicBezTo>
                  <a:cubicBezTo>
                    <a:pt x="141" y="0"/>
                    <a:pt x="141" y="0"/>
                    <a:pt x="141" y="0"/>
                  </a:cubicBezTo>
                  <a:cubicBezTo>
                    <a:pt x="146" y="0"/>
                    <a:pt x="150" y="4"/>
                    <a:pt x="150" y="9"/>
                  </a:cubicBezTo>
                  <a:cubicBezTo>
                    <a:pt x="150" y="81"/>
                    <a:pt x="150" y="81"/>
                    <a:pt x="150" y="81"/>
                  </a:cubicBezTo>
                  <a:cubicBezTo>
                    <a:pt x="150" y="86"/>
                    <a:pt x="146" y="90"/>
                    <a:pt x="141" y="90"/>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65" name="Freeform 480"/>
            <p:cNvSpPr>
              <a:spLocks/>
            </p:cNvSpPr>
            <p:nvPr/>
          </p:nvSpPr>
          <p:spPr bwMode="auto">
            <a:xfrm>
              <a:off x="9309100" y="3447819"/>
              <a:ext cx="325437" cy="52388"/>
            </a:xfrm>
            <a:custGeom>
              <a:avLst/>
              <a:gdLst>
                <a:gd name="T0" fmla="*/ 313531 w 164"/>
                <a:gd name="T1" fmla="*/ 52388 h 26"/>
                <a:gd name="T2" fmla="*/ 11906 w 164"/>
                <a:gd name="T3" fmla="*/ 52388 h 26"/>
                <a:gd name="T4" fmla="*/ 0 w 164"/>
                <a:gd name="T5" fmla="*/ 40298 h 26"/>
                <a:gd name="T6" fmla="*/ 0 w 164"/>
                <a:gd name="T7" fmla="*/ 12090 h 26"/>
                <a:gd name="T8" fmla="*/ 11906 w 164"/>
                <a:gd name="T9" fmla="*/ 0 h 26"/>
                <a:gd name="T10" fmla="*/ 313531 w 164"/>
                <a:gd name="T11" fmla="*/ 0 h 26"/>
                <a:gd name="T12" fmla="*/ 325437 w 164"/>
                <a:gd name="T13" fmla="*/ 12090 h 26"/>
                <a:gd name="T14" fmla="*/ 325437 w 164"/>
                <a:gd name="T15" fmla="*/ 40298 h 26"/>
                <a:gd name="T16" fmla="*/ 313531 w 164"/>
                <a:gd name="T17" fmla="*/ 52388 h 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4" h="26">
                  <a:moveTo>
                    <a:pt x="158" y="26"/>
                  </a:moveTo>
                  <a:cubicBezTo>
                    <a:pt x="6" y="26"/>
                    <a:pt x="6" y="26"/>
                    <a:pt x="6" y="26"/>
                  </a:cubicBezTo>
                  <a:cubicBezTo>
                    <a:pt x="3" y="26"/>
                    <a:pt x="0" y="24"/>
                    <a:pt x="0" y="20"/>
                  </a:cubicBezTo>
                  <a:cubicBezTo>
                    <a:pt x="0" y="6"/>
                    <a:pt x="0" y="6"/>
                    <a:pt x="0" y="6"/>
                  </a:cubicBezTo>
                  <a:cubicBezTo>
                    <a:pt x="0" y="3"/>
                    <a:pt x="3" y="0"/>
                    <a:pt x="6" y="0"/>
                  </a:cubicBezTo>
                  <a:cubicBezTo>
                    <a:pt x="158" y="0"/>
                    <a:pt x="158" y="0"/>
                    <a:pt x="158" y="0"/>
                  </a:cubicBezTo>
                  <a:cubicBezTo>
                    <a:pt x="161" y="0"/>
                    <a:pt x="164" y="3"/>
                    <a:pt x="164" y="6"/>
                  </a:cubicBezTo>
                  <a:cubicBezTo>
                    <a:pt x="164" y="20"/>
                    <a:pt x="164" y="20"/>
                    <a:pt x="164" y="20"/>
                  </a:cubicBezTo>
                  <a:cubicBezTo>
                    <a:pt x="164" y="24"/>
                    <a:pt x="161" y="26"/>
                    <a:pt x="158" y="26"/>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66" name="Freeform 481"/>
            <p:cNvSpPr>
              <a:spLocks/>
            </p:cNvSpPr>
            <p:nvPr/>
          </p:nvSpPr>
          <p:spPr bwMode="auto">
            <a:xfrm>
              <a:off x="9053513" y="344623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3"/>
                    <a:pt x="2" y="0"/>
                    <a:pt x="5" y="0"/>
                  </a:cubicBezTo>
                  <a:cubicBezTo>
                    <a:pt x="30" y="0"/>
                    <a:pt x="30" y="0"/>
                    <a:pt x="30" y="0"/>
                  </a:cubicBezTo>
                  <a:cubicBezTo>
                    <a:pt x="33" y="0"/>
                    <a:pt x="35" y="3"/>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67" name="Freeform 482"/>
            <p:cNvSpPr>
              <a:spLocks/>
            </p:cNvSpPr>
            <p:nvPr/>
          </p:nvSpPr>
          <p:spPr bwMode="auto">
            <a:xfrm>
              <a:off x="9139238" y="344623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3"/>
                    <a:pt x="2" y="0"/>
                    <a:pt x="5" y="0"/>
                  </a:cubicBezTo>
                  <a:cubicBezTo>
                    <a:pt x="30" y="0"/>
                    <a:pt x="30" y="0"/>
                    <a:pt x="30" y="0"/>
                  </a:cubicBezTo>
                  <a:cubicBezTo>
                    <a:pt x="32" y="0"/>
                    <a:pt x="35" y="3"/>
                    <a:pt x="35" y="5"/>
                  </a:cubicBezTo>
                  <a:cubicBezTo>
                    <a:pt x="35" y="22"/>
                    <a:pt x="35" y="22"/>
                    <a:pt x="35" y="22"/>
                  </a:cubicBezTo>
                  <a:cubicBezTo>
                    <a:pt x="35" y="25"/>
                    <a:pt x="32"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68" name="Freeform 483"/>
            <p:cNvSpPr>
              <a:spLocks/>
            </p:cNvSpPr>
            <p:nvPr/>
          </p:nvSpPr>
          <p:spPr bwMode="auto">
            <a:xfrm>
              <a:off x="9223375" y="344623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3" y="27"/>
                    <a:pt x="0" y="25"/>
                    <a:pt x="0" y="22"/>
                  </a:cubicBezTo>
                  <a:cubicBezTo>
                    <a:pt x="0" y="5"/>
                    <a:pt x="0" y="5"/>
                    <a:pt x="0" y="5"/>
                  </a:cubicBezTo>
                  <a:cubicBezTo>
                    <a:pt x="0" y="3"/>
                    <a:pt x="3" y="0"/>
                    <a:pt x="5" y="0"/>
                  </a:cubicBezTo>
                  <a:cubicBezTo>
                    <a:pt x="30" y="0"/>
                    <a:pt x="30" y="0"/>
                    <a:pt x="30" y="0"/>
                  </a:cubicBezTo>
                  <a:cubicBezTo>
                    <a:pt x="33" y="0"/>
                    <a:pt x="35" y="3"/>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69" name="Freeform 484"/>
            <p:cNvSpPr>
              <a:spLocks/>
            </p:cNvSpPr>
            <p:nvPr/>
          </p:nvSpPr>
          <p:spPr bwMode="auto">
            <a:xfrm>
              <a:off x="9648825" y="344623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3"/>
                    <a:pt x="2" y="0"/>
                    <a:pt x="5" y="0"/>
                  </a:cubicBezTo>
                  <a:cubicBezTo>
                    <a:pt x="30" y="0"/>
                    <a:pt x="30" y="0"/>
                    <a:pt x="30" y="0"/>
                  </a:cubicBezTo>
                  <a:cubicBezTo>
                    <a:pt x="33" y="0"/>
                    <a:pt x="35" y="3"/>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70" name="Freeform 485"/>
            <p:cNvSpPr>
              <a:spLocks/>
            </p:cNvSpPr>
            <p:nvPr/>
          </p:nvSpPr>
          <p:spPr bwMode="auto">
            <a:xfrm>
              <a:off x="9734550" y="344623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3"/>
                    <a:pt x="2" y="0"/>
                    <a:pt x="5" y="0"/>
                  </a:cubicBezTo>
                  <a:cubicBezTo>
                    <a:pt x="30" y="0"/>
                    <a:pt x="30" y="0"/>
                    <a:pt x="30" y="0"/>
                  </a:cubicBezTo>
                  <a:cubicBezTo>
                    <a:pt x="33" y="0"/>
                    <a:pt x="35" y="3"/>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71" name="Freeform 486"/>
            <p:cNvSpPr>
              <a:spLocks/>
            </p:cNvSpPr>
            <p:nvPr/>
          </p:nvSpPr>
          <p:spPr bwMode="auto">
            <a:xfrm>
              <a:off x="9053513" y="3514494"/>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4"/>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4"/>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72" name="Freeform 487"/>
            <p:cNvSpPr>
              <a:spLocks/>
            </p:cNvSpPr>
            <p:nvPr/>
          </p:nvSpPr>
          <p:spPr bwMode="auto">
            <a:xfrm>
              <a:off x="9139238" y="3514494"/>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4"/>
                    <a:pt x="0" y="22"/>
                  </a:cubicBezTo>
                  <a:cubicBezTo>
                    <a:pt x="0" y="5"/>
                    <a:pt x="0" y="5"/>
                    <a:pt x="0" y="5"/>
                  </a:cubicBezTo>
                  <a:cubicBezTo>
                    <a:pt x="0" y="2"/>
                    <a:pt x="2" y="0"/>
                    <a:pt x="5" y="0"/>
                  </a:cubicBezTo>
                  <a:cubicBezTo>
                    <a:pt x="30" y="0"/>
                    <a:pt x="30" y="0"/>
                    <a:pt x="30" y="0"/>
                  </a:cubicBezTo>
                  <a:cubicBezTo>
                    <a:pt x="32" y="0"/>
                    <a:pt x="35" y="2"/>
                    <a:pt x="35" y="5"/>
                  </a:cubicBezTo>
                  <a:cubicBezTo>
                    <a:pt x="35" y="22"/>
                    <a:pt x="35" y="22"/>
                    <a:pt x="35" y="22"/>
                  </a:cubicBezTo>
                  <a:cubicBezTo>
                    <a:pt x="35" y="24"/>
                    <a:pt x="32"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73" name="Freeform 488"/>
            <p:cNvSpPr>
              <a:spLocks/>
            </p:cNvSpPr>
            <p:nvPr/>
          </p:nvSpPr>
          <p:spPr bwMode="auto">
            <a:xfrm>
              <a:off x="9223375" y="3514494"/>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3" y="27"/>
                    <a:pt x="0" y="24"/>
                    <a:pt x="0" y="22"/>
                  </a:cubicBezTo>
                  <a:cubicBezTo>
                    <a:pt x="0" y="5"/>
                    <a:pt x="0" y="5"/>
                    <a:pt x="0" y="5"/>
                  </a:cubicBezTo>
                  <a:cubicBezTo>
                    <a:pt x="0" y="2"/>
                    <a:pt x="3" y="0"/>
                    <a:pt x="5" y="0"/>
                  </a:cubicBezTo>
                  <a:cubicBezTo>
                    <a:pt x="30" y="0"/>
                    <a:pt x="30" y="0"/>
                    <a:pt x="30" y="0"/>
                  </a:cubicBezTo>
                  <a:cubicBezTo>
                    <a:pt x="33" y="0"/>
                    <a:pt x="35" y="2"/>
                    <a:pt x="35" y="5"/>
                  </a:cubicBezTo>
                  <a:cubicBezTo>
                    <a:pt x="35" y="22"/>
                    <a:pt x="35" y="22"/>
                    <a:pt x="35" y="22"/>
                  </a:cubicBezTo>
                  <a:cubicBezTo>
                    <a:pt x="35" y="24"/>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74" name="Freeform 489"/>
            <p:cNvSpPr>
              <a:spLocks/>
            </p:cNvSpPr>
            <p:nvPr/>
          </p:nvSpPr>
          <p:spPr bwMode="auto">
            <a:xfrm>
              <a:off x="9309100" y="3514494"/>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4"/>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4"/>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75" name="Freeform 490"/>
            <p:cNvSpPr>
              <a:spLocks/>
            </p:cNvSpPr>
            <p:nvPr/>
          </p:nvSpPr>
          <p:spPr bwMode="auto">
            <a:xfrm>
              <a:off x="9394825" y="3514494"/>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4"/>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4"/>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76" name="Freeform 491"/>
            <p:cNvSpPr>
              <a:spLocks/>
            </p:cNvSpPr>
            <p:nvPr/>
          </p:nvSpPr>
          <p:spPr bwMode="auto">
            <a:xfrm>
              <a:off x="9480550" y="3514494"/>
              <a:ext cx="68262" cy="53975"/>
            </a:xfrm>
            <a:custGeom>
              <a:avLst/>
              <a:gdLst>
                <a:gd name="T0" fmla="*/ 58510 w 35"/>
                <a:gd name="T1" fmla="*/ 53975 h 27"/>
                <a:gd name="T2" fmla="*/ 9752 w 35"/>
                <a:gd name="T3" fmla="*/ 53975 h 27"/>
                <a:gd name="T4" fmla="*/ 0 w 35"/>
                <a:gd name="T5" fmla="*/ 43980 h 27"/>
                <a:gd name="T6" fmla="*/ 0 w 35"/>
                <a:gd name="T7" fmla="*/ 9995 h 27"/>
                <a:gd name="T8" fmla="*/ 9752 w 35"/>
                <a:gd name="T9" fmla="*/ 0 h 27"/>
                <a:gd name="T10" fmla="*/ 58510 w 35"/>
                <a:gd name="T11" fmla="*/ 0 h 27"/>
                <a:gd name="T12" fmla="*/ 68262 w 35"/>
                <a:gd name="T13" fmla="*/ 9995 h 27"/>
                <a:gd name="T14" fmla="*/ 68262 w 35"/>
                <a:gd name="T15" fmla="*/ 43980 h 27"/>
                <a:gd name="T16" fmla="*/ 58510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4"/>
                    <a:pt x="0" y="22"/>
                  </a:cubicBezTo>
                  <a:cubicBezTo>
                    <a:pt x="0" y="5"/>
                    <a:pt x="0" y="5"/>
                    <a:pt x="0" y="5"/>
                  </a:cubicBezTo>
                  <a:cubicBezTo>
                    <a:pt x="0" y="2"/>
                    <a:pt x="2" y="0"/>
                    <a:pt x="5" y="0"/>
                  </a:cubicBezTo>
                  <a:cubicBezTo>
                    <a:pt x="30" y="0"/>
                    <a:pt x="30" y="0"/>
                    <a:pt x="30" y="0"/>
                  </a:cubicBezTo>
                  <a:cubicBezTo>
                    <a:pt x="32" y="0"/>
                    <a:pt x="35" y="2"/>
                    <a:pt x="35" y="5"/>
                  </a:cubicBezTo>
                  <a:cubicBezTo>
                    <a:pt x="35" y="22"/>
                    <a:pt x="35" y="22"/>
                    <a:pt x="35" y="22"/>
                  </a:cubicBezTo>
                  <a:cubicBezTo>
                    <a:pt x="35" y="24"/>
                    <a:pt x="32"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77" name="Freeform 492"/>
            <p:cNvSpPr>
              <a:spLocks/>
            </p:cNvSpPr>
            <p:nvPr/>
          </p:nvSpPr>
          <p:spPr bwMode="auto">
            <a:xfrm>
              <a:off x="9563100" y="3514494"/>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3" y="27"/>
                    <a:pt x="0" y="24"/>
                    <a:pt x="0" y="22"/>
                  </a:cubicBezTo>
                  <a:cubicBezTo>
                    <a:pt x="0" y="5"/>
                    <a:pt x="0" y="5"/>
                    <a:pt x="0" y="5"/>
                  </a:cubicBezTo>
                  <a:cubicBezTo>
                    <a:pt x="0" y="2"/>
                    <a:pt x="3" y="0"/>
                    <a:pt x="5" y="0"/>
                  </a:cubicBezTo>
                  <a:cubicBezTo>
                    <a:pt x="30" y="0"/>
                    <a:pt x="30" y="0"/>
                    <a:pt x="30" y="0"/>
                  </a:cubicBezTo>
                  <a:cubicBezTo>
                    <a:pt x="33" y="0"/>
                    <a:pt x="35" y="2"/>
                    <a:pt x="35" y="5"/>
                  </a:cubicBezTo>
                  <a:cubicBezTo>
                    <a:pt x="35" y="22"/>
                    <a:pt x="35" y="22"/>
                    <a:pt x="35" y="22"/>
                  </a:cubicBezTo>
                  <a:cubicBezTo>
                    <a:pt x="35" y="24"/>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78" name="Freeform 493"/>
            <p:cNvSpPr>
              <a:spLocks/>
            </p:cNvSpPr>
            <p:nvPr/>
          </p:nvSpPr>
          <p:spPr bwMode="auto">
            <a:xfrm>
              <a:off x="9648825" y="3514494"/>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4"/>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4"/>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79" name="Freeform 494"/>
            <p:cNvSpPr>
              <a:spLocks/>
            </p:cNvSpPr>
            <p:nvPr/>
          </p:nvSpPr>
          <p:spPr bwMode="auto">
            <a:xfrm>
              <a:off x="9734550" y="3514494"/>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4"/>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4"/>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80" name="Freeform 495"/>
            <p:cNvSpPr>
              <a:spLocks/>
            </p:cNvSpPr>
            <p:nvPr/>
          </p:nvSpPr>
          <p:spPr bwMode="auto">
            <a:xfrm>
              <a:off x="9053513" y="357958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81" name="Freeform 496"/>
            <p:cNvSpPr>
              <a:spLocks/>
            </p:cNvSpPr>
            <p:nvPr/>
          </p:nvSpPr>
          <p:spPr bwMode="auto">
            <a:xfrm>
              <a:off x="9139238" y="357958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2" y="0"/>
                    <a:pt x="35" y="2"/>
                    <a:pt x="35" y="5"/>
                  </a:cubicBezTo>
                  <a:cubicBezTo>
                    <a:pt x="35" y="22"/>
                    <a:pt x="35" y="22"/>
                    <a:pt x="35" y="22"/>
                  </a:cubicBezTo>
                  <a:cubicBezTo>
                    <a:pt x="35" y="25"/>
                    <a:pt x="32"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82" name="Freeform 497"/>
            <p:cNvSpPr>
              <a:spLocks/>
            </p:cNvSpPr>
            <p:nvPr/>
          </p:nvSpPr>
          <p:spPr bwMode="auto">
            <a:xfrm>
              <a:off x="9223375" y="357958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3" y="27"/>
                    <a:pt x="0" y="25"/>
                    <a:pt x="0" y="22"/>
                  </a:cubicBezTo>
                  <a:cubicBezTo>
                    <a:pt x="0" y="5"/>
                    <a:pt x="0" y="5"/>
                    <a:pt x="0" y="5"/>
                  </a:cubicBezTo>
                  <a:cubicBezTo>
                    <a:pt x="0" y="2"/>
                    <a:pt x="3"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83" name="Freeform 498"/>
            <p:cNvSpPr>
              <a:spLocks/>
            </p:cNvSpPr>
            <p:nvPr/>
          </p:nvSpPr>
          <p:spPr bwMode="auto">
            <a:xfrm>
              <a:off x="9309100" y="357958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84" name="Freeform 499"/>
            <p:cNvSpPr>
              <a:spLocks/>
            </p:cNvSpPr>
            <p:nvPr/>
          </p:nvSpPr>
          <p:spPr bwMode="auto">
            <a:xfrm>
              <a:off x="9394825" y="357958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85" name="Freeform 500"/>
            <p:cNvSpPr>
              <a:spLocks/>
            </p:cNvSpPr>
            <p:nvPr/>
          </p:nvSpPr>
          <p:spPr bwMode="auto">
            <a:xfrm>
              <a:off x="9480550" y="3579581"/>
              <a:ext cx="68262" cy="53975"/>
            </a:xfrm>
            <a:custGeom>
              <a:avLst/>
              <a:gdLst>
                <a:gd name="T0" fmla="*/ 58510 w 35"/>
                <a:gd name="T1" fmla="*/ 53975 h 27"/>
                <a:gd name="T2" fmla="*/ 9752 w 35"/>
                <a:gd name="T3" fmla="*/ 53975 h 27"/>
                <a:gd name="T4" fmla="*/ 0 w 35"/>
                <a:gd name="T5" fmla="*/ 43980 h 27"/>
                <a:gd name="T6" fmla="*/ 0 w 35"/>
                <a:gd name="T7" fmla="*/ 9995 h 27"/>
                <a:gd name="T8" fmla="*/ 9752 w 35"/>
                <a:gd name="T9" fmla="*/ 0 h 27"/>
                <a:gd name="T10" fmla="*/ 58510 w 35"/>
                <a:gd name="T11" fmla="*/ 0 h 27"/>
                <a:gd name="T12" fmla="*/ 68262 w 35"/>
                <a:gd name="T13" fmla="*/ 9995 h 27"/>
                <a:gd name="T14" fmla="*/ 68262 w 35"/>
                <a:gd name="T15" fmla="*/ 43980 h 27"/>
                <a:gd name="T16" fmla="*/ 58510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2" y="0"/>
                    <a:pt x="35" y="2"/>
                    <a:pt x="35" y="5"/>
                  </a:cubicBezTo>
                  <a:cubicBezTo>
                    <a:pt x="35" y="22"/>
                    <a:pt x="35" y="22"/>
                    <a:pt x="35" y="22"/>
                  </a:cubicBezTo>
                  <a:cubicBezTo>
                    <a:pt x="35" y="25"/>
                    <a:pt x="32"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86" name="Freeform 501"/>
            <p:cNvSpPr>
              <a:spLocks/>
            </p:cNvSpPr>
            <p:nvPr/>
          </p:nvSpPr>
          <p:spPr bwMode="auto">
            <a:xfrm>
              <a:off x="9563100" y="357958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3" y="27"/>
                    <a:pt x="0" y="25"/>
                    <a:pt x="0" y="22"/>
                  </a:cubicBezTo>
                  <a:cubicBezTo>
                    <a:pt x="0" y="5"/>
                    <a:pt x="0" y="5"/>
                    <a:pt x="0" y="5"/>
                  </a:cubicBezTo>
                  <a:cubicBezTo>
                    <a:pt x="0" y="2"/>
                    <a:pt x="3"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87" name="Freeform 502"/>
            <p:cNvSpPr>
              <a:spLocks/>
            </p:cNvSpPr>
            <p:nvPr/>
          </p:nvSpPr>
          <p:spPr bwMode="auto">
            <a:xfrm>
              <a:off x="9648825" y="357958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88" name="Freeform 503"/>
            <p:cNvSpPr>
              <a:spLocks/>
            </p:cNvSpPr>
            <p:nvPr/>
          </p:nvSpPr>
          <p:spPr bwMode="auto">
            <a:xfrm>
              <a:off x="9734550" y="3579581"/>
              <a:ext cx="69850" cy="53975"/>
            </a:xfrm>
            <a:custGeom>
              <a:avLst/>
              <a:gdLst>
                <a:gd name="T0" fmla="*/ 59871 w 35"/>
                <a:gd name="T1" fmla="*/ 53975 h 27"/>
                <a:gd name="T2" fmla="*/ 9979 w 35"/>
                <a:gd name="T3" fmla="*/ 53975 h 27"/>
                <a:gd name="T4" fmla="*/ 0 w 35"/>
                <a:gd name="T5" fmla="*/ 43980 h 27"/>
                <a:gd name="T6" fmla="*/ 0 w 35"/>
                <a:gd name="T7" fmla="*/ 9995 h 27"/>
                <a:gd name="T8" fmla="*/ 9979 w 35"/>
                <a:gd name="T9" fmla="*/ 0 h 27"/>
                <a:gd name="T10" fmla="*/ 59871 w 35"/>
                <a:gd name="T11" fmla="*/ 0 h 27"/>
                <a:gd name="T12" fmla="*/ 69850 w 35"/>
                <a:gd name="T13" fmla="*/ 9995 h 27"/>
                <a:gd name="T14" fmla="*/ 69850 w 35"/>
                <a:gd name="T15" fmla="*/ 43980 h 27"/>
                <a:gd name="T16" fmla="*/ 59871 w 35"/>
                <a:gd name="T17" fmla="*/ 5397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89" name="Freeform 504"/>
            <p:cNvSpPr>
              <a:spLocks/>
            </p:cNvSpPr>
            <p:nvPr/>
          </p:nvSpPr>
          <p:spPr bwMode="auto">
            <a:xfrm>
              <a:off x="9053513" y="3646256"/>
              <a:ext cx="69850" cy="52388"/>
            </a:xfrm>
            <a:custGeom>
              <a:avLst/>
              <a:gdLst>
                <a:gd name="T0" fmla="*/ 59871 w 35"/>
                <a:gd name="T1" fmla="*/ 52388 h 27"/>
                <a:gd name="T2" fmla="*/ 9979 w 35"/>
                <a:gd name="T3" fmla="*/ 52388 h 27"/>
                <a:gd name="T4" fmla="*/ 0 w 35"/>
                <a:gd name="T5" fmla="*/ 42687 h 27"/>
                <a:gd name="T6" fmla="*/ 0 w 35"/>
                <a:gd name="T7" fmla="*/ 9701 h 27"/>
                <a:gd name="T8" fmla="*/ 9979 w 35"/>
                <a:gd name="T9" fmla="*/ 0 h 27"/>
                <a:gd name="T10" fmla="*/ 59871 w 35"/>
                <a:gd name="T11" fmla="*/ 0 h 27"/>
                <a:gd name="T12" fmla="*/ 69850 w 35"/>
                <a:gd name="T13" fmla="*/ 9701 h 27"/>
                <a:gd name="T14" fmla="*/ 69850 w 35"/>
                <a:gd name="T15" fmla="*/ 42687 h 27"/>
                <a:gd name="T16" fmla="*/ 59871 w 35"/>
                <a:gd name="T17" fmla="*/ 52388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90" name="Freeform 505"/>
            <p:cNvSpPr>
              <a:spLocks/>
            </p:cNvSpPr>
            <p:nvPr/>
          </p:nvSpPr>
          <p:spPr bwMode="auto">
            <a:xfrm>
              <a:off x="9139238" y="3646256"/>
              <a:ext cx="69850" cy="52388"/>
            </a:xfrm>
            <a:custGeom>
              <a:avLst/>
              <a:gdLst>
                <a:gd name="T0" fmla="*/ 59871 w 35"/>
                <a:gd name="T1" fmla="*/ 52388 h 27"/>
                <a:gd name="T2" fmla="*/ 9979 w 35"/>
                <a:gd name="T3" fmla="*/ 52388 h 27"/>
                <a:gd name="T4" fmla="*/ 0 w 35"/>
                <a:gd name="T5" fmla="*/ 42687 h 27"/>
                <a:gd name="T6" fmla="*/ 0 w 35"/>
                <a:gd name="T7" fmla="*/ 9701 h 27"/>
                <a:gd name="T8" fmla="*/ 9979 w 35"/>
                <a:gd name="T9" fmla="*/ 0 h 27"/>
                <a:gd name="T10" fmla="*/ 59871 w 35"/>
                <a:gd name="T11" fmla="*/ 0 h 27"/>
                <a:gd name="T12" fmla="*/ 69850 w 35"/>
                <a:gd name="T13" fmla="*/ 9701 h 27"/>
                <a:gd name="T14" fmla="*/ 69850 w 35"/>
                <a:gd name="T15" fmla="*/ 42687 h 27"/>
                <a:gd name="T16" fmla="*/ 59871 w 35"/>
                <a:gd name="T17" fmla="*/ 52388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2" y="0"/>
                    <a:pt x="35" y="2"/>
                    <a:pt x="35" y="5"/>
                  </a:cubicBezTo>
                  <a:cubicBezTo>
                    <a:pt x="35" y="22"/>
                    <a:pt x="35" y="22"/>
                    <a:pt x="35" y="22"/>
                  </a:cubicBezTo>
                  <a:cubicBezTo>
                    <a:pt x="35" y="25"/>
                    <a:pt x="32"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91" name="Freeform 506"/>
            <p:cNvSpPr>
              <a:spLocks/>
            </p:cNvSpPr>
            <p:nvPr/>
          </p:nvSpPr>
          <p:spPr bwMode="auto">
            <a:xfrm>
              <a:off x="9223375" y="3646256"/>
              <a:ext cx="69850" cy="52388"/>
            </a:xfrm>
            <a:custGeom>
              <a:avLst/>
              <a:gdLst>
                <a:gd name="T0" fmla="*/ 59871 w 35"/>
                <a:gd name="T1" fmla="*/ 52388 h 27"/>
                <a:gd name="T2" fmla="*/ 9979 w 35"/>
                <a:gd name="T3" fmla="*/ 52388 h 27"/>
                <a:gd name="T4" fmla="*/ 0 w 35"/>
                <a:gd name="T5" fmla="*/ 42687 h 27"/>
                <a:gd name="T6" fmla="*/ 0 w 35"/>
                <a:gd name="T7" fmla="*/ 9701 h 27"/>
                <a:gd name="T8" fmla="*/ 9979 w 35"/>
                <a:gd name="T9" fmla="*/ 0 h 27"/>
                <a:gd name="T10" fmla="*/ 59871 w 35"/>
                <a:gd name="T11" fmla="*/ 0 h 27"/>
                <a:gd name="T12" fmla="*/ 69850 w 35"/>
                <a:gd name="T13" fmla="*/ 9701 h 27"/>
                <a:gd name="T14" fmla="*/ 69850 w 35"/>
                <a:gd name="T15" fmla="*/ 42687 h 27"/>
                <a:gd name="T16" fmla="*/ 59871 w 35"/>
                <a:gd name="T17" fmla="*/ 52388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3" y="27"/>
                    <a:pt x="0" y="25"/>
                    <a:pt x="0" y="22"/>
                  </a:cubicBezTo>
                  <a:cubicBezTo>
                    <a:pt x="0" y="5"/>
                    <a:pt x="0" y="5"/>
                    <a:pt x="0" y="5"/>
                  </a:cubicBezTo>
                  <a:cubicBezTo>
                    <a:pt x="0" y="2"/>
                    <a:pt x="3"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92" name="Freeform 507"/>
            <p:cNvSpPr>
              <a:spLocks/>
            </p:cNvSpPr>
            <p:nvPr/>
          </p:nvSpPr>
          <p:spPr bwMode="auto">
            <a:xfrm>
              <a:off x="9309100" y="3646256"/>
              <a:ext cx="69850" cy="52388"/>
            </a:xfrm>
            <a:custGeom>
              <a:avLst/>
              <a:gdLst>
                <a:gd name="T0" fmla="*/ 59871 w 35"/>
                <a:gd name="T1" fmla="*/ 52388 h 27"/>
                <a:gd name="T2" fmla="*/ 9979 w 35"/>
                <a:gd name="T3" fmla="*/ 52388 h 27"/>
                <a:gd name="T4" fmla="*/ 0 w 35"/>
                <a:gd name="T5" fmla="*/ 42687 h 27"/>
                <a:gd name="T6" fmla="*/ 0 w 35"/>
                <a:gd name="T7" fmla="*/ 9701 h 27"/>
                <a:gd name="T8" fmla="*/ 9979 w 35"/>
                <a:gd name="T9" fmla="*/ 0 h 27"/>
                <a:gd name="T10" fmla="*/ 59871 w 35"/>
                <a:gd name="T11" fmla="*/ 0 h 27"/>
                <a:gd name="T12" fmla="*/ 69850 w 35"/>
                <a:gd name="T13" fmla="*/ 9701 h 27"/>
                <a:gd name="T14" fmla="*/ 69850 w 35"/>
                <a:gd name="T15" fmla="*/ 42687 h 27"/>
                <a:gd name="T16" fmla="*/ 59871 w 35"/>
                <a:gd name="T17" fmla="*/ 52388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93" name="Freeform 508"/>
            <p:cNvSpPr>
              <a:spLocks/>
            </p:cNvSpPr>
            <p:nvPr/>
          </p:nvSpPr>
          <p:spPr bwMode="auto">
            <a:xfrm>
              <a:off x="9394825" y="3646256"/>
              <a:ext cx="69850" cy="52388"/>
            </a:xfrm>
            <a:custGeom>
              <a:avLst/>
              <a:gdLst>
                <a:gd name="T0" fmla="*/ 59871 w 35"/>
                <a:gd name="T1" fmla="*/ 52388 h 27"/>
                <a:gd name="T2" fmla="*/ 9979 w 35"/>
                <a:gd name="T3" fmla="*/ 52388 h 27"/>
                <a:gd name="T4" fmla="*/ 0 w 35"/>
                <a:gd name="T5" fmla="*/ 42687 h 27"/>
                <a:gd name="T6" fmla="*/ 0 w 35"/>
                <a:gd name="T7" fmla="*/ 9701 h 27"/>
                <a:gd name="T8" fmla="*/ 9979 w 35"/>
                <a:gd name="T9" fmla="*/ 0 h 27"/>
                <a:gd name="T10" fmla="*/ 59871 w 35"/>
                <a:gd name="T11" fmla="*/ 0 h 27"/>
                <a:gd name="T12" fmla="*/ 69850 w 35"/>
                <a:gd name="T13" fmla="*/ 9701 h 27"/>
                <a:gd name="T14" fmla="*/ 69850 w 35"/>
                <a:gd name="T15" fmla="*/ 42687 h 27"/>
                <a:gd name="T16" fmla="*/ 59871 w 35"/>
                <a:gd name="T17" fmla="*/ 52388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94" name="Freeform 509"/>
            <p:cNvSpPr>
              <a:spLocks/>
            </p:cNvSpPr>
            <p:nvPr/>
          </p:nvSpPr>
          <p:spPr bwMode="auto">
            <a:xfrm>
              <a:off x="9480550" y="3646256"/>
              <a:ext cx="68262" cy="52388"/>
            </a:xfrm>
            <a:custGeom>
              <a:avLst/>
              <a:gdLst>
                <a:gd name="T0" fmla="*/ 58510 w 35"/>
                <a:gd name="T1" fmla="*/ 52388 h 27"/>
                <a:gd name="T2" fmla="*/ 9752 w 35"/>
                <a:gd name="T3" fmla="*/ 52388 h 27"/>
                <a:gd name="T4" fmla="*/ 0 w 35"/>
                <a:gd name="T5" fmla="*/ 42687 h 27"/>
                <a:gd name="T6" fmla="*/ 0 w 35"/>
                <a:gd name="T7" fmla="*/ 9701 h 27"/>
                <a:gd name="T8" fmla="*/ 9752 w 35"/>
                <a:gd name="T9" fmla="*/ 0 h 27"/>
                <a:gd name="T10" fmla="*/ 58510 w 35"/>
                <a:gd name="T11" fmla="*/ 0 h 27"/>
                <a:gd name="T12" fmla="*/ 68262 w 35"/>
                <a:gd name="T13" fmla="*/ 9701 h 27"/>
                <a:gd name="T14" fmla="*/ 68262 w 35"/>
                <a:gd name="T15" fmla="*/ 42687 h 27"/>
                <a:gd name="T16" fmla="*/ 58510 w 35"/>
                <a:gd name="T17" fmla="*/ 52388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2" y="0"/>
                    <a:pt x="35" y="2"/>
                    <a:pt x="35" y="5"/>
                  </a:cubicBezTo>
                  <a:cubicBezTo>
                    <a:pt x="35" y="22"/>
                    <a:pt x="35" y="22"/>
                    <a:pt x="35" y="22"/>
                  </a:cubicBezTo>
                  <a:cubicBezTo>
                    <a:pt x="35" y="25"/>
                    <a:pt x="32"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95" name="Freeform 510"/>
            <p:cNvSpPr>
              <a:spLocks/>
            </p:cNvSpPr>
            <p:nvPr/>
          </p:nvSpPr>
          <p:spPr bwMode="auto">
            <a:xfrm>
              <a:off x="9563100" y="3646256"/>
              <a:ext cx="69850" cy="52388"/>
            </a:xfrm>
            <a:custGeom>
              <a:avLst/>
              <a:gdLst>
                <a:gd name="T0" fmla="*/ 59871 w 35"/>
                <a:gd name="T1" fmla="*/ 52388 h 27"/>
                <a:gd name="T2" fmla="*/ 9979 w 35"/>
                <a:gd name="T3" fmla="*/ 52388 h 27"/>
                <a:gd name="T4" fmla="*/ 0 w 35"/>
                <a:gd name="T5" fmla="*/ 42687 h 27"/>
                <a:gd name="T6" fmla="*/ 0 w 35"/>
                <a:gd name="T7" fmla="*/ 9701 h 27"/>
                <a:gd name="T8" fmla="*/ 9979 w 35"/>
                <a:gd name="T9" fmla="*/ 0 h 27"/>
                <a:gd name="T10" fmla="*/ 59871 w 35"/>
                <a:gd name="T11" fmla="*/ 0 h 27"/>
                <a:gd name="T12" fmla="*/ 69850 w 35"/>
                <a:gd name="T13" fmla="*/ 9701 h 27"/>
                <a:gd name="T14" fmla="*/ 69850 w 35"/>
                <a:gd name="T15" fmla="*/ 42687 h 27"/>
                <a:gd name="T16" fmla="*/ 59871 w 35"/>
                <a:gd name="T17" fmla="*/ 52388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3" y="27"/>
                    <a:pt x="0" y="25"/>
                    <a:pt x="0" y="22"/>
                  </a:cubicBezTo>
                  <a:cubicBezTo>
                    <a:pt x="0" y="5"/>
                    <a:pt x="0" y="5"/>
                    <a:pt x="0" y="5"/>
                  </a:cubicBezTo>
                  <a:cubicBezTo>
                    <a:pt x="0" y="2"/>
                    <a:pt x="3"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96" name="Freeform 511"/>
            <p:cNvSpPr>
              <a:spLocks/>
            </p:cNvSpPr>
            <p:nvPr/>
          </p:nvSpPr>
          <p:spPr bwMode="auto">
            <a:xfrm>
              <a:off x="9648825" y="3646256"/>
              <a:ext cx="69850" cy="52388"/>
            </a:xfrm>
            <a:custGeom>
              <a:avLst/>
              <a:gdLst>
                <a:gd name="T0" fmla="*/ 59871 w 35"/>
                <a:gd name="T1" fmla="*/ 52388 h 27"/>
                <a:gd name="T2" fmla="*/ 9979 w 35"/>
                <a:gd name="T3" fmla="*/ 52388 h 27"/>
                <a:gd name="T4" fmla="*/ 0 w 35"/>
                <a:gd name="T5" fmla="*/ 42687 h 27"/>
                <a:gd name="T6" fmla="*/ 0 w 35"/>
                <a:gd name="T7" fmla="*/ 9701 h 27"/>
                <a:gd name="T8" fmla="*/ 9979 w 35"/>
                <a:gd name="T9" fmla="*/ 0 h 27"/>
                <a:gd name="T10" fmla="*/ 59871 w 35"/>
                <a:gd name="T11" fmla="*/ 0 h 27"/>
                <a:gd name="T12" fmla="*/ 69850 w 35"/>
                <a:gd name="T13" fmla="*/ 9701 h 27"/>
                <a:gd name="T14" fmla="*/ 69850 w 35"/>
                <a:gd name="T15" fmla="*/ 42687 h 27"/>
                <a:gd name="T16" fmla="*/ 59871 w 35"/>
                <a:gd name="T17" fmla="*/ 52388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97" name="Freeform 512"/>
            <p:cNvSpPr>
              <a:spLocks/>
            </p:cNvSpPr>
            <p:nvPr/>
          </p:nvSpPr>
          <p:spPr bwMode="auto">
            <a:xfrm>
              <a:off x="9734550" y="3646256"/>
              <a:ext cx="69850" cy="52388"/>
            </a:xfrm>
            <a:custGeom>
              <a:avLst/>
              <a:gdLst>
                <a:gd name="T0" fmla="*/ 59871 w 35"/>
                <a:gd name="T1" fmla="*/ 52388 h 27"/>
                <a:gd name="T2" fmla="*/ 9979 w 35"/>
                <a:gd name="T3" fmla="*/ 52388 h 27"/>
                <a:gd name="T4" fmla="*/ 0 w 35"/>
                <a:gd name="T5" fmla="*/ 42687 h 27"/>
                <a:gd name="T6" fmla="*/ 0 w 35"/>
                <a:gd name="T7" fmla="*/ 9701 h 27"/>
                <a:gd name="T8" fmla="*/ 9979 w 35"/>
                <a:gd name="T9" fmla="*/ 0 h 27"/>
                <a:gd name="T10" fmla="*/ 59871 w 35"/>
                <a:gd name="T11" fmla="*/ 0 h 27"/>
                <a:gd name="T12" fmla="*/ 69850 w 35"/>
                <a:gd name="T13" fmla="*/ 9701 h 27"/>
                <a:gd name="T14" fmla="*/ 69850 w 35"/>
                <a:gd name="T15" fmla="*/ 42687 h 27"/>
                <a:gd name="T16" fmla="*/ 59871 w 35"/>
                <a:gd name="T17" fmla="*/ 52388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 h="27">
                  <a:moveTo>
                    <a:pt x="30" y="27"/>
                  </a:moveTo>
                  <a:cubicBezTo>
                    <a:pt x="5" y="27"/>
                    <a:pt x="5" y="27"/>
                    <a:pt x="5" y="27"/>
                  </a:cubicBezTo>
                  <a:cubicBezTo>
                    <a:pt x="2" y="27"/>
                    <a:pt x="0" y="25"/>
                    <a:pt x="0" y="22"/>
                  </a:cubicBezTo>
                  <a:cubicBezTo>
                    <a:pt x="0" y="5"/>
                    <a:pt x="0" y="5"/>
                    <a:pt x="0" y="5"/>
                  </a:cubicBezTo>
                  <a:cubicBezTo>
                    <a:pt x="0" y="2"/>
                    <a:pt x="2" y="0"/>
                    <a:pt x="5" y="0"/>
                  </a:cubicBezTo>
                  <a:cubicBezTo>
                    <a:pt x="30" y="0"/>
                    <a:pt x="30" y="0"/>
                    <a:pt x="30" y="0"/>
                  </a:cubicBezTo>
                  <a:cubicBezTo>
                    <a:pt x="33" y="0"/>
                    <a:pt x="35" y="2"/>
                    <a:pt x="35" y="5"/>
                  </a:cubicBezTo>
                  <a:cubicBezTo>
                    <a:pt x="35" y="22"/>
                    <a:pt x="35" y="22"/>
                    <a:pt x="35" y="22"/>
                  </a:cubicBezTo>
                  <a:cubicBezTo>
                    <a:pt x="35" y="25"/>
                    <a:pt x="33" y="27"/>
                    <a:pt x="30" y="27"/>
                  </a:cubicBez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98" name="Freeform 513"/>
            <p:cNvSpPr>
              <a:spLocks/>
            </p:cNvSpPr>
            <p:nvPr/>
          </p:nvSpPr>
          <p:spPr bwMode="auto">
            <a:xfrm>
              <a:off x="8956675" y="3779606"/>
              <a:ext cx="1003300" cy="198438"/>
            </a:xfrm>
            <a:custGeom>
              <a:avLst/>
              <a:gdLst>
                <a:gd name="T0" fmla="*/ 945570 w 504"/>
                <a:gd name="T1" fmla="*/ 33734 h 100"/>
                <a:gd name="T2" fmla="*/ 887841 w 504"/>
                <a:gd name="T3" fmla="*/ 0 h 100"/>
                <a:gd name="T4" fmla="*/ 501650 w 504"/>
                <a:gd name="T5" fmla="*/ 0 h 100"/>
                <a:gd name="T6" fmla="*/ 115459 w 504"/>
                <a:gd name="T7" fmla="*/ 0 h 100"/>
                <a:gd name="T8" fmla="*/ 57730 w 504"/>
                <a:gd name="T9" fmla="*/ 33734 h 100"/>
                <a:gd name="T10" fmla="*/ 0 w 504"/>
                <a:gd name="T11" fmla="*/ 154782 h 100"/>
                <a:gd name="T12" fmla="*/ 43795 w 504"/>
                <a:gd name="T13" fmla="*/ 198438 h 100"/>
                <a:gd name="T14" fmla="*/ 501650 w 504"/>
                <a:gd name="T15" fmla="*/ 198438 h 100"/>
                <a:gd name="T16" fmla="*/ 959505 w 504"/>
                <a:gd name="T17" fmla="*/ 198438 h 100"/>
                <a:gd name="T18" fmla="*/ 1003300 w 504"/>
                <a:gd name="T19" fmla="*/ 154782 h 100"/>
                <a:gd name="T20" fmla="*/ 945570 w 504"/>
                <a:gd name="T21" fmla="*/ 33734 h 1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04" h="100">
                  <a:moveTo>
                    <a:pt x="475" y="17"/>
                  </a:moveTo>
                  <a:cubicBezTo>
                    <a:pt x="467" y="0"/>
                    <a:pt x="458" y="0"/>
                    <a:pt x="446" y="0"/>
                  </a:cubicBezTo>
                  <a:cubicBezTo>
                    <a:pt x="252" y="0"/>
                    <a:pt x="252" y="0"/>
                    <a:pt x="252" y="0"/>
                  </a:cubicBezTo>
                  <a:cubicBezTo>
                    <a:pt x="58" y="0"/>
                    <a:pt x="58" y="0"/>
                    <a:pt x="58" y="0"/>
                  </a:cubicBezTo>
                  <a:cubicBezTo>
                    <a:pt x="46" y="0"/>
                    <a:pt x="37" y="0"/>
                    <a:pt x="29" y="17"/>
                  </a:cubicBezTo>
                  <a:cubicBezTo>
                    <a:pt x="0" y="78"/>
                    <a:pt x="0" y="78"/>
                    <a:pt x="0" y="78"/>
                  </a:cubicBezTo>
                  <a:cubicBezTo>
                    <a:pt x="0" y="90"/>
                    <a:pt x="10" y="100"/>
                    <a:pt x="22" y="100"/>
                  </a:cubicBezTo>
                  <a:cubicBezTo>
                    <a:pt x="252" y="100"/>
                    <a:pt x="252" y="100"/>
                    <a:pt x="252" y="100"/>
                  </a:cubicBezTo>
                  <a:cubicBezTo>
                    <a:pt x="482" y="100"/>
                    <a:pt x="482" y="100"/>
                    <a:pt x="482" y="100"/>
                  </a:cubicBezTo>
                  <a:cubicBezTo>
                    <a:pt x="494" y="100"/>
                    <a:pt x="504" y="90"/>
                    <a:pt x="504" y="78"/>
                  </a:cubicBezTo>
                  <a:lnTo>
                    <a:pt x="475" y="17"/>
                  </a:lnTo>
                  <a:close/>
                </a:path>
              </a:pathLst>
            </a:custGeom>
            <a:solidFill>
              <a:srgbClr val="B0AF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599" name="Freeform 514"/>
            <p:cNvSpPr>
              <a:spLocks/>
            </p:cNvSpPr>
            <p:nvPr/>
          </p:nvSpPr>
          <p:spPr bwMode="auto">
            <a:xfrm>
              <a:off x="8983663" y="3790719"/>
              <a:ext cx="947737" cy="155575"/>
            </a:xfrm>
            <a:custGeom>
              <a:avLst/>
              <a:gdLst>
                <a:gd name="T0" fmla="*/ 874712 w 597"/>
                <a:gd name="T1" fmla="*/ 0 h 98"/>
                <a:gd name="T2" fmla="*/ 474662 w 597"/>
                <a:gd name="T3" fmla="*/ 0 h 98"/>
                <a:gd name="T4" fmla="*/ 69850 w 597"/>
                <a:gd name="T5" fmla="*/ 0 h 98"/>
                <a:gd name="T6" fmla="*/ 0 w 597"/>
                <a:gd name="T7" fmla="*/ 155575 h 98"/>
                <a:gd name="T8" fmla="*/ 474662 w 597"/>
                <a:gd name="T9" fmla="*/ 155575 h 98"/>
                <a:gd name="T10" fmla="*/ 947737 w 597"/>
                <a:gd name="T11" fmla="*/ 155575 h 98"/>
                <a:gd name="T12" fmla="*/ 874712 w 597"/>
                <a:gd name="T13" fmla="*/ 0 h 9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7" h="98">
                  <a:moveTo>
                    <a:pt x="551" y="0"/>
                  </a:moveTo>
                  <a:lnTo>
                    <a:pt x="299" y="0"/>
                  </a:lnTo>
                  <a:lnTo>
                    <a:pt x="44" y="0"/>
                  </a:lnTo>
                  <a:lnTo>
                    <a:pt x="0" y="98"/>
                  </a:lnTo>
                  <a:lnTo>
                    <a:pt x="299" y="98"/>
                  </a:lnTo>
                  <a:lnTo>
                    <a:pt x="597" y="98"/>
                  </a:lnTo>
                  <a:lnTo>
                    <a:pt x="5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00" name="Freeform 515"/>
            <p:cNvSpPr>
              <a:spLocks/>
            </p:cNvSpPr>
            <p:nvPr/>
          </p:nvSpPr>
          <p:spPr bwMode="auto">
            <a:xfrm>
              <a:off x="8983663" y="3914544"/>
              <a:ext cx="947737" cy="31750"/>
            </a:xfrm>
            <a:custGeom>
              <a:avLst/>
              <a:gdLst>
                <a:gd name="T0" fmla="*/ 0 w 597"/>
                <a:gd name="T1" fmla="*/ 31750 h 20"/>
                <a:gd name="T2" fmla="*/ 14287 w 597"/>
                <a:gd name="T3" fmla="*/ 0 h 20"/>
                <a:gd name="T4" fmla="*/ 935037 w 597"/>
                <a:gd name="T5" fmla="*/ 0 h 20"/>
                <a:gd name="T6" fmla="*/ 947737 w 597"/>
                <a:gd name="T7" fmla="*/ 31750 h 20"/>
                <a:gd name="T8" fmla="*/ 0 w 597"/>
                <a:gd name="T9" fmla="*/ 31750 h 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97" h="20">
                  <a:moveTo>
                    <a:pt x="0" y="20"/>
                  </a:moveTo>
                  <a:lnTo>
                    <a:pt x="9" y="0"/>
                  </a:lnTo>
                  <a:lnTo>
                    <a:pt x="589" y="0"/>
                  </a:lnTo>
                  <a:lnTo>
                    <a:pt x="597" y="20"/>
                  </a:lnTo>
                  <a:lnTo>
                    <a:pt x="0" y="20"/>
                  </a:lnTo>
                  <a:close/>
                </a:path>
              </a:pathLst>
            </a:custGeom>
            <a:solidFill>
              <a:srgbClr val="EE2C3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01" name="Freeform 516"/>
            <p:cNvSpPr>
              <a:spLocks/>
            </p:cNvSpPr>
            <p:nvPr/>
          </p:nvSpPr>
          <p:spPr bwMode="auto">
            <a:xfrm>
              <a:off x="9047163" y="3808181"/>
              <a:ext cx="255587" cy="69850"/>
            </a:xfrm>
            <a:custGeom>
              <a:avLst/>
              <a:gdLst>
                <a:gd name="T0" fmla="*/ 0 w 161"/>
                <a:gd name="T1" fmla="*/ 69850 h 44"/>
                <a:gd name="T2" fmla="*/ 255587 w 161"/>
                <a:gd name="T3" fmla="*/ 69850 h 44"/>
                <a:gd name="T4" fmla="*/ 255587 w 161"/>
                <a:gd name="T5" fmla="*/ 0 h 44"/>
                <a:gd name="T6" fmla="*/ 28575 w 161"/>
                <a:gd name="T7" fmla="*/ 0 h 44"/>
                <a:gd name="T8" fmla="*/ 0 w 161"/>
                <a:gd name="T9" fmla="*/ 69850 h 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1" h="44">
                  <a:moveTo>
                    <a:pt x="0" y="44"/>
                  </a:moveTo>
                  <a:lnTo>
                    <a:pt x="161" y="44"/>
                  </a:lnTo>
                  <a:lnTo>
                    <a:pt x="161" y="0"/>
                  </a:lnTo>
                  <a:lnTo>
                    <a:pt x="18" y="0"/>
                  </a:lnTo>
                  <a:lnTo>
                    <a:pt x="0" y="44"/>
                  </a:lnTo>
                  <a:close/>
                </a:path>
              </a:pathLst>
            </a:custGeom>
            <a:solidFill>
              <a:srgbClr val="2F506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02" name="Freeform 517"/>
            <p:cNvSpPr>
              <a:spLocks/>
            </p:cNvSpPr>
            <p:nvPr/>
          </p:nvSpPr>
          <p:spPr bwMode="auto">
            <a:xfrm>
              <a:off x="9607550" y="3808181"/>
              <a:ext cx="254000" cy="69850"/>
            </a:xfrm>
            <a:custGeom>
              <a:avLst/>
              <a:gdLst>
                <a:gd name="T0" fmla="*/ 254000 w 160"/>
                <a:gd name="T1" fmla="*/ 69850 h 44"/>
                <a:gd name="T2" fmla="*/ 0 w 160"/>
                <a:gd name="T3" fmla="*/ 69850 h 44"/>
                <a:gd name="T4" fmla="*/ 0 w 160"/>
                <a:gd name="T5" fmla="*/ 0 h 44"/>
                <a:gd name="T6" fmla="*/ 227013 w 160"/>
                <a:gd name="T7" fmla="*/ 0 h 44"/>
                <a:gd name="T8" fmla="*/ 254000 w 160"/>
                <a:gd name="T9" fmla="*/ 69850 h 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0" h="44">
                  <a:moveTo>
                    <a:pt x="160" y="44"/>
                  </a:moveTo>
                  <a:lnTo>
                    <a:pt x="0" y="44"/>
                  </a:lnTo>
                  <a:lnTo>
                    <a:pt x="0" y="0"/>
                  </a:lnTo>
                  <a:lnTo>
                    <a:pt x="143" y="0"/>
                  </a:lnTo>
                  <a:lnTo>
                    <a:pt x="160" y="44"/>
                  </a:lnTo>
                  <a:close/>
                </a:path>
              </a:pathLst>
            </a:custGeom>
            <a:solidFill>
              <a:srgbClr val="2F506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03" name="Freeform 518"/>
            <p:cNvSpPr>
              <a:spLocks/>
            </p:cNvSpPr>
            <p:nvPr/>
          </p:nvSpPr>
          <p:spPr bwMode="auto">
            <a:xfrm>
              <a:off x="10983912" y="5022619"/>
              <a:ext cx="504825" cy="950913"/>
            </a:xfrm>
            <a:custGeom>
              <a:avLst/>
              <a:gdLst>
                <a:gd name="T0" fmla="*/ 0 w 254"/>
                <a:gd name="T1" fmla="*/ 372010 h 478"/>
                <a:gd name="T2" fmla="*/ 310050 w 254"/>
                <a:gd name="T3" fmla="*/ 372010 h 478"/>
                <a:gd name="T4" fmla="*/ 190800 w 254"/>
                <a:gd name="T5" fmla="*/ 75596 h 478"/>
                <a:gd name="T6" fmla="*/ 323963 w 254"/>
                <a:gd name="T7" fmla="*/ 0 h 478"/>
                <a:gd name="T8" fmla="*/ 498863 w 254"/>
                <a:gd name="T9" fmla="*/ 358084 h 478"/>
                <a:gd name="T10" fmla="*/ 492900 w 254"/>
                <a:gd name="T11" fmla="*/ 698265 h 478"/>
                <a:gd name="T12" fmla="*/ 314025 w 254"/>
                <a:gd name="T13" fmla="*/ 944945 h 478"/>
                <a:gd name="T14" fmla="*/ 278250 w 254"/>
                <a:gd name="T15" fmla="*/ 944945 h 478"/>
                <a:gd name="T16" fmla="*/ 103350 w 254"/>
                <a:gd name="T17" fmla="*/ 630626 h 478"/>
                <a:gd name="T18" fmla="*/ 0 w 254"/>
                <a:gd name="T19" fmla="*/ 372010 h 47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4" h="478">
                  <a:moveTo>
                    <a:pt x="0" y="187"/>
                  </a:moveTo>
                  <a:cubicBezTo>
                    <a:pt x="156" y="187"/>
                    <a:pt x="156" y="187"/>
                    <a:pt x="156" y="187"/>
                  </a:cubicBezTo>
                  <a:cubicBezTo>
                    <a:pt x="156" y="187"/>
                    <a:pt x="100" y="39"/>
                    <a:pt x="96" y="38"/>
                  </a:cubicBezTo>
                  <a:cubicBezTo>
                    <a:pt x="163" y="0"/>
                    <a:pt x="163" y="0"/>
                    <a:pt x="163" y="0"/>
                  </a:cubicBezTo>
                  <a:cubicBezTo>
                    <a:pt x="163" y="0"/>
                    <a:pt x="249" y="172"/>
                    <a:pt x="251" y="180"/>
                  </a:cubicBezTo>
                  <a:cubicBezTo>
                    <a:pt x="254" y="187"/>
                    <a:pt x="254" y="339"/>
                    <a:pt x="248" y="351"/>
                  </a:cubicBezTo>
                  <a:cubicBezTo>
                    <a:pt x="241" y="364"/>
                    <a:pt x="167" y="473"/>
                    <a:pt x="158" y="475"/>
                  </a:cubicBezTo>
                  <a:cubicBezTo>
                    <a:pt x="149" y="478"/>
                    <a:pt x="140" y="475"/>
                    <a:pt x="140" y="475"/>
                  </a:cubicBezTo>
                  <a:cubicBezTo>
                    <a:pt x="52" y="317"/>
                    <a:pt x="52" y="317"/>
                    <a:pt x="52" y="317"/>
                  </a:cubicBezTo>
                  <a:lnTo>
                    <a:pt x="0" y="187"/>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04" name="Freeform 519"/>
            <p:cNvSpPr>
              <a:spLocks/>
            </p:cNvSpPr>
            <p:nvPr/>
          </p:nvSpPr>
          <p:spPr bwMode="auto">
            <a:xfrm>
              <a:off x="11288712" y="5546494"/>
              <a:ext cx="42862" cy="158750"/>
            </a:xfrm>
            <a:custGeom>
              <a:avLst/>
              <a:gdLst>
                <a:gd name="T0" fmla="*/ 17534 w 22"/>
                <a:gd name="T1" fmla="*/ 158750 h 80"/>
                <a:gd name="T2" fmla="*/ 0 w 22"/>
                <a:gd name="T3" fmla="*/ 63500 h 80"/>
                <a:gd name="T4" fmla="*/ 0 w 22"/>
                <a:gd name="T5" fmla="*/ 33734 h 80"/>
                <a:gd name="T6" fmla="*/ 17534 w 22"/>
                <a:gd name="T7" fmla="*/ 95250 h 80"/>
                <a:gd name="T8" fmla="*/ 27276 w 22"/>
                <a:gd name="T9" fmla="*/ 0 h 80"/>
                <a:gd name="T10" fmla="*/ 17534 w 22"/>
                <a:gd name="T11" fmla="*/ 158750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 h="80">
                  <a:moveTo>
                    <a:pt x="9" y="80"/>
                  </a:moveTo>
                  <a:cubicBezTo>
                    <a:pt x="0" y="32"/>
                    <a:pt x="0" y="32"/>
                    <a:pt x="0" y="32"/>
                  </a:cubicBezTo>
                  <a:cubicBezTo>
                    <a:pt x="0" y="17"/>
                    <a:pt x="0" y="17"/>
                    <a:pt x="0" y="17"/>
                  </a:cubicBezTo>
                  <a:cubicBezTo>
                    <a:pt x="0" y="17"/>
                    <a:pt x="7" y="55"/>
                    <a:pt x="9" y="48"/>
                  </a:cubicBezTo>
                  <a:cubicBezTo>
                    <a:pt x="12" y="42"/>
                    <a:pt x="14" y="0"/>
                    <a:pt x="14" y="0"/>
                  </a:cubicBezTo>
                  <a:cubicBezTo>
                    <a:pt x="14" y="0"/>
                    <a:pt x="22" y="56"/>
                    <a:pt x="9" y="8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05" name="Freeform 520"/>
            <p:cNvSpPr>
              <a:spLocks/>
            </p:cNvSpPr>
            <p:nvPr/>
          </p:nvSpPr>
          <p:spPr bwMode="auto">
            <a:xfrm>
              <a:off x="11261725" y="5394094"/>
              <a:ext cx="53975" cy="279400"/>
            </a:xfrm>
            <a:custGeom>
              <a:avLst/>
              <a:gdLst>
                <a:gd name="T0" fmla="*/ 31750 w 34"/>
                <a:gd name="T1" fmla="*/ 0 h 176"/>
                <a:gd name="T2" fmla="*/ 53975 w 34"/>
                <a:gd name="T3" fmla="*/ 163513 h 176"/>
                <a:gd name="T4" fmla="*/ 53975 w 34"/>
                <a:gd name="T5" fmla="*/ 279400 h 176"/>
                <a:gd name="T6" fmla="*/ 31750 w 34"/>
                <a:gd name="T7" fmla="*/ 231775 h 176"/>
                <a:gd name="T8" fmla="*/ 0 w 34"/>
                <a:gd name="T9" fmla="*/ 0 h 176"/>
                <a:gd name="T10" fmla="*/ 31750 w 34"/>
                <a:gd name="T11" fmla="*/ 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 h="176">
                  <a:moveTo>
                    <a:pt x="20" y="0"/>
                  </a:moveTo>
                  <a:lnTo>
                    <a:pt x="34" y="103"/>
                  </a:lnTo>
                  <a:lnTo>
                    <a:pt x="34" y="176"/>
                  </a:lnTo>
                  <a:lnTo>
                    <a:pt x="20" y="146"/>
                  </a:lnTo>
                  <a:lnTo>
                    <a:pt x="0" y="0"/>
                  </a:lnTo>
                  <a:lnTo>
                    <a:pt x="20" y="0"/>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06" name="Freeform 521"/>
            <p:cNvSpPr>
              <a:spLocks/>
            </p:cNvSpPr>
            <p:nvPr/>
          </p:nvSpPr>
          <p:spPr bwMode="auto">
            <a:xfrm>
              <a:off x="11171237" y="5003569"/>
              <a:ext cx="130175" cy="90488"/>
            </a:xfrm>
            <a:custGeom>
              <a:avLst/>
              <a:gdLst>
                <a:gd name="T0" fmla="*/ 9525 w 82"/>
                <a:gd name="T1" fmla="*/ 90488 h 57"/>
                <a:gd name="T2" fmla="*/ 0 w 82"/>
                <a:gd name="T3" fmla="*/ 68263 h 57"/>
                <a:gd name="T4" fmla="*/ 104775 w 82"/>
                <a:gd name="T5" fmla="*/ 11113 h 57"/>
                <a:gd name="T6" fmla="*/ 120650 w 82"/>
                <a:gd name="T7" fmla="*/ 0 h 57"/>
                <a:gd name="T8" fmla="*/ 130175 w 82"/>
                <a:gd name="T9" fmla="*/ 22225 h 57"/>
                <a:gd name="T10" fmla="*/ 9525 w 82"/>
                <a:gd name="T11" fmla="*/ 90488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2" h="57">
                  <a:moveTo>
                    <a:pt x="6" y="57"/>
                  </a:moveTo>
                  <a:lnTo>
                    <a:pt x="0" y="43"/>
                  </a:lnTo>
                  <a:lnTo>
                    <a:pt x="66" y="7"/>
                  </a:lnTo>
                  <a:lnTo>
                    <a:pt x="76" y="0"/>
                  </a:lnTo>
                  <a:lnTo>
                    <a:pt x="82" y="14"/>
                  </a:lnTo>
                  <a:lnTo>
                    <a:pt x="6" y="5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07" name="Freeform 522"/>
            <p:cNvSpPr>
              <a:spLocks/>
            </p:cNvSpPr>
            <p:nvPr/>
          </p:nvSpPr>
          <p:spPr bwMode="auto">
            <a:xfrm>
              <a:off x="11064875" y="4706707"/>
              <a:ext cx="204787" cy="355600"/>
            </a:xfrm>
            <a:custGeom>
              <a:avLst/>
              <a:gdLst>
                <a:gd name="T0" fmla="*/ 204787 w 103"/>
                <a:gd name="T1" fmla="*/ 309652 h 178"/>
                <a:gd name="T2" fmla="*/ 159058 w 103"/>
                <a:gd name="T3" fmla="*/ 207766 h 178"/>
                <a:gd name="T4" fmla="*/ 127246 w 103"/>
                <a:gd name="T5" fmla="*/ 53939 h 178"/>
                <a:gd name="T6" fmla="*/ 35788 w 103"/>
                <a:gd name="T7" fmla="*/ 7991 h 178"/>
                <a:gd name="T8" fmla="*/ 1988 w 103"/>
                <a:gd name="T9" fmla="*/ 131852 h 178"/>
                <a:gd name="T10" fmla="*/ 37776 w 103"/>
                <a:gd name="T11" fmla="*/ 267699 h 178"/>
                <a:gd name="T12" fmla="*/ 105376 w 103"/>
                <a:gd name="T13" fmla="*/ 329629 h 178"/>
                <a:gd name="T14" fmla="*/ 121282 w 103"/>
                <a:gd name="T15" fmla="*/ 355600 h 178"/>
                <a:gd name="T16" fmla="*/ 204787 w 103"/>
                <a:gd name="T17" fmla="*/ 309652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3" h="178">
                  <a:moveTo>
                    <a:pt x="103" y="155"/>
                  </a:moveTo>
                  <a:cubicBezTo>
                    <a:pt x="102" y="151"/>
                    <a:pt x="80" y="108"/>
                    <a:pt x="80" y="104"/>
                  </a:cubicBezTo>
                  <a:cubicBezTo>
                    <a:pt x="80" y="101"/>
                    <a:pt x="69" y="33"/>
                    <a:pt x="64" y="27"/>
                  </a:cubicBezTo>
                  <a:cubicBezTo>
                    <a:pt x="59" y="22"/>
                    <a:pt x="24" y="0"/>
                    <a:pt x="18" y="4"/>
                  </a:cubicBezTo>
                  <a:cubicBezTo>
                    <a:pt x="12" y="8"/>
                    <a:pt x="0" y="57"/>
                    <a:pt x="1" y="66"/>
                  </a:cubicBezTo>
                  <a:cubicBezTo>
                    <a:pt x="2" y="75"/>
                    <a:pt x="13" y="127"/>
                    <a:pt x="19" y="134"/>
                  </a:cubicBezTo>
                  <a:cubicBezTo>
                    <a:pt x="25" y="142"/>
                    <a:pt x="49" y="163"/>
                    <a:pt x="53" y="165"/>
                  </a:cubicBezTo>
                  <a:cubicBezTo>
                    <a:pt x="57" y="167"/>
                    <a:pt x="61" y="178"/>
                    <a:pt x="61" y="178"/>
                  </a:cubicBezTo>
                  <a:lnTo>
                    <a:pt x="103" y="155"/>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08" name="Freeform 523"/>
            <p:cNvSpPr>
              <a:spLocks/>
            </p:cNvSpPr>
            <p:nvPr/>
          </p:nvSpPr>
          <p:spPr bwMode="auto">
            <a:xfrm>
              <a:off x="10983912" y="5697307"/>
              <a:ext cx="246062" cy="565150"/>
            </a:xfrm>
            <a:custGeom>
              <a:avLst/>
              <a:gdLst>
                <a:gd name="T0" fmla="*/ 0 w 124"/>
                <a:gd name="T1" fmla="*/ 565150 h 284"/>
                <a:gd name="T2" fmla="*/ 220265 w 124"/>
                <a:gd name="T3" fmla="*/ 483561 h 284"/>
                <a:gd name="T4" fmla="*/ 246062 w 124"/>
                <a:gd name="T5" fmla="*/ 288545 h 284"/>
                <a:gd name="T6" fmla="*/ 236140 w 124"/>
                <a:gd name="T7" fmla="*/ 185067 h 284"/>
                <a:gd name="T8" fmla="*/ 0 w 124"/>
                <a:gd name="T9" fmla="*/ 0 h 284"/>
                <a:gd name="T10" fmla="*/ 0 w 124"/>
                <a:gd name="T11" fmla="*/ 565150 h 28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 h="284">
                  <a:moveTo>
                    <a:pt x="0" y="284"/>
                  </a:moveTo>
                  <a:cubicBezTo>
                    <a:pt x="6" y="284"/>
                    <a:pt x="100" y="273"/>
                    <a:pt x="111" y="243"/>
                  </a:cubicBezTo>
                  <a:cubicBezTo>
                    <a:pt x="122" y="212"/>
                    <a:pt x="124" y="145"/>
                    <a:pt x="124" y="145"/>
                  </a:cubicBezTo>
                  <a:cubicBezTo>
                    <a:pt x="119" y="93"/>
                    <a:pt x="119" y="93"/>
                    <a:pt x="119" y="93"/>
                  </a:cubicBezTo>
                  <a:cubicBezTo>
                    <a:pt x="119" y="93"/>
                    <a:pt x="59" y="6"/>
                    <a:pt x="0" y="0"/>
                  </a:cubicBezTo>
                  <a:lnTo>
                    <a:pt x="0" y="284"/>
                  </a:lnTo>
                  <a:close/>
                </a:path>
              </a:pathLst>
            </a:custGeom>
            <a:solidFill>
              <a:srgbClr val="7D5C2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09" name="Freeform 524"/>
            <p:cNvSpPr>
              <a:spLocks/>
            </p:cNvSpPr>
            <p:nvPr/>
          </p:nvSpPr>
          <p:spPr bwMode="auto">
            <a:xfrm>
              <a:off x="10475912" y="5022619"/>
              <a:ext cx="508000" cy="950913"/>
            </a:xfrm>
            <a:custGeom>
              <a:avLst/>
              <a:gdLst>
                <a:gd name="T0" fmla="*/ 508000 w 255"/>
                <a:gd name="T1" fmla="*/ 372010 h 478"/>
                <a:gd name="T2" fmla="*/ 195231 w 255"/>
                <a:gd name="T3" fmla="*/ 372010 h 478"/>
                <a:gd name="T4" fmla="*/ 314761 w 255"/>
                <a:gd name="T5" fmla="*/ 75596 h 478"/>
                <a:gd name="T6" fmla="*/ 181286 w 255"/>
                <a:gd name="T7" fmla="*/ 0 h 478"/>
                <a:gd name="T8" fmla="*/ 5976 w 255"/>
                <a:gd name="T9" fmla="*/ 358084 h 478"/>
                <a:gd name="T10" fmla="*/ 11953 w 255"/>
                <a:gd name="T11" fmla="*/ 698265 h 478"/>
                <a:gd name="T12" fmla="*/ 191247 w 255"/>
                <a:gd name="T13" fmla="*/ 944945 h 478"/>
                <a:gd name="T14" fmla="*/ 227106 w 255"/>
                <a:gd name="T15" fmla="*/ 944945 h 478"/>
                <a:gd name="T16" fmla="*/ 402416 w 255"/>
                <a:gd name="T17" fmla="*/ 630626 h 478"/>
                <a:gd name="T18" fmla="*/ 508000 w 255"/>
                <a:gd name="T19" fmla="*/ 372010 h 47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5" h="478">
                  <a:moveTo>
                    <a:pt x="255" y="187"/>
                  </a:moveTo>
                  <a:cubicBezTo>
                    <a:pt x="98" y="187"/>
                    <a:pt x="98" y="187"/>
                    <a:pt x="98" y="187"/>
                  </a:cubicBezTo>
                  <a:cubicBezTo>
                    <a:pt x="98" y="187"/>
                    <a:pt x="155" y="39"/>
                    <a:pt x="158" y="38"/>
                  </a:cubicBezTo>
                  <a:cubicBezTo>
                    <a:pt x="91" y="0"/>
                    <a:pt x="91" y="0"/>
                    <a:pt x="91" y="0"/>
                  </a:cubicBezTo>
                  <a:cubicBezTo>
                    <a:pt x="91" y="0"/>
                    <a:pt x="6" y="172"/>
                    <a:pt x="3" y="180"/>
                  </a:cubicBezTo>
                  <a:cubicBezTo>
                    <a:pt x="0" y="187"/>
                    <a:pt x="0" y="339"/>
                    <a:pt x="6" y="351"/>
                  </a:cubicBezTo>
                  <a:cubicBezTo>
                    <a:pt x="13" y="364"/>
                    <a:pt x="87" y="473"/>
                    <a:pt x="96" y="475"/>
                  </a:cubicBezTo>
                  <a:cubicBezTo>
                    <a:pt x="105" y="478"/>
                    <a:pt x="114" y="475"/>
                    <a:pt x="114" y="475"/>
                  </a:cubicBezTo>
                  <a:cubicBezTo>
                    <a:pt x="202" y="317"/>
                    <a:pt x="202" y="317"/>
                    <a:pt x="202" y="317"/>
                  </a:cubicBezTo>
                  <a:lnTo>
                    <a:pt x="255" y="187"/>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10" name="Freeform 525"/>
            <p:cNvSpPr>
              <a:spLocks/>
            </p:cNvSpPr>
            <p:nvPr/>
          </p:nvSpPr>
          <p:spPr bwMode="auto">
            <a:xfrm>
              <a:off x="10633075" y="5546494"/>
              <a:ext cx="42862" cy="158750"/>
            </a:xfrm>
            <a:custGeom>
              <a:avLst/>
              <a:gdLst>
                <a:gd name="T0" fmla="*/ 25328 w 22"/>
                <a:gd name="T1" fmla="*/ 158750 h 80"/>
                <a:gd name="T2" fmla="*/ 42862 w 22"/>
                <a:gd name="T3" fmla="*/ 63500 h 80"/>
                <a:gd name="T4" fmla="*/ 42862 w 22"/>
                <a:gd name="T5" fmla="*/ 33734 h 80"/>
                <a:gd name="T6" fmla="*/ 25328 w 22"/>
                <a:gd name="T7" fmla="*/ 95250 h 80"/>
                <a:gd name="T8" fmla="*/ 15586 w 22"/>
                <a:gd name="T9" fmla="*/ 0 h 80"/>
                <a:gd name="T10" fmla="*/ 25328 w 22"/>
                <a:gd name="T11" fmla="*/ 158750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 h="80">
                  <a:moveTo>
                    <a:pt x="13" y="80"/>
                  </a:moveTo>
                  <a:cubicBezTo>
                    <a:pt x="22" y="32"/>
                    <a:pt x="22" y="32"/>
                    <a:pt x="22" y="32"/>
                  </a:cubicBezTo>
                  <a:cubicBezTo>
                    <a:pt x="22" y="17"/>
                    <a:pt x="22" y="17"/>
                    <a:pt x="22" y="17"/>
                  </a:cubicBezTo>
                  <a:cubicBezTo>
                    <a:pt x="22" y="17"/>
                    <a:pt x="15" y="55"/>
                    <a:pt x="13" y="48"/>
                  </a:cubicBezTo>
                  <a:cubicBezTo>
                    <a:pt x="10" y="42"/>
                    <a:pt x="8" y="0"/>
                    <a:pt x="8" y="0"/>
                  </a:cubicBezTo>
                  <a:cubicBezTo>
                    <a:pt x="8" y="0"/>
                    <a:pt x="0" y="56"/>
                    <a:pt x="13" y="8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11" name="Freeform 526"/>
            <p:cNvSpPr>
              <a:spLocks/>
            </p:cNvSpPr>
            <p:nvPr/>
          </p:nvSpPr>
          <p:spPr bwMode="auto">
            <a:xfrm>
              <a:off x="10648950" y="5394094"/>
              <a:ext cx="53975" cy="279400"/>
            </a:xfrm>
            <a:custGeom>
              <a:avLst/>
              <a:gdLst>
                <a:gd name="T0" fmla="*/ 22225 w 34"/>
                <a:gd name="T1" fmla="*/ 0 h 176"/>
                <a:gd name="T2" fmla="*/ 0 w 34"/>
                <a:gd name="T3" fmla="*/ 163513 h 176"/>
                <a:gd name="T4" fmla="*/ 0 w 34"/>
                <a:gd name="T5" fmla="*/ 279400 h 176"/>
                <a:gd name="T6" fmla="*/ 22225 w 34"/>
                <a:gd name="T7" fmla="*/ 231775 h 176"/>
                <a:gd name="T8" fmla="*/ 53975 w 34"/>
                <a:gd name="T9" fmla="*/ 0 h 176"/>
                <a:gd name="T10" fmla="*/ 22225 w 34"/>
                <a:gd name="T11" fmla="*/ 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 h="176">
                  <a:moveTo>
                    <a:pt x="14" y="0"/>
                  </a:moveTo>
                  <a:lnTo>
                    <a:pt x="0" y="103"/>
                  </a:lnTo>
                  <a:lnTo>
                    <a:pt x="0" y="176"/>
                  </a:lnTo>
                  <a:lnTo>
                    <a:pt x="14" y="146"/>
                  </a:lnTo>
                  <a:lnTo>
                    <a:pt x="34" y="0"/>
                  </a:lnTo>
                  <a:lnTo>
                    <a:pt x="14" y="0"/>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12" name="Freeform 527"/>
            <p:cNvSpPr>
              <a:spLocks/>
            </p:cNvSpPr>
            <p:nvPr/>
          </p:nvSpPr>
          <p:spPr bwMode="auto">
            <a:xfrm>
              <a:off x="10663237" y="5003569"/>
              <a:ext cx="130175" cy="90488"/>
            </a:xfrm>
            <a:custGeom>
              <a:avLst/>
              <a:gdLst>
                <a:gd name="T0" fmla="*/ 120650 w 82"/>
                <a:gd name="T1" fmla="*/ 90488 h 57"/>
                <a:gd name="T2" fmla="*/ 130175 w 82"/>
                <a:gd name="T3" fmla="*/ 68263 h 57"/>
                <a:gd name="T4" fmla="*/ 25400 w 82"/>
                <a:gd name="T5" fmla="*/ 11113 h 57"/>
                <a:gd name="T6" fmla="*/ 9525 w 82"/>
                <a:gd name="T7" fmla="*/ 0 h 57"/>
                <a:gd name="T8" fmla="*/ 0 w 82"/>
                <a:gd name="T9" fmla="*/ 22225 h 57"/>
                <a:gd name="T10" fmla="*/ 120650 w 82"/>
                <a:gd name="T11" fmla="*/ 90488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2" h="57">
                  <a:moveTo>
                    <a:pt x="76" y="57"/>
                  </a:moveTo>
                  <a:lnTo>
                    <a:pt x="82" y="43"/>
                  </a:lnTo>
                  <a:lnTo>
                    <a:pt x="16" y="7"/>
                  </a:lnTo>
                  <a:lnTo>
                    <a:pt x="6" y="0"/>
                  </a:lnTo>
                  <a:lnTo>
                    <a:pt x="0" y="14"/>
                  </a:lnTo>
                  <a:lnTo>
                    <a:pt x="76" y="5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13" name="Freeform 528"/>
            <p:cNvSpPr>
              <a:spLocks/>
            </p:cNvSpPr>
            <p:nvPr/>
          </p:nvSpPr>
          <p:spPr bwMode="auto">
            <a:xfrm>
              <a:off x="10694987" y="4706707"/>
              <a:ext cx="204787" cy="355600"/>
            </a:xfrm>
            <a:custGeom>
              <a:avLst/>
              <a:gdLst>
                <a:gd name="T0" fmla="*/ 0 w 103"/>
                <a:gd name="T1" fmla="*/ 309652 h 178"/>
                <a:gd name="T2" fmla="*/ 45729 w 103"/>
                <a:gd name="T3" fmla="*/ 207766 h 178"/>
                <a:gd name="T4" fmla="*/ 79529 w 103"/>
                <a:gd name="T5" fmla="*/ 53939 h 178"/>
                <a:gd name="T6" fmla="*/ 168999 w 103"/>
                <a:gd name="T7" fmla="*/ 7991 h 178"/>
                <a:gd name="T8" fmla="*/ 202799 w 103"/>
                <a:gd name="T9" fmla="*/ 131852 h 178"/>
                <a:gd name="T10" fmla="*/ 167011 w 103"/>
                <a:gd name="T11" fmla="*/ 267699 h 178"/>
                <a:gd name="T12" fmla="*/ 99411 w 103"/>
                <a:gd name="T13" fmla="*/ 329629 h 178"/>
                <a:gd name="T14" fmla="*/ 83505 w 103"/>
                <a:gd name="T15" fmla="*/ 355600 h 178"/>
                <a:gd name="T16" fmla="*/ 0 w 103"/>
                <a:gd name="T17" fmla="*/ 309652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3" h="178">
                  <a:moveTo>
                    <a:pt x="0" y="155"/>
                  </a:moveTo>
                  <a:cubicBezTo>
                    <a:pt x="1" y="151"/>
                    <a:pt x="23" y="108"/>
                    <a:pt x="23" y="104"/>
                  </a:cubicBezTo>
                  <a:cubicBezTo>
                    <a:pt x="23" y="101"/>
                    <a:pt x="34" y="33"/>
                    <a:pt x="40" y="27"/>
                  </a:cubicBezTo>
                  <a:cubicBezTo>
                    <a:pt x="45" y="22"/>
                    <a:pt x="80" y="0"/>
                    <a:pt x="85" y="4"/>
                  </a:cubicBezTo>
                  <a:cubicBezTo>
                    <a:pt x="91" y="8"/>
                    <a:pt x="103" y="57"/>
                    <a:pt x="102" y="66"/>
                  </a:cubicBezTo>
                  <a:cubicBezTo>
                    <a:pt x="102" y="75"/>
                    <a:pt x="91" y="127"/>
                    <a:pt x="84" y="134"/>
                  </a:cubicBezTo>
                  <a:cubicBezTo>
                    <a:pt x="78" y="142"/>
                    <a:pt x="54" y="163"/>
                    <a:pt x="50" y="165"/>
                  </a:cubicBezTo>
                  <a:cubicBezTo>
                    <a:pt x="46" y="167"/>
                    <a:pt x="42" y="178"/>
                    <a:pt x="42" y="178"/>
                  </a:cubicBezTo>
                  <a:lnTo>
                    <a:pt x="0" y="155"/>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14" name="Freeform 529"/>
            <p:cNvSpPr>
              <a:spLocks/>
            </p:cNvSpPr>
            <p:nvPr/>
          </p:nvSpPr>
          <p:spPr bwMode="auto">
            <a:xfrm>
              <a:off x="10861675" y="5394094"/>
              <a:ext cx="241300" cy="303213"/>
            </a:xfrm>
            <a:custGeom>
              <a:avLst/>
              <a:gdLst>
                <a:gd name="T0" fmla="*/ 121647 w 121"/>
                <a:gd name="T1" fmla="*/ 0 h 152"/>
                <a:gd name="T2" fmla="*/ 0 w 121"/>
                <a:gd name="T3" fmla="*/ 303213 h 152"/>
                <a:gd name="T4" fmla="*/ 121647 w 121"/>
                <a:gd name="T5" fmla="*/ 261322 h 152"/>
                <a:gd name="T6" fmla="*/ 241300 w 121"/>
                <a:gd name="T7" fmla="*/ 303213 h 152"/>
                <a:gd name="T8" fmla="*/ 121647 w 121"/>
                <a:gd name="T9" fmla="*/ 0 h 1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1" h="152">
                  <a:moveTo>
                    <a:pt x="61" y="0"/>
                  </a:moveTo>
                  <a:cubicBezTo>
                    <a:pt x="61" y="0"/>
                    <a:pt x="12" y="122"/>
                    <a:pt x="0" y="152"/>
                  </a:cubicBezTo>
                  <a:cubicBezTo>
                    <a:pt x="61" y="131"/>
                    <a:pt x="61" y="131"/>
                    <a:pt x="61" y="131"/>
                  </a:cubicBezTo>
                  <a:cubicBezTo>
                    <a:pt x="121" y="152"/>
                    <a:pt x="121" y="152"/>
                    <a:pt x="121" y="152"/>
                  </a:cubicBezTo>
                  <a:cubicBezTo>
                    <a:pt x="110" y="122"/>
                    <a:pt x="61" y="0"/>
                    <a:pt x="61" y="0"/>
                  </a:cubicBezTo>
                  <a:close/>
                </a:path>
              </a:pathLst>
            </a:custGeom>
            <a:solidFill>
              <a:srgbClr val="ACADA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15" name="Freeform 530"/>
            <p:cNvSpPr>
              <a:spLocks/>
            </p:cNvSpPr>
            <p:nvPr/>
          </p:nvSpPr>
          <p:spPr bwMode="auto">
            <a:xfrm>
              <a:off x="10694987" y="5594119"/>
              <a:ext cx="574675" cy="392113"/>
            </a:xfrm>
            <a:custGeom>
              <a:avLst/>
              <a:gdLst>
                <a:gd name="T0" fmla="*/ 558767 w 289"/>
                <a:gd name="T1" fmla="*/ 292592 h 197"/>
                <a:gd name="T2" fmla="*/ 513032 w 289"/>
                <a:gd name="T3" fmla="*/ 258755 h 197"/>
                <a:gd name="T4" fmla="*/ 463319 w 289"/>
                <a:gd name="T5" fmla="*/ 123406 h 197"/>
                <a:gd name="T6" fmla="*/ 288332 w 289"/>
                <a:gd name="T7" fmla="*/ 0 h 197"/>
                <a:gd name="T8" fmla="*/ 111356 w 289"/>
                <a:gd name="T9" fmla="*/ 123406 h 197"/>
                <a:gd name="T10" fmla="*/ 61643 w 289"/>
                <a:gd name="T11" fmla="*/ 258755 h 197"/>
                <a:gd name="T12" fmla="*/ 15908 w 289"/>
                <a:gd name="T13" fmla="*/ 292592 h 197"/>
                <a:gd name="T14" fmla="*/ 15908 w 289"/>
                <a:gd name="T15" fmla="*/ 392113 h 197"/>
                <a:gd name="T16" fmla="*/ 41758 w 289"/>
                <a:gd name="T17" fmla="*/ 392113 h 197"/>
                <a:gd name="T18" fmla="*/ 51701 w 289"/>
                <a:gd name="T19" fmla="*/ 288611 h 197"/>
                <a:gd name="T20" fmla="*/ 288332 w 289"/>
                <a:gd name="T21" fmla="*/ 103502 h 197"/>
                <a:gd name="T22" fmla="*/ 524963 w 289"/>
                <a:gd name="T23" fmla="*/ 288611 h 197"/>
                <a:gd name="T24" fmla="*/ 534905 w 289"/>
                <a:gd name="T25" fmla="*/ 392113 h 197"/>
                <a:gd name="T26" fmla="*/ 558767 w 289"/>
                <a:gd name="T27" fmla="*/ 392113 h 197"/>
                <a:gd name="T28" fmla="*/ 558767 w 289"/>
                <a:gd name="T29" fmla="*/ 292592 h 19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89" h="197">
                  <a:moveTo>
                    <a:pt x="281" y="147"/>
                  </a:moveTo>
                  <a:cubicBezTo>
                    <a:pt x="280" y="138"/>
                    <a:pt x="258" y="130"/>
                    <a:pt x="258" y="130"/>
                  </a:cubicBezTo>
                  <a:cubicBezTo>
                    <a:pt x="258" y="130"/>
                    <a:pt x="242" y="82"/>
                    <a:pt x="233" y="62"/>
                  </a:cubicBezTo>
                  <a:cubicBezTo>
                    <a:pt x="224" y="41"/>
                    <a:pt x="145" y="0"/>
                    <a:pt x="145" y="0"/>
                  </a:cubicBezTo>
                  <a:cubicBezTo>
                    <a:pt x="145" y="0"/>
                    <a:pt x="65" y="41"/>
                    <a:pt x="56" y="62"/>
                  </a:cubicBezTo>
                  <a:cubicBezTo>
                    <a:pt x="47" y="82"/>
                    <a:pt x="31" y="130"/>
                    <a:pt x="31" y="130"/>
                  </a:cubicBezTo>
                  <a:cubicBezTo>
                    <a:pt x="31" y="130"/>
                    <a:pt x="9" y="138"/>
                    <a:pt x="8" y="147"/>
                  </a:cubicBezTo>
                  <a:cubicBezTo>
                    <a:pt x="7" y="155"/>
                    <a:pt x="0" y="197"/>
                    <a:pt x="8" y="197"/>
                  </a:cubicBezTo>
                  <a:cubicBezTo>
                    <a:pt x="15" y="197"/>
                    <a:pt x="21" y="197"/>
                    <a:pt x="21" y="197"/>
                  </a:cubicBezTo>
                  <a:cubicBezTo>
                    <a:pt x="26" y="145"/>
                    <a:pt x="26" y="145"/>
                    <a:pt x="26" y="145"/>
                  </a:cubicBezTo>
                  <a:cubicBezTo>
                    <a:pt x="26" y="145"/>
                    <a:pt x="104" y="52"/>
                    <a:pt x="145" y="52"/>
                  </a:cubicBezTo>
                  <a:cubicBezTo>
                    <a:pt x="185" y="52"/>
                    <a:pt x="264" y="145"/>
                    <a:pt x="264" y="145"/>
                  </a:cubicBezTo>
                  <a:cubicBezTo>
                    <a:pt x="269" y="197"/>
                    <a:pt x="269" y="197"/>
                    <a:pt x="269" y="197"/>
                  </a:cubicBezTo>
                  <a:cubicBezTo>
                    <a:pt x="269" y="197"/>
                    <a:pt x="274" y="197"/>
                    <a:pt x="281" y="197"/>
                  </a:cubicBezTo>
                  <a:cubicBezTo>
                    <a:pt x="289" y="197"/>
                    <a:pt x="283" y="155"/>
                    <a:pt x="281" y="147"/>
                  </a:cubicBezTo>
                  <a:close/>
                </a:path>
              </a:pathLst>
            </a:custGeom>
            <a:solidFill>
              <a:srgbClr val="FCCFA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16" name="Freeform 531"/>
            <p:cNvSpPr>
              <a:spLocks/>
            </p:cNvSpPr>
            <p:nvPr/>
          </p:nvSpPr>
          <p:spPr bwMode="auto">
            <a:xfrm>
              <a:off x="10736262" y="5673494"/>
              <a:ext cx="314325" cy="588963"/>
            </a:xfrm>
            <a:custGeom>
              <a:avLst/>
              <a:gdLst>
                <a:gd name="T0" fmla="*/ 161141 w 158"/>
                <a:gd name="T1" fmla="*/ 55713 h 296"/>
                <a:gd name="T2" fmla="*/ 161141 w 158"/>
                <a:gd name="T3" fmla="*/ 55713 h 296"/>
                <a:gd name="T4" fmla="*/ 9947 w 158"/>
                <a:gd name="T5" fmla="*/ 208923 h 296"/>
                <a:gd name="T6" fmla="*/ 0 w 158"/>
                <a:gd name="T7" fmla="*/ 312389 h 296"/>
                <a:gd name="T8" fmla="*/ 23873 w 158"/>
                <a:gd name="T9" fmla="*/ 507384 h 296"/>
                <a:gd name="T10" fmla="*/ 246685 w 158"/>
                <a:gd name="T11" fmla="*/ 588963 h 296"/>
                <a:gd name="T12" fmla="*/ 246685 w 158"/>
                <a:gd name="T13" fmla="*/ 55713 h 296"/>
                <a:gd name="T14" fmla="*/ 314325 w 158"/>
                <a:gd name="T15" fmla="*/ 0 h 296"/>
                <a:gd name="T16" fmla="*/ 161141 w 158"/>
                <a:gd name="T17" fmla="*/ 55713 h 29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8" h="296">
                  <a:moveTo>
                    <a:pt x="81" y="28"/>
                  </a:moveTo>
                  <a:cubicBezTo>
                    <a:pt x="81" y="28"/>
                    <a:pt x="81" y="28"/>
                    <a:pt x="81" y="28"/>
                  </a:cubicBezTo>
                  <a:cubicBezTo>
                    <a:pt x="39" y="55"/>
                    <a:pt x="5" y="105"/>
                    <a:pt x="5" y="105"/>
                  </a:cubicBezTo>
                  <a:cubicBezTo>
                    <a:pt x="0" y="157"/>
                    <a:pt x="0" y="157"/>
                    <a:pt x="0" y="157"/>
                  </a:cubicBezTo>
                  <a:cubicBezTo>
                    <a:pt x="0" y="157"/>
                    <a:pt x="1" y="224"/>
                    <a:pt x="12" y="255"/>
                  </a:cubicBezTo>
                  <a:cubicBezTo>
                    <a:pt x="24" y="285"/>
                    <a:pt x="117" y="296"/>
                    <a:pt x="124" y="296"/>
                  </a:cubicBezTo>
                  <a:cubicBezTo>
                    <a:pt x="124" y="28"/>
                    <a:pt x="124" y="28"/>
                    <a:pt x="124" y="28"/>
                  </a:cubicBezTo>
                  <a:cubicBezTo>
                    <a:pt x="124" y="16"/>
                    <a:pt x="158" y="0"/>
                    <a:pt x="158" y="0"/>
                  </a:cubicBezTo>
                  <a:cubicBezTo>
                    <a:pt x="115" y="4"/>
                    <a:pt x="84" y="27"/>
                    <a:pt x="81" y="28"/>
                  </a:cubicBezTo>
                  <a:close/>
                </a:path>
              </a:pathLst>
            </a:custGeom>
            <a:solidFill>
              <a:srgbClr val="674A2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17" name="Freeform 532"/>
            <p:cNvSpPr>
              <a:spLocks/>
            </p:cNvSpPr>
            <p:nvPr/>
          </p:nvSpPr>
          <p:spPr bwMode="auto">
            <a:xfrm>
              <a:off x="9458325" y="2420706"/>
              <a:ext cx="508000" cy="952500"/>
            </a:xfrm>
            <a:custGeom>
              <a:avLst/>
              <a:gdLst>
                <a:gd name="T0" fmla="*/ 0 w 255"/>
                <a:gd name="T1" fmla="*/ 579869 h 478"/>
                <a:gd name="T2" fmla="*/ 310776 w 255"/>
                <a:gd name="T3" fmla="*/ 579869 h 478"/>
                <a:gd name="T4" fmla="*/ 191247 w 255"/>
                <a:gd name="T5" fmla="*/ 876778 h 478"/>
                <a:gd name="T6" fmla="*/ 324722 w 255"/>
                <a:gd name="T7" fmla="*/ 952500 h 478"/>
                <a:gd name="T8" fmla="*/ 500031 w 255"/>
                <a:gd name="T9" fmla="*/ 593818 h 478"/>
                <a:gd name="T10" fmla="*/ 494055 w 255"/>
                <a:gd name="T11" fmla="*/ 253070 h 478"/>
                <a:gd name="T12" fmla="*/ 314761 w 255"/>
                <a:gd name="T13" fmla="*/ 5978 h 478"/>
                <a:gd name="T14" fmla="*/ 278902 w 255"/>
                <a:gd name="T15" fmla="*/ 5978 h 478"/>
                <a:gd name="T16" fmla="*/ 103592 w 255"/>
                <a:gd name="T17" fmla="*/ 320821 h 478"/>
                <a:gd name="T18" fmla="*/ 0 w 255"/>
                <a:gd name="T19" fmla="*/ 579869 h 47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5" h="478">
                  <a:moveTo>
                    <a:pt x="0" y="291"/>
                  </a:moveTo>
                  <a:cubicBezTo>
                    <a:pt x="156" y="291"/>
                    <a:pt x="156" y="291"/>
                    <a:pt x="156" y="291"/>
                  </a:cubicBezTo>
                  <a:cubicBezTo>
                    <a:pt x="156" y="291"/>
                    <a:pt x="100" y="439"/>
                    <a:pt x="96" y="440"/>
                  </a:cubicBezTo>
                  <a:cubicBezTo>
                    <a:pt x="163" y="478"/>
                    <a:pt x="163" y="478"/>
                    <a:pt x="163" y="478"/>
                  </a:cubicBezTo>
                  <a:cubicBezTo>
                    <a:pt x="163" y="478"/>
                    <a:pt x="249" y="306"/>
                    <a:pt x="251" y="298"/>
                  </a:cubicBezTo>
                  <a:cubicBezTo>
                    <a:pt x="254" y="291"/>
                    <a:pt x="255" y="139"/>
                    <a:pt x="248" y="127"/>
                  </a:cubicBezTo>
                  <a:cubicBezTo>
                    <a:pt x="241" y="114"/>
                    <a:pt x="168" y="5"/>
                    <a:pt x="158" y="3"/>
                  </a:cubicBezTo>
                  <a:cubicBezTo>
                    <a:pt x="149" y="0"/>
                    <a:pt x="140" y="3"/>
                    <a:pt x="140" y="3"/>
                  </a:cubicBezTo>
                  <a:cubicBezTo>
                    <a:pt x="52" y="161"/>
                    <a:pt x="52" y="161"/>
                    <a:pt x="52" y="161"/>
                  </a:cubicBezTo>
                  <a:lnTo>
                    <a:pt x="0" y="291"/>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18" name="Freeform 533"/>
            <p:cNvSpPr>
              <a:spLocks/>
            </p:cNvSpPr>
            <p:nvPr/>
          </p:nvSpPr>
          <p:spPr bwMode="auto">
            <a:xfrm>
              <a:off x="9763125" y="2688994"/>
              <a:ext cx="42862" cy="160338"/>
            </a:xfrm>
            <a:custGeom>
              <a:avLst/>
              <a:gdLst>
                <a:gd name="T0" fmla="*/ 19483 w 22"/>
                <a:gd name="T1" fmla="*/ 0 h 80"/>
                <a:gd name="T2" fmla="*/ 0 w 22"/>
                <a:gd name="T3" fmla="*/ 96203 h 80"/>
                <a:gd name="T4" fmla="*/ 0 w 22"/>
                <a:gd name="T5" fmla="*/ 126266 h 80"/>
                <a:gd name="T6" fmla="*/ 19483 w 22"/>
                <a:gd name="T7" fmla="*/ 64135 h 80"/>
                <a:gd name="T8" fmla="*/ 29224 w 22"/>
                <a:gd name="T9" fmla="*/ 160338 h 80"/>
                <a:gd name="T10" fmla="*/ 19483 w 22"/>
                <a:gd name="T11" fmla="*/ 0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 h="80">
                  <a:moveTo>
                    <a:pt x="10" y="0"/>
                  </a:moveTo>
                  <a:cubicBezTo>
                    <a:pt x="0" y="48"/>
                    <a:pt x="0" y="48"/>
                    <a:pt x="0" y="48"/>
                  </a:cubicBezTo>
                  <a:cubicBezTo>
                    <a:pt x="0" y="63"/>
                    <a:pt x="0" y="63"/>
                    <a:pt x="0" y="63"/>
                  </a:cubicBezTo>
                  <a:cubicBezTo>
                    <a:pt x="0" y="63"/>
                    <a:pt x="7" y="25"/>
                    <a:pt x="10" y="32"/>
                  </a:cubicBezTo>
                  <a:cubicBezTo>
                    <a:pt x="12" y="38"/>
                    <a:pt x="15" y="80"/>
                    <a:pt x="15" y="80"/>
                  </a:cubicBezTo>
                  <a:cubicBezTo>
                    <a:pt x="15" y="80"/>
                    <a:pt x="22" y="24"/>
                    <a:pt x="10" y="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19" name="Freeform 534"/>
            <p:cNvSpPr>
              <a:spLocks/>
            </p:cNvSpPr>
            <p:nvPr/>
          </p:nvSpPr>
          <p:spPr bwMode="auto">
            <a:xfrm>
              <a:off x="9736137" y="2720744"/>
              <a:ext cx="53975" cy="279400"/>
            </a:xfrm>
            <a:custGeom>
              <a:avLst/>
              <a:gdLst>
                <a:gd name="T0" fmla="*/ 31750 w 34"/>
                <a:gd name="T1" fmla="*/ 279400 h 176"/>
                <a:gd name="T2" fmla="*/ 53975 w 34"/>
                <a:gd name="T3" fmla="*/ 115888 h 176"/>
                <a:gd name="T4" fmla="*/ 53975 w 34"/>
                <a:gd name="T5" fmla="*/ 0 h 176"/>
                <a:gd name="T6" fmla="*/ 31750 w 34"/>
                <a:gd name="T7" fmla="*/ 47625 h 176"/>
                <a:gd name="T8" fmla="*/ 0 w 34"/>
                <a:gd name="T9" fmla="*/ 279400 h 176"/>
                <a:gd name="T10" fmla="*/ 31750 w 34"/>
                <a:gd name="T11" fmla="*/ 27940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 h="176">
                  <a:moveTo>
                    <a:pt x="20" y="176"/>
                  </a:moveTo>
                  <a:lnTo>
                    <a:pt x="34" y="73"/>
                  </a:lnTo>
                  <a:lnTo>
                    <a:pt x="34" y="0"/>
                  </a:lnTo>
                  <a:lnTo>
                    <a:pt x="20" y="30"/>
                  </a:lnTo>
                  <a:lnTo>
                    <a:pt x="0" y="176"/>
                  </a:lnTo>
                  <a:lnTo>
                    <a:pt x="20" y="176"/>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20" name="Freeform 535"/>
            <p:cNvSpPr>
              <a:spLocks/>
            </p:cNvSpPr>
            <p:nvPr/>
          </p:nvSpPr>
          <p:spPr bwMode="auto">
            <a:xfrm>
              <a:off x="9645650" y="3300181"/>
              <a:ext cx="133350" cy="90488"/>
            </a:xfrm>
            <a:custGeom>
              <a:avLst/>
              <a:gdLst>
                <a:gd name="T0" fmla="*/ 9525 w 84"/>
                <a:gd name="T1" fmla="*/ 0 h 57"/>
                <a:gd name="T2" fmla="*/ 0 w 84"/>
                <a:gd name="T3" fmla="*/ 22225 h 57"/>
                <a:gd name="T4" fmla="*/ 104775 w 84"/>
                <a:gd name="T5" fmla="*/ 80963 h 57"/>
                <a:gd name="T6" fmla="*/ 120650 w 84"/>
                <a:gd name="T7" fmla="*/ 90488 h 57"/>
                <a:gd name="T8" fmla="*/ 133350 w 84"/>
                <a:gd name="T9" fmla="*/ 68263 h 57"/>
                <a:gd name="T10" fmla="*/ 9525 w 84"/>
                <a:gd name="T11" fmla="*/ 0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4" h="57">
                  <a:moveTo>
                    <a:pt x="6" y="0"/>
                  </a:moveTo>
                  <a:lnTo>
                    <a:pt x="0" y="14"/>
                  </a:lnTo>
                  <a:lnTo>
                    <a:pt x="66" y="51"/>
                  </a:lnTo>
                  <a:lnTo>
                    <a:pt x="76" y="57"/>
                  </a:lnTo>
                  <a:lnTo>
                    <a:pt x="84" y="43"/>
                  </a:ln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21" name="Freeform 536"/>
            <p:cNvSpPr>
              <a:spLocks/>
            </p:cNvSpPr>
            <p:nvPr/>
          </p:nvSpPr>
          <p:spPr bwMode="auto">
            <a:xfrm>
              <a:off x="9539287" y="3333519"/>
              <a:ext cx="204787" cy="354013"/>
            </a:xfrm>
            <a:custGeom>
              <a:avLst/>
              <a:gdLst>
                <a:gd name="T0" fmla="*/ 204787 w 103"/>
                <a:gd name="T1" fmla="*/ 45743 h 178"/>
                <a:gd name="T2" fmla="*/ 159058 w 103"/>
                <a:gd name="T3" fmla="*/ 147174 h 178"/>
                <a:gd name="T4" fmla="*/ 127246 w 103"/>
                <a:gd name="T5" fmla="*/ 300314 h 178"/>
                <a:gd name="T6" fmla="*/ 35788 w 103"/>
                <a:gd name="T7" fmla="*/ 346058 h 178"/>
                <a:gd name="T8" fmla="*/ 1988 w 103"/>
                <a:gd name="T9" fmla="*/ 222750 h 178"/>
                <a:gd name="T10" fmla="*/ 37776 w 103"/>
                <a:gd name="T11" fmla="*/ 87509 h 178"/>
                <a:gd name="T12" fmla="*/ 105376 w 103"/>
                <a:gd name="T13" fmla="*/ 25855 h 178"/>
                <a:gd name="T14" fmla="*/ 123270 w 103"/>
                <a:gd name="T15" fmla="*/ 0 h 178"/>
                <a:gd name="T16" fmla="*/ 204787 w 103"/>
                <a:gd name="T17" fmla="*/ 45743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3" h="178">
                  <a:moveTo>
                    <a:pt x="103" y="23"/>
                  </a:moveTo>
                  <a:cubicBezTo>
                    <a:pt x="102" y="27"/>
                    <a:pt x="80" y="70"/>
                    <a:pt x="80" y="74"/>
                  </a:cubicBezTo>
                  <a:cubicBezTo>
                    <a:pt x="80" y="77"/>
                    <a:pt x="69" y="145"/>
                    <a:pt x="64" y="151"/>
                  </a:cubicBezTo>
                  <a:cubicBezTo>
                    <a:pt x="59" y="156"/>
                    <a:pt x="24" y="178"/>
                    <a:pt x="18" y="174"/>
                  </a:cubicBezTo>
                  <a:cubicBezTo>
                    <a:pt x="12" y="170"/>
                    <a:pt x="0" y="121"/>
                    <a:pt x="1" y="112"/>
                  </a:cubicBezTo>
                  <a:cubicBezTo>
                    <a:pt x="2" y="103"/>
                    <a:pt x="13" y="51"/>
                    <a:pt x="19" y="44"/>
                  </a:cubicBezTo>
                  <a:cubicBezTo>
                    <a:pt x="25" y="36"/>
                    <a:pt x="49" y="15"/>
                    <a:pt x="53" y="13"/>
                  </a:cubicBezTo>
                  <a:cubicBezTo>
                    <a:pt x="58" y="11"/>
                    <a:pt x="62" y="0"/>
                    <a:pt x="62" y="0"/>
                  </a:cubicBezTo>
                  <a:lnTo>
                    <a:pt x="103" y="23"/>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22" name="Freeform 537"/>
            <p:cNvSpPr>
              <a:spLocks/>
            </p:cNvSpPr>
            <p:nvPr/>
          </p:nvSpPr>
          <p:spPr bwMode="auto">
            <a:xfrm>
              <a:off x="9458325" y="2131781"/>
              <a:ext cx="246062" cy="565150"/>
            </a:xfrm>
            <a:custGeom>
              <a:avLst/>
              <a:gdLst>
                <a:gd name="T0" fmla="*/ 0 w 124"/>
                <a:gd name="T1" fmla="*/ 0 h 284"/>
                <a:gd name="T2" fmla="*/ 220265 w 124"/>
                <a:gd name="T3" fmla="*/ 81589 h 284"/>
                <a:gd name="T4" fmla="*/ 246062 w 124"/>
                <a:gd name="T5" fmla="*/ 276605 h 284"/>
                <a:gd name="T6" fmla="*/ 236140 w 124"/>
                <a:gd name="T7" fmla="*/ 380083 h 284"/>
                <a:gd name="T8" fmla="*/ 0 w 124"/>
                <a:gd name="T9" fmla="*/ 565150 h 284"/>
                <a:gd name="T10" fmla="*/ 0 w 124"/>
                <a:gd name="T11" fmla="*/ 0 h 28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 h="284">
                  <a:moveTo>
                    <a:pt x="0" y="0"/>
                  </a:moveTo>
                  <a:cubicBezTo>
                    <a:pt x="6" y="0"/>
                    <a:pt x="100" y="11"/>
                    <a:pt x="111" y="41"/>
                  </a:cubicBezTo>
                  <a:cubicBezTo>
                    <a:pt x="123" y="72"/>
                    <a:pt x="124" y="139"/>
                    <a:pt x="124" y="139"/>
                  </a:cubicBezTo>
                  <a:cubicBezTo>
                    <a:pt x="119" y="191"/>
                    <a:pt x="119" y="191"/>
                    <a:pt x="119" y="191"/>
                  </a:cubicBezTo>
                  <a:cubicBezTo>
                    <a:pt x="119" y="191"/>
                    <a:pt x="59" y="278"/>
                    <a:pt x="0" y="284"/>
                  </a:cubicBezTo>
                  <a:lnTo>
                    <a:pt x="0" y="0"/>
                  </a:lnTo>
                  <a:close/>
                </a:path>
              </a:pathLst>
            </a:custGeom>
            <a:solidFill>
              <a:srgbClr val="7F4B2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23" name="Freeform 538"/>
            <p:cNvSpPr>
              <a:spLocks/>
            </p:cNvSpPr>
            <p:nvPr/>
          </p:nvSpPr>
          <p:spPr bwMode="auto">
            <a:xfrm>
              <a:off x="8950325" y="2420706"/>
              <a:ext cx="508000" cy="952500"/>
            </a:xfrm>
            <a:custGeom>
              <a:avLst/>
              <a:gdLst>
                <a:gd name="T0" fmla="*/ 508000 w 255"/>
                <a:gd name="T1" fmla="*/ 579869 h 478"/>
                <a:gd name="T2" fmla="*/ 197224 w 255"/>
                <a:gd name="T3" fmla="*/ 579869 h 478"/>
                <a:gd name="T4" fmla="*/ 314761 w 255"/>
                <a:gd name="T5" fmla="*/ 876778 h 478"/>
                <a:gd name="T6" fmla="*/ 181286 w 255"/>
                <a:gd name="T7" fmla="*/ 952500 h 478"/>
                <a:gd name="T8" fmla="*/ 5976 w 255"/>
                <a:gd name="T9" fmla="*/ 593818 h 478"/>
                <a:gd name="T10" fmla="*/ 13945 w 255"/>
                <a:gd name="T11" fmla="*/ 253070 h 478"/>
                <a:gd name="T12" fmla="*/ 191247 w 255"/>
                <a:gd name="T13" fmla="*/ 5978 h 478"/>
                <a:gd name="T14" fmla="*/ 229098 w 255"/>
                <a:gd name="T15" fmla="*/ 5978 h 478"/>
                <a:gd name="T16" fmla="*/ 404408 w 255"/>
                <a:gd name="T17" fmla="*/ 320821 h 478"/>
                <a:gd name="T18" fmla="*/ 508000 w 255"/>
                <a:gd name="T19" fmla="*/ 579869 h 47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5" h="478">
                  <a:moveTo>
                    <a:pt x="255" y="291"/>
                  </a:moveTo>
                  <a:cubicBezTo>
                    <a:pt x="99" y="291"/>
                    <a:pt x="99" y="291"/>
                    <a:pt x="99" y="291"/>
                  </a:cubicBezTo>
                  <a:cubicBezTo>
                    <a:pt x="99" y="291"/>
                    <a:pt x="155" y="439"/>
                    <a:pt x="158" y="440"/>
                  </a:cubicBezTo>
                  <a:cubicBezTo>
                    <a:pt x="91" y="478"/>
                    <a:pt x="91" y="478"/>
                    <a:pt x="91" y="478"/>
                  </a:cubicBezTo>
                  <a:cubicBezTo>
                    <a:pt x="91" y="478"/>
                    <a:pt x="6" y="306"/>
                    <a:pt x="3" y="298"/>
                  </a:cubicBezTo>
                  <a:cubicBezTo>
                    <a:pt x="1" y="291"/>
                    <a:pt x="0" y="139"/>
                    <a:pt x="7" y="127"/>
                  </a:cubicBezTo>
                  <a:cubicBezTo>
                    <a:pt x="13" y="114"/>
                    <a:pt x="87" y="5"/>
                    <a:pt x="96" y="3"/>
                  </a:cubicBezTo>
                  <a:cubicBezTo>
                    <a:pt x="105" y="0"/>
                    <a:pt x="115" y="3"/>
                    <a:pt x="115" y="3"/>
                  </a:cubicBezTo>
                  <a:cubicBezTo>
                    <a:pt x="203" y="161"/>
                    <a:pt x="203" y="161"/>
                    <a:pt x="203" y="161"/>
                  </a:cubicBezTo>
                  <a:lnTo>
                    <a:pt x="255" y="291"/>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24" name="Freeform 539"/>
            <p:cNvSpPr>
              <a:spLocks/>
            </p:cNvSpPr>
            <p:nvPr/>
          </p:nvSpPr>
          <p:spPr bwMode="auto">
            <a:xfrm>
              <a:off x="9107488" y="2688994"/>
              <a:ext cx="44450" cy="160338"/>
            </a:xfrm>
            <a:custGeom>
              <a:avLst/>
              <a:gdLst>
                <a:gd name="T0" fmla="*/ 26266 w 22"/>
                <a:gd name="T1" fmla="*/ 0 h 80"/>
                <a:gd name="T2" fmla="*/ 44450 w 22"/>
                <a:gd name="T3" fmla="*/ 96203 h 80"/>
                <a:gd name="T4" fmla="*/ 44450 w 22"/>
                <a:gd name="T5" fmla="*/ 126266 h 80"/>
                <a:gd name="T6" fmla="*/ 26266 w 22"/>
                <a:gd name="T7" fmla="*/ 64135 h 80"/>
                <a:gd name="T8" fmla="*/ 16164 w 22"/>
                <a:gd name="T9" fmla="*/ 160338 h 80"/>
                <a:gd name="T10" fmla="*/ 26266 w 22"/>
                <a:gd name="T11" fmla="*/ 0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 h="80">
                  <a:moveTo>
                    <a:pt x="13" y="0"/>
                  </a:moveTo>
                  <a:cubicBezTo>
                    <a:pt x="22" y="48"/>
                    <a:pt x="22" y="48"/>
                    <a:pt x="22" y="48"/>
                  </a:cubicBezTo>
                  <a:cubicBezTo>
                    <a:pt x="22" y="63"/>
                    <a:pt x="22" y="63"/>
                    <a:pt x="22" y="63"/>
                  </a:cubicBezTo>
                  <a:cubicBezTo>
                    <a:pt x="22" y="63"/>
                    <a:pt x="15" y="25"/>
                    <a:pt x="13" y="32"/>
                  </a:cubicBezTo>
                  <a:cubicBezTo>
                    <a:pt x="10" y="38"/>
                    <a:pt x="8" y="80"/>
                    <a:pt x="8" y="80"/>
                  </a:cubicBezTo>
                  <a:cubicBezTo>
                    <a:pt x="8" y="80"/>
                    <a:pt x="0" y="24"/>
                    <a:pt x="13" y="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25" name="Freeform 540"/>
            <p:cNvSpPr>
              <a:spLocks/>
            </p:cNvSpPr>
            <p:nvPr/>
          </p:nvSpPr>
          <p:spPr bwMode="auto">
            <a:xfrm>
              <a:off x="9123363" y="2720744"/>
              <a:ext cx="53975" cy="279400"/>
            </a:xfrm>
            <a:custGeom>
              <a:avLst/>
              <a:gdLst>
                <a:gd name="T0" fmla="*/ 23813 w 34"/>
                <a:gd name="T1" fmla="*/ 279400 h 176"/>
                <a:gd name="T2" fmla="*/ 0 w 34"/>
                <a:gd name="T3" fmla="*/ 115888 h 176"/>
                <a:gd name="T4" fmla="*/ 0 w 34"/>
                <a:gd name="T5" fmla="*/ 0 h 176"/>
                <a:gd name="T6" fmla="*/ 23813 w 34"/>
                <a:gd name="T7" fmla="*/ 47625 h 176"/>
                <a:gd name="T8" fmla="*/ 53975 w 34"/>
                <a:gd name="T9" fmla="*/ 279400 h 176"/>
                <a:gd name="T10" fmla="*/ 23813 w 34"/>
                <a:gd name="T11" fmla="*/ 27940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 h="176">
                  <a:moveTo>
                    <a:pt x="15" y="176"/>
                  </a:moveTo>
                  <a:lnTo>
                    <a:pt x="0" y="73"/>
                  </a:lnTo>
                  <a:lnTo>
                    <a:pt x="0" y="0"/>
                  </a:lnTo>
                  <a:lnTo>
                    <a:pt x="15" y="30"/>
                  </a:lnTo>
                  <a:lnTo>
                    <a:pt x="34" y="176"/>
                  </a:lnTo>
                  <a:lnTo>
                    <a:pt x="15" y="176"/>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26" name="Freeform 541"/>
            <p:cNvSpPr>
              <a:spLocks/>
            </p:cNvSpPr>
            <p:nvPr/>
          </p:nvSpPr>
          <p:spPr bwMode="auto">
            <a:xfrm>
              <a:off x="9137650" y="3300181"/>
              <a:ext cx="131762" cy="90488"/>
            </a:xfrm>
            <a:custGeom>
              <a:avLst/>
              <a:gdLst>
                <a:gd name="T0" fmla="*/ 120650 w 83"/>
                <a:gd name="T1" fmla="*/ 0 h 57"/>
                <a:gd name="T2" fmla="*/ 131762 w 83"/>
                <a:gd name="T3" fmla="*/ 22225 h 57"/>
                <a:gd name="T4" fmla="*/ 26987 w 83"/>
                <a:gd name="T5" fmla="*/ 80963 h 57"/>
                <a:gd name="T6" fmla="*/ 9525 w 83"/>
                <a:gd name="T7" fmla="*/ 90488 h 57"/>
                <a:gd name="T8" fmla="*/ 0 w 83"/>
                <a:gd name="T9" fmla="*/ 68263 h 57"/>
                <a:gd name="T10" fmla="*/ 120650 w 83"/>
                <a:gd name="T11" fmla="*/ 0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3" h="57">
                  <a:moveTo>
                    <a:pt x="76" y="0"/>
                  </a:moveTo>
                  <a:lnTo>
                    <a:pt x="83" y="14"/>
                  </a:lnTo>
                  <a:lnTo>
                    <a:pt x="17" y="51"/>
                  </a:lnTo>
                  <a:lnTo>
                    <a:pt x="6" y="57"/>
                  </a:lnTo>
                  <a:lnTo>
                    <a:pt x="0" y="43"/>
                  </a:lnTo>
                  <a:lnTo>
                    <a:pt x="7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27" name="Freeform 542"/>
            <p:cNvSpPr>
              <a:spLocks/>
            </p:cNvSpPr>
            <p:nvPr/>
          </p:nvSpPr>
          <p:spPr bwMode="auto">
            <a:xfrm>
              <a:off x="9170988" y="3333519"/>
              <a:ext cx="203200" cy="354013"/>
            </a:xfrm>
            <a:custGeom>
              <a:avLst/>
              <a:gdLst>
                <a:gd name="T0" fmla="*/ 0 w 102"/>
                <a:gd name="T1" fmla="*/ 45743 h 178"/>
                <a:gd name="T2" fmla="*/ 43827 w 102"/>
                <a:gd name="T3" fmla="*/ 147174 h 178"/>
                <a:gd name="T4" fmla="*/ 77694 w 102"/>
                <a:gd name="T5" fmla="*/ 300314 h 178"/>
                <a:gd name="T6" fmla="*/ 169333 w 102"/>
                <a:gd name="T7" fmla="*/ 346058 h 178"/>
                <a:gd name="T8" fmla="*/ 203200 w 102"/>
                <a:gd name="T9" fmla="*/ 222750 h 178"/>
                <a:gd name="T10" fmla="*/ 165349 w 102"/>
                <a:gd name="T11" fmla="*/ 87509 h 178"/>
                <a:gd name="T12" fmla="*/ 97616 w 102"/>
                <a:gd name="T13" fmla="*/ 25855 h 178"/>
                <a:gd name="T14" fmla="*/ 81678 w 102"/>
                <a:gd name="T15" fmla="*/ 0 h 178"/>
                <a:gd name="T16" fmla="*/ 0 w 102"/>
                <a:gd name="T17" fmla="*/ 45743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2" h="178">
                  <a:moveTo>
                    <a:pt x="0" y="23"/>
                  </a:moveTo>
                  <a:cubicBezTo>
                    <a:pt x="0" y="27"/>
                    <a:pt x="22" y="70"/>
                    <a:pt x="22" y="74"/>
                  </a:cubicBezTo>
                  <a:cubicBezTo>
                    <a:pt x="22" y="77"/>
                    <a:pt x="34" y="145"/>
                    <a:pt x="39" y="151"/>
                  </a:cubicBezTo>
                  <a:cubicBezTo>
                    <a:pt x="44" y="156"/>
                    <a:pt x="79" y="178"/>
                    <a:pt x="85" y="174"/>
                  </a:cubicBezTo>
                  <a:cubicBezTo>
                    <a:pt x="91" y="170"/>
                    <a:pt x="102" y="121"/>
                    <a:pt x="102" y="112"/>
                  </a:cubicBezTo>
                  <a:cubicBezTo>
                    <a:pt x="101" y="103"/>
                    <a:pt x="90" y="51"/>
                    <a:pt x="83" y="44"/>
                  </a:cubicBezTo>
                  <a:cubicBezTo>
                    <a:pt x="77" y="36"/>
                    <a:pt x="54" y="15"/>
                    <a:pt x="49" y="13"/>
                  </a:cubicBezTo>
                  <a:cubicBezTo>
                    <a:pt x="45" y="11"/>
                    <a:pt x="41" y="0"/>
                    <a:pt x="41" y="0"/>
                  </a:cubicBezTo>
                  <a:lnTo>
                    <a:pt x="0" y="23"/>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28" name="Freeform 543"/>
            <p:cNvSpPr>
              <a:spLocks/>
            </p:cNvSpPr>
            <p:nvPr/>
          </p:nvSpPr>
          <p:spPr bwMode="auto">
            <a:xfrm>
              <a:off x="9336088" y="2696931"/>
              <a:ext cx="242887" cy="303213"/>
            </a:xfrm>
            <a:custGeom>
              <a:avLst/>
              <a:gdLst>
                <a:gd name="T0" fmla="*/ 121444 w 122"/>
                <a:gd name="T1" fmla="*/ 41891 h 152"/>
                <a:gd name="T2" fmla="*/ 0 w 122"/>
                <a:gd name="T3" fmla="*/ 0 h 152"/>
                <a:gd name="T4" fmla="*/ 121444 w 122"/>
                <a:gd name="T5" fmla="*/ 303213 h 152"/>
                <a:gd name="T6" fmla="*/ 242887 w 122"/>
                <a:gd name="T7" fmla="*/ 0 h 152"/>
                <a:gd name="T8" fmla="*/ 121444 w 122"/>
                <a:gd name="T9" fmla="*/ 41891 h 1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 h="152">
                  <a:moveTo>
                    <a:pt x="61" y="21"/>
                  </a:moveTo>
                  <a:cubicBezTo>
                    <a:pt x="0" y="0"/>
                    <a:pt x="0" y="0"/>
                    <a:pt x="0" y="0"/>
                  </a:cubicBezTo>
                  <a:cubicBezTo>
                    <a:pt x="12" y="30"/>
                    <a:pt x="61" y="152"/>
                    <a:pt x="61" y="152"/>
                  </a:cubicBezTo>
                  <a:cubicBezTo>
                    <a:pt x="61" y="152"/>
                    <a:pt x="110" y="30"/>
                    <a:pt x="122" y="0"/>
                  </a:cubicBezTo>
                  <a:lnTo>
                    <a:pt x="61" y="21"/>
                  </a:lnTo>
                  <a:close/>
                </a:path>
              </a:pathLst>
            </a:custGeom>
            <a:solidFill>
              <a:srgbClr val="ACADA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29" name="Freeform 544"/>
            <p:cNvSpPr>
              <a:spLocks/>
            </p:cNvSpPr>
            <p:nvPr/>
          </p:nvSpPr>
          <p:spPr bwMode="auto">
            <a:xfrm>
              <a:off x="9170988" y="2408006"/>
              <a:ext cx="573087" cy="393700"/>
            </a:xfrm>
            <a:custGeom>
              <a:avLst/>
              <a:gdLst>
                <a:gd name="T0" fmla="*/ 557168 w 288"/>
                <a:gd name="T1" fmla="*/ 0 h 197"/>
                <a:gd name="T2" fmla="*/ 533289 w 288"/>
                <a:gd name="T3" fmla="*/ 0 h 197"/>
                <a:gd name="T4" fmla="*/ 523340 w 288"/>
                <a:gd name="T5" fmla="*/ 103921 h 197"/>
                <a:gd name="T6" fmla="*/ 286544 w 288"/>
                <a:gd name="T7" fmla="*/ 289779 h 197"/>
                <a:gd name="T8" fmla="*/ 49747 w 288"/>
                <a:gd name="T9" fmla="*/ 103921 h 197"/>
                <a:gd name="T10" fmla="*/ 39798 w 288"/>
                <a:gd name="T11" fmla="*/ 0 h 197"/>
                <a:gd name="T12" fmla="*/ 13929 w 288"/>
                <a:gd name="T13" fmla="*/ 0 h 197"/>
                <a:gd name="T14" fmla="*/ 13929 w 288"/>
                <a:gd name="T15" fmla="*/ 99924 h 197"/>
                <a:gd name="T16" fmla="*/ 59697 w 288"/>
                <a:gd name="T17" fmla="*/ 133898 h 197"/>
                <a:gd name="T18" fmla="*/ 109444 w 288"/>
                <a:gd name="T19" fmla="*/ 269794 h 197"/>
                <a:gd name="T20" fmla="*/ 286544 w 288"/>
                <a:gd name="T21" fmla="*/ 393700 h 197"/>
                <a:gd name="T22" fmla="*/ 461653 w 288"/>
                <a:gd name="T23" fmla="*/ 269794 h 197"/>
                <a:gd name="T24" fmla="*/ 513390 w 288"/>
                <a:gd name="T25" fmla="*/ 133898 h 197"/>
                <a:gd name="T26" fmla="*/ 557168 w 288"/>
                <a:gd name="T27" fmla="*/ 99924 h 197"/>
                <a:gd name="T28" fmla="*/ 557168 w 288"/>
                <a:gd name="T29" fmla="*/ 0 h 19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88" h="197">
                  <a:moveTo>
                    <a:pt x="280" y="0"/>
                  </a:moveTo>
                  <a:cubicBezTo>
                    <a:pt x="273" y="0"/>
                    <a:pt x="268" y="0"/>
                    <a:pt x="268" y="0"/>
                  </a:cubicBezTo>
                  <a:cubicBezTo>
                    <a:pt x="263" y="52"/>
                    <a:pt x="263" y="52"/>
                    <a:pt x="263" y="52"/>
                  </a:cubicBezTo>
                  <a:cubicBezTo>
                    <a:pt x="263" y="52"/>
                    <a:pt x="184" y="145"/>
                    <a:pt x="144" y="145"/>
                  </a:cubicBezTo>
                  <a:cubicBezTo>
                    <a:pt x="103" y="145"/>
                    <a:pt x="25" y="52"/>
                    <a:pt x="25" y="52"/>
                  </a:cubicBezTo>
                  <a:cubicBezTo>
                    <a:pt x="20" y="0"/>
                    <a:pt x="20" y="0"/>
                    <a:pt x="20" y="0"/>
                  </a:cubicBezTo>
                  <a:cubicBezTo>
                    <a:pt x="20" y="0"/>
                    <a:pt x="15" y="0"/>
                    <a:pt x="7" y="0"/>
                  </a:cubicBezTo>
                  <a:cubicBezTo>
                    <a:pt x="0" y="0"/>
                    <a:pt x="6" y="42"/>
                    <a:pt x="7" y="50"/>
                  </a:cubicBezTo>
                  <a:cubicBezTo>
                    <a:pt x="8" y="59"/>
                    <a:pt x="30" y="67"/>
                    <a:pt x="30" y="67"/>
                  </a:cubicBezTo>
                  <a:cubicBezTo>
                    <a:pt x="30" y="67"/>
                    <a:pt x="46" y="115"/>
                    <a:pt x="55" y="135"/>
                  </a:cubicBezTo>
                  <a:cubicBezTo>
                    <a:pt x="64" y="155"/>
                    <a:pt x="144" y="197"/>
                    <a:pt x="144" y="197"/>
                  </a:cubicBezTo>
                  <a:cubicBezTo>
                    <a:pt x="144" y="197"/>
                    <a:pt x="224" y="155"/>
                    <a:pt x="232" y="135"/>
                  </a:cubicBezTo>
                  <a:cubicBezTo>
                    <a:pt x="241" y="115"/>
                    <a:pt x="258" y="67"/>
                    <a:pt x="258" y="67"/>
                  </a:cubicBezTo>
                  <a:cubicBezTo>
                    <a:pt x="258" y="67"/>
                    <a:pt x="279" y="59"/>
                    <a:pt x="280" y="50"/>
                  </a:cubicBezTo>
                  <a:cubicBezTo>
                    <a:pt x="282" y="42"/>
                    <a:pt x="288" y="0"/>
                    <a:pt x="280" y="0"/>
                  </a:cubicBezTo>
                  <a:close/>
                </a:path>
              </a:pathLst>
            </a:custGeom>
            <a:solidFill>
              <a:srgbClr val="FCCFA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30" name="Freeform 545"/>
            <p:cNvSpPr>
              <a:spLocks/>
            </p:cNvSpPr>
            <p:nvPr/>
          </p:nvSpPr>
          <p:spPr bwMode="auto">
            <a:xfrm>
              <a:off x="9210675" y="2131781"/>
              <a:ext cx="314325" cy="588963"/>
            </a:xfrm>
            <a:custGeom>
              <a:avLst/>
              <a:gdLst>
                <a:gd name="T0" fmla="*/ 161141 w 158"/>
                <a:gd name="T1" fmla="*/ 533250 h 296"/>
                <a:gd name="T2" fmla="*/ 161141 w 158"/>
                <a:gd name="T3" fmla="*/ 533250 h 296"/>
                <a:gd name="T4" fmla="*/ 9947 w 158"/>
                <a:gd name="T5" fmla="*/ 380040 h 296"/>
                <a:gd name="T6" fmla="*/ 0 w 158"/>
                <a:gd name="T7" fmla="*/ 276574 h 296"/>
                <a:gd name="T8" fmla="*/ 23873 w 158"/>
                <a:gd name="T9" fmla="*/ 81579 h 296"/>
                <a:gd name="T10" fmla="*/ 246685 w 158"/>
                <a:gd name="T11" fmla="*/ 0 h 296"/>
                <a:gd name="T12" fmla="*/ 246685 w 158"/>
                <a:gd name="T13" fmla="*/ 533250 h 296"/>
                <a:gd name="T14" fmla="*/ 314325 w 158"/>
                <a:gd name="T15" fmla="*/ 588963 h 296"/>
                <a:gd name="T16" fmla="*/ 161141 w 158"/>
                <a:gd name="T17" fmla="*/ 533250 h 29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8" h="296">
                  <a:moveTo>
                    <a:pt x="81" y="268"/>
                  </a:moveTo>
                  <a:cubicBezTo>
                    <a:pt x="81" y="268"/>
                    <a:pt x="81" y="268"/>
                    <a:pt x="81" y="268"/>
                  </a:cubicBezTo>
                  <a:cubicBezTo>
                    <a:pt x="39" y="241"/>
                    <a:pt x="5" y="191"/>
                    <a:pt x="5" y="191"/>
                  </a:cubicBezTo>
                  <a:cubicBezTo>
                    <a:pt x="0" y="139"/>
                    <a:pt x="0" y="139"/>
                    <a:pt x="0" y="139"/>
                  </a:cubicBezTo>
                  <a:cubicBezTo>
                    <a:pt x="0" y="139"/>
                    <a:pt x="1" y="72"/>
                    <a:pt x="12" y="41"/>
                  </a:cubicBezTo>
                  <a:cubicBezTo>
                    <a:pt x="24" y="11"/>
                    <a:pt x="117" y="0"/>
                    <a:pt x="124" y="0"/>
                  </a:cubicBezTo>
                  <a:cubicBezTo>
                    <a:pt x="124" y="268"/>
                    <a:pt x="124" y="268"/>
                    <a:pt x="124" y="268"/>
                  </a:cubicBezTo>
                  <a:cubicBezTo>
                    <a:pt x="124" y="280"/>
                    <a:pt x="158" y="296"/>
                    <a:pt x="158" y="296"/>
                  </a:cubicBezTo>
                  <a:cubicBezTo>
                    <a:pt x="115" y="292"/>
                    <a:pt x="84" y="269"/>
                    <a:pt x="81" y="268"/>
                  </a:cubicBezTo>
                  <a:close/>
                </a:path>
              </a:pathLst>
            </a:custGeom>
            <a:solidFill>
              <a:srgbClr val="6E3D1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31" name="Rectangle 546"/>
            <p:cNvSpPr>
              <a:spLocks noChangeArrowheads="1"/>
            </p:cNvSpPr>
            <p:nvPr/>
          </p:nvSpPr>
          <p:spPr bwMode="auto">
            <a:xfrm>
              <a:off x="7734300" y="3350981"/>
              <a:ext cx="401637" cy="515938"/>
            </a:xfrm>
            <a:prstGeom prst="rect">
              <a:avLst/>
            </a:prstGeom>
            <a:solidFill>
              <a:srgbClr val="F7F8F8"/>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632" name="Freeform 547"/>
            <p:cNvSpPr>
              <a:spLocks noEditPoints="1"/>
            </p:cNvSpPr>
            <p:nvPr/>
          </p:nvSpPr>
          <p:spPr bwMode="auto">
            <a:xfrm>
              <a:off x="7713663" y="3303356"/>
              <a:ext cx="438150" cy="588963"/>
            </a:xfrm>
            <a:custGeom>
              <a:avLst/>
              <a:gdLst>
                <a:gd name="T0" fmla="*/ 39832 w 220"/>
                <a:gd name="T1" fmla="*/ 584984 h 296"/>
                <a:gd name="T2" fmla="*/ 71697 w 220"/>
                <a:gd name="T3" fmla="*/ 584984 h 296"/>
                <a:gd name="T4" fmla="*/ 71697 w 220"/>
                <a:gd name="T5" fmla="*/ 588963 h 296"/>
                <a:gd name="T6" fmla="*/ 117504 w 220"/>
                <a:gd name="T7" fmla="*/ 588963 h 296"/>
                <a:gd name="T8" fmla="*/ 117504 w 220"/>
                <a:gd name="T9" fmla="*/ 584984 h 296"/>
                <a:gd name="T10" fmla="*/ 400310 w 220"/>
                <a:gd name="T11" fmla="*/ 584984 h 296"/>
                <a:gd name="T12" fmla="*/ 438150 w 220"/>
                <a:gd name="T13" fmla="*/ 541209 h 296"/>
                <a:gd name="T14" fmla="*/ 438150 w 220"/>
                <a:gd name="T15" fmla="*/ 43774 h 296"/>
                <a:gd name="T16" fmla="*/ 400310 w 220"/>
                <a:gd name="T17" fmla="*/ 0 h 296"/>
                <a:gd name="T18" fmla="*/ 39832 w 220"/>
                <a:gd name="T19" fmla="*/ 0 h 296"/>
                <a:gd name="T20" fmla="*/ 0 w 220"/>
                <a:gd name="T21" fmla="*/ 43774 h 296"/>
                <a:gd name="T22" fmla="*/ 0 w 220"/>
                <a:gd name="T23" fmla="*/ 541209 h 296"/>
                <a:gd name="T24" fmla="*/ 39832 w 220"/>
                <a:gd name="T25" fmla="*/ 584984 h 296"/>
                <a:gd name="T26" fmla="*/ 31865 w 220"/>
                <a:gd name="T27" fmla="*/ 53723 h 296"/>
                <a:gd name="T28" fmla="*/ 408276 w 220"/>
                <a:gd name="T29" fmla="*/ 53723 h 296"/>
                <a:gd name="T30" fmla="*/ 408276 w 220"/>
                <a:gd name="T31" fmla="*/ 547178 h 296"/>
                <a:gd name="T32" fmla="*/ 31865 w 220"/>
                <a:gd name="T33" fmla="*/ 547178 h 296"/>
                <a:gd name="T34" fmla="*/ 31865 w 220"/>
                <a:gd name="T35" fmla="*/ 53723 h 29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20" h="296">
                  <a:moveTo>
                    <a:pt x="20" y="294"/>
                  </a:moveTo>
                  <a:cubicBezTo>
                    <a:pt x="36" y="294"/>
                    <a:pt x="36" y="294"/>
                    <a:pt x="36" y="294"/>
                  </a:cubicBezTo>
                  <a:cubicBezTo>
                    <a:pt x="36" y="296"/>
                    <a:pt x="36" y="296"/>
                    <a:pt x="36" y="296"/>
                  </a:cubicBezTo>
                  <a:cubicBezTo>
                    <a:pt x="59" y="296"/>
                    <a:pt x="59" y="296"/>
                    <a:pt x="59" y="296"/>
                  </a:cubicBezTo>
                  <a:cubicBezTo>
                    <a:pt x="59" y="294"/>
                    <a:pt x="59" y="294"/>
                    <a:pt x="59" y="294"/>
                  </a:cubicBezTo>
                  <a:cubicBezTo>
                    <a:pt x="201" y="294"/>
                    <a:pt x="201" y="294"/>
                    <a:pt x="201" y="294"/>
                  </a:cubicBezTo>
                  <a:cubicBezTo>
                    <a:pt x="211" y="294"/>
                    <a:pt x="220" y="284"/>
                    <a:pt x="220" y="272"/>
                  </a:cubicBezTo>
                  <a:cubicBezTo>
                    <a:pt x="220" y="22"/>
                    <a:pt x="220" y="22"/>
                    <a:pt x="220" y="22"/>
                  </a:cubicBezTo>
                  <a:cubicBezTo>
                    <a:pt x="220" y="10"/>
                    <a:pt x="211" y="0"/>
                    <a:pt x="201" y="0"/>
                  </a:cubicBezTo>
                  <a:cubicBezTo>
                    <a:pt x="20" y="0"/>
                    <a:pt x="20" y="0"/>
                    <a:pt x="20" y="0"/>
                  </a:cubicBezTo>
                  <a:cubicBezTo>
                    <a:pt x="9" y="0"/>
                    <a:pt x="0" y="10"/>
                    <a:pt x="0" y="22"/>
                  </a:cubicBezTo>
                  <a:cubicBezTo>
                    <a:pt x="0" y="272"/>
                    <a:pt x="0" y="272"/>
                    <a:pt x="0" y="272"/>
                  </a:cubicBezTo>
                  <a:cubicBezTo>
                    <a:pt x="0" y="284"/>
                    <a:pt x="9" y="294"/>
                    <a:pt x="20" y="294"/>
                  </a:cubicBezTo>
                  <a:close/>
                  <a:moveTo>
                    <a:pt x="16" y="27"/>
                  </a:moveTo>
                  <a:cubicBezTo>
                    <a:pt x="205" y="27"/>
                    <a:pt x="205" y="27"/>
                    <a:pt x="205" y="27"/>
                  </a:cubicBezTo>
                  <a:cubicBezTo>
                    <a:pt x="205" y="275"/>
                    <a:pt x="205" y="275"/>
                    <a:pt x="205" y="275"/>
                  </a:cubicBezTo>
                  <a:cubicBezTo>
                    <a:pt x="16" y="275"/>
                    <a:pt x="16" y="275"/>
                    <a:pt x="16" y="275"/>
                  </a:cubicBezTo>
                  <a:lnTo>
                    <a:pt x="16" y="27"/>
                  </a:lnTo>
                  <a:close/>
                </a:path>
              </a:pathLst>
            </a:custGeom>
            <a:solidFill>
              <a:srgbClr val="39353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33" name="Freeform 548"/>
            <p:cNvSpPr>
              <a:spLocks/>
            </p:cNvSpPr>
            <p:nvPr/>
          </p:nvSpPr>
          <p:spPr bwMode="auto">
            <a:xfrm>
              <a:off x="7767638" y="3792306"/>
              <a:ext cx="336550" cy="42863"/>
            </a:xfrm>
            <a:custGeom>
              <a:avLst/>
              <a:gdLst>
                <a:gd name="T0" fmla="*/ 7966 w 169"/>
                <a:gd name="T1" fmla="*/ 0 h 21"/>
                <a:gd name="T2" fmla="*/ 326593 w 169"/>
                <a:gd name="T3" fmla="*/ 0 h 21"/>
                <a:gd name="T4" fmla="*/ 336550 w 169"/>
                <a:gd name="T5" fmla="*/ 8164 h 21"/>
                <a:gd name="T6" fmla="*/ 336550 w 169"/>
                <a:gd name="T7" fmla="*/ 34699 h 21"/>
                <a:gd name="T8" fmla="*/ 326593 w 169"/>
                <a:gd name="T9" fmla="*/ 42863 h 21"/>
                <a:gd name="T10" fmla="*/ 7966 w 169"/>
                <a:gd name="T11" fmla="*/ 42863 h 21"/>
                <a:gd name="T12" fmla="*/ 0 w 169"/>
                <a:gd name="T13" fmla="*/ 34699 h 21"/>
                <a:gd name="T14" fmla="*/ 0 w 169"/>
                <a:gd name="T15" fmla="*/ 8164 h 21"/>
                <a:gd name="T16" fmla="*/ 7966 w 169"/>
                <a:gd name="T17" fmla="*/ 0 h 2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9" h="21">
                  <a:moveTo>
                    <a:pt x="4" y="0"/>
                  </a:moveTo>
                  <a:cubicBezTo>
                    <a:pt x="164" y="0"/>
                    <a:pt x="164" y="0"/>
                    <a:pt x="164" y="0"/>
                  </a:cubicBezTo>
                  <a:cubicBezTo>
                    <a:pt x="167" y="0"/>
                    <a:pt x="169" y="2"/>
                    <a:pt x="169" y="4"/>
                  </a:cubicBezTo>
                  <a:cubicBezTo>
                    <a:pt x="169" y="17"/>
                    <a:pt x="169" y="17"/>
                    <a:pt x="169" y="17"/>
                  </a:cubicBezTo>
                  <a:cubicBezTo>
                    <a:pt x="169" y="19"/>
                    <a:pt x="167" y="21"/>
                    <a:pt x="164" y="21"/>
                  </a:cubicBezTo>
                  <a:cubicBezTo>
                    <a:pt x="4" y="21"/>
                    <a:pt x="4" y="21"/>
                    <a:pt x="4" y="21"/>
                  </a:cubicBezTo>
                  <a:cubicBezTo>
                    <a:pt x="2" y="21"/>
                    <a:pt x="0" y="19"/>
                    <a:pt x="0" y="17"/>
                  </a:cubicBezTo>
                  <a:cubicBezTo>
                    <a:pt x="0" y="4"/>
                    <a:pt x="0" y="4"/>
                    <a:pt x="0" y="4"/>
                  </a:cubicBezTo>
                  <a:cubicBezTo>
                    <a:pt x="0" y="2"/>
                    <a:pt x="2" y="0"/>
                    <a:pt x="4" y="0"/>
                  </a:cubicBezTo>
                  <a:close/>
                </a:path>
              </a:pathLst>
            </a:custGeom>
            <a:solidFill>
              <a:srgbClr val="2F506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34" name="Freeform 549"/>
            <p:cNvSpPr>
              <a:spLocks/>
            </p:cNvSpPr>
            <p:nvPr/>
          </p:nvSpPr>
          <p:spPr bwMode="auto">
            <a:xfrm>
              <a:off x="7762875" y="3789131"/>
              <a:ext cx="344487" cy="49213"/>
            </a:xfrm>
            <a:custGeom>
              <a:avLst/>
              <a:gdLst>
                <a:gd name="T0" fmla="*/ 11948 w 173"/>
                <a:gd name="T1" fmla="*/ 3937 h 25"/>
                <a:gd name="T2" fmla="*/ 11948 w 173"/>
                <a:gd name="T3" fmla="*/ 7874 h 25"/>
                <a:gd name="T4" fmla="*/ 330548 w 173"/>
                <a:gd name="T5" fmla="*/ 7874 h 25"/>
                <a:gd name="T6" fmla="*/ 336522 w 173"/>
                <a:gd name="T7" fmla="*/ 11811 h 25"/>
                <a:gd name="T8" fmla="*/ 336522 w 173"/>
                <a:gd name="T9" fmla="*/ 37402 h 25"/>
                <a:gd name="T10" fmla="*/ 330548 w 173"/>
                <a:gd name="T11" fmla="*/ 41339 h 25"/>
                <a:gd name="T12" fmla="*/ 11948 w 173"/>
                <a:gd name="T13" fmla="*/ 41339 h 25"/>
                <a:gd name="T14" fmla="*/ 7965 w 173"/>
                <a:gd name="T15" fmla="*/ 37402 h 25"/>
                <a:gd name="T16" fmla="*/ 7965 w 173"/>
                <a:gd name="T17" fmla="*/ 11811 h 25"/>
                <a:gd name="T18" fmla="*/ 11948 w 173"/>
                <a:gd name="T19" fmla="*/ 7874 h 25"/>
                <a:gd name="T20" fmla="*/ 11948 w 173"/>
                <a:gd name="T21" fmla="*/ 3937 h 25"/>
                <a:gd name="T22" fmla="*/ 11948 w 173"/>
                <a:gd name="T23" fmla="*/ 0 h 25"/>
                <a:gd name="T24" fmla="*/ 0 w 173"/>
                <a:gd name="T25" fmla="*/ 11811 h 25"/>
                <a:gd name="T26" fmla="*/ 0 w 173"/>
                <a:gd name="T27" fmla="*/ 37402 h 25"/>
                <a:gd name="T28" fmla="*/ 11948 w 173"/>
                <a:gd name="T29" fmla="*/ 49213 h 25"/>
                <a:gd name="T30" fmla="*/ 330548 w 173"/>
                <a:gd name="T31" fmla="*/ 49213 h 25"/>
                <a:gd name="T32" fmla="*/ 344487 w 173"/>
                <a:gd name="T33" fmla="*/ 37402 h 25"/>
                <a:gd name="T34" fmla="*/ 344487 w 173"/>
                <a:gd name="T35" fmla="*/ 11811 h 25"/>
                <a:gd name="T36" fmla="*/ 330548 w 173"/>
                <a:gd name="T37" fmla="*/ 0 h 25"/>
                <a:gd name="T38" fmla="*/ 11948 w 173"/>
                <a:gd name="T39" fmla="*/ 0 h 25"/>
                <a:gd name="T40" fmla="*/ 11948 w 173"/>
                <a:gd name="T41" fmla="*/ 3937 h 2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73" h="25">
                  <a:moveTo>
                    <a:pt x="6" y="2"/>
                  </a:moveTo>
                  <a:cubicBezTo>
                    <a:pt x="6" y="4"/>
                    <a:pt x="6" y="4"/>
                    <a:pt x="6" y="4"/>
                  </a:cubicBezTo>
                  <a:cubicBezTo>
                    <a:pt x="166" y="4"/>
                    <a:pt x="166" y="4"/>
                    <a:pt x="166" y="4"/>
                  </a:cubicBezTo>
                  <a:cubicBezTo>
                    <a:pt x="167" y="4"/>
                    <a:pt x="169" y="5"/>
                    <a:pt x="169" y="6"/>
                  </a:cubicBezTo>
                  <a:cubicBezTo>
                    <a:pt x="169" y="19"/>
                    <a:pt x="169" y="19"/>
                    <a:pt x="169" y="19"/>
                  </a:cubicBezTo>
                  <a:cubicBezTo>
                    <a:pt x="169" y="20"/>
                    <a:pt x="167" y="21"/>
                    <a:pt x="166" y="21"/>
                  </a:cubicBezTo>
                  <a:cubicBezTo>
                    <a:pt x="6" y="21"/>
                    <a:pt x="6" y="21"/>
                    <a:pt x="6" y="21"/>
                  </a:cubicBezTo>
                  <a:cubicBezTo>
                    <a:pt x="5" y="21"/>
                    <a:pt x="4" y="20"/>
                    <a:pt x="4" y="19"/>
                  </a:cubicBezTo>
                  <a:cubicBezTo>
                    <a:pt x="4" y="6"/>
                    <a:pt x="4" y="6"/>
                    <a:pt x="4" y="6"/>
                  </a:cubicBezTo>
                  <a:cubicBezTo>
                    <a:pt x="4" y="5"/>
                    <a:pt x="5" y="4"/>
                    <a:pt x="6" y="4"/>
                  </a:cubicBezTo>
                  <a:cubicBezTo>
                    <a:pt x="6" y="2"/>
                    <a:pt x="6" y="2"/>
                    <a:pt x="6" y="2"/>
                  </a:cubicBezTo>
                  <a:cubicBezTo>
                    <a:pt x="6" y="0"/>
                    <a:pt x="6" y="0"/>
                    <a:pt x="6" y="0"/>
                  </a:cubicBezTo>
                  <a:cubicBezTo>
                    <a:pt x="3" y="0"/>
                    <a:pt x="0" y="3"/>
                    <a:pt x="0" y="6"/>
                  </a:cubicBezTo>
                  <a:cubicBezTo>
                    <a:pt x="0" y="19"/>
                    <a:pt x="0" y="19"/>
                    <a:pt x="0" y="19"/>
                  </a:cubicBezTo>
                  <a:cubicBezTo>
                    <a:pt x="0" y="22"/>
                    <a:pt x="3" y="25"/>
                    <a:pt x="6" y="25"/>
                  </a:cubicBezTo>
                  <a:cubicBezTo>
                    <a:pt x="166" y="25"/>
                    <a:pt x="166" y="25"/>
                    <a:pt x="166" y="25"/>
                  </a:cubicBezTo>
                  <a:cubicBezTo>
                    <a:pt x="170" y="25"/>
                    <a:pt x="173" y="22"/>
                    <a:pt x="173" y="19"/>
                  </a:cubicBezTo>
                  <a:cubicBezTo>
                    <a:pt x="173" y="6"/>
                    <a:pt x="173" y="6"/>
                    <a:pt x="173" y="6"/>
                  </a:cubicBezTo>
                  <a:cubicBezTo>
                    <a:pt x="173" y="3"/>
                    <a:pt x="170" y="0"/>
                    <a:pt x="166" y="0"/>
                  </a:cubicBezTo>
                  <a:cubicBezTo>
                    <a:pt x="6" y="0"/>
                    <a:pt x="6" y="0"/>
                    <a:pt x="6" y="0"/>
                  </a:cubicBezTo>
                  <a:lnTo>
                    <a:pt x="6" y="2"/>
                  </a:lnTo>
                  <a:close/>
                </a:path>
              </a:pathLst>
            </a:custGeom>
            <a:solidFill>
              <a:srgbClr val="2F506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35" name="Freeform 550"/>
            <p:cNvSpPr>
              <a:spLocks/>
            </p:cNvSpPr>
            <p:nvPr/>
          </p:nvSpPr>
          <p:spPr bwMode="auto">
            <a:xfrm>
              <a:off x="7767638" y="3376381"/>
              <a:ext cx="336550" cy="42863"/>
            </a:xfrm>
            <a:custGeom>
              <a:avLst/>
              <a:gdLst>
                <a:gd name="T0" fmla="*/ 7966 w 169"/>
                <a:gd name="T1" fmla="*/ 0 h 21"/>
                <a:gd name="T2" fmla="*/ 326593 w 169"/>
                <a:gd name="T3" fmla="*/ 0 h 21"/>
                <a:gd name="T4" fmla="*/ 336550 w 169"/>
                <a:gd name="T5" fmla="*/ 8164 h 21"/>
                <a:gd name="T6" fmla="*/ 336550 w 169"/>
                <a:gd name="T7" fmla="*/ 34699 h 21"/>
                <a:gd name="T8" fmla="*/ 326593 w 169"/>
                <a:gd name="T9" fmla="*/ 42863 h 21"/>
                <a:gd name="T10" fmla="*/ 7966 w 169"/>
                <a:gd name="T11" fmla="*/ 42863 h 21"/>
                <a:gd name="T12" fmla="*/ 0 w 169"/>
                <a:gd name="T13" fmla="*/ 34699 h 21"/>
                <a:gd name="T14" fmla="*/ 0 w 169"/>
                <a:gd name="T15" fmla="*/ 8164 h 21"/>
                <a:gd name="T16" fmla="*/ 7966 w 169"/>
                <a:gd name="T17" fmla="*/ 0 h 2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9" h="21">
                  <a:moveTo>
                    <a:pt x="4" y="0"/>
                  </a:moveTo>
                  <a:cubicBezTo>
                    <a:pt x="164" y="0"/>
                    <a:pt x="164" y="0"/>
                    <a:pt x="164" y="0"/>
                  </a:cubicBezTo>
                  <a:cubicBezTo>
                    <a:pt x="167" y="0"/>
                    <a:pt x="169" y="2"/>
                    <a:pt x="169" y="4"/>
                  </a:cubicBezTo>
                  <a:cubicBezTo>
                    <a:pt x="169" y="17"/>
                    <a:pt x="169" y="17"/>
                    <a:pt x="169" y="17"/>
                  </a:cubicBezTo>
                  <a:cubicBezTo>
                    <a:pt x="169" y="19"/>
                    <a:pt x="167" y="21"/>
                    <a:pt x="164" y="21"/>
                  </a:cubicBezTo>
                  <a:cubicBezTo>
                    <a:pt x="4" y="21"/>
                    <a:pt x="4" y="21"/>
                    <a:pt x="4" y="21"/>
                  </a:cubicBezTo>
                  <a:cubicBezTo>
                    <a:pt x="2" y="21"/>
                    <a:pt x="0" y="19"/>
                    <a:pt x="0" y="17"/>
                  </a:cubicBezTo>
                  <a:cubicBezTo>
                    <a:pt x="0" y="4"/>
                    <a:pt x="0" y="4"/>
                    <a:pt x="0" y="4"/>
                  </a:cubicBezTo>
                  <a:cubicBezTo>
                    <a:pt x="0" y="2"/>
                    <a:pt x="2" y="0"/>
                    <a:pt x="4" y="0"/>
                  </a:cubicBezTo>
                  <a:close/>
                </a:path>
              </a:pathLst>
            </a:custGeom>
            <a:solidFill>
              <a:srgbClr val="D2D3D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36" name="Freeform 551"/>
            <p:cNvSpPr>
              <a:spLocks/>
            </p:cNvSpPr>
            <p:nvPr/>
          </p:nvSpPr>
          <p:spPr bwMode="auto">
            <a:xfrm>
              <a:off x="8053388" y="3736744"/>
              <a:ext cx="50800" cy="34925"/>
            </a:xfrm>
            <a:custGeom>
              <a:avLst/>
              <a:gdLst>
                <a:gd name="T0" fmla="*/ 4064 w 25"/>
                <a:gd name="T1" fmla="*/ 0 h 17"/>
                <a:gd name="T2" fmla="*/ 44704 w 25"/>
                <a:gd name="T3" fmla="*/ 0 h 17"/>
                <a:gd name="T4" fmla="*/ 50800 w 25"/>
                <a:gd name="T5" fmla="*/ 4109 h 17"/>
                <a:gd name="T6" fmla="*/ 50800 w 25"/>
                <a:gd name="T7" fmla="*/ 30816 h 17"/>
                <a:gd name="T8" fmla="*/ 44704 w 25"/>
                <a:gd name="T9" fmla="*/ 34925 h 17"/>
                <a:gd name="T10" fmla="*/ 4064 w 25"/>
                <a:gd name="T11" fmla="*/ 34925 h 17"/>
                <a:gd name="T12" fmla="*/ 0 w 25"/>
                <a:gd name="T13" fmla="*/ 30816 h 17"/>
                <a:gd name="T14" fmla="*/ 0 w 25"/>
                <a:gd name="T15" fmla="*/ 4109 h 17"/>
                <a:gd name="T16" fmla="*/ 4064 w 25"/>
                <a:gd name="T17" fmla="*/ 0 h 1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5" h="17">
                  <a:moveTo>
                    <a:pt x="2" y="0"/>
                  </a:moveTo>
                  <a:cubicBezTo>
                    <a:pt x="22" y="0"/>
                    <a:pt x="22" y="0"/>
                    <a:pt x="22" y="0"/>
                  </a:cubicBezTo>
                  <a:cubicBezTo>
                    <a:pt x="24" y="0"/>
                    <a:pt x="25" y="1"/>
                    <a:pt x="25" y="2"/>
                  </a:cubicBezTo>
                  <a:cubicBezTo>
                    <a:pt x="25" y="15"/>
                    <a:pt x="25" y="15"/>
                    <a:pt x="25" y="15"/>
                  </a:cubicBezTo>
                  <a:cubicBezTo>
                    <a:pt x="25" y="16"/>
                    <a:pt x="24" y="17"/>
                    <a:pt x="22" y="17"/>
                  </a:cubicBezTo>
                  <a:cubicBezTo>
                    <a:pt x="2" y="17"/>
                    <a:pt x="2" y="17"/>
                    <a:pt x="2" y="17"/>
                  </a:cubicBezTo>
                  <a:cubicBezTo>
                    <a:pt x="1" y="17"/>
                    <a:pt x="0" y="16"/>
                    <a:pt x="0" y="15"/>
                  </a:cubicBezTo>
                  <a:cubicBezTo>
                    <a:pt x="0" y="2"/>
                    <a:pt x="0" y="2"/>
                    <a:pt x="0" y="2"/>
                  </a:cubicBezTo>
                  <a:cubicBezTo>
                    <a:pt x="0" y="1"/>
                    <a:pt x="1" y="0"/>
                    <a:pt x="2" y="0"/>
                  </a:cubicBezTo>
                  <a:close/>
                </a:path>
              </a:pathLst>
            </a:custGeom>
            <a:solidFill>
              <a:srgbClr val="D2D3D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37" name="Freeform 552"/>
            <p:cNvSpPr>
              <a:spLocks/>
            </p:cNvSpPr>
            <p:nvPr/>
          </p:nvSpPr>
          <p:spPr bwMode="auto">
            <a:xfrm>
              <a:off x="7770813" y="3765319"/>
              <a:ext cx="60325" cy="6350"/>
            </a:xfrm>
            <a:custGeom>
              <a:avLst/>
              <a:gdLst>
                <a:gd name="T0" fmla="*/ 4022 w 30"/>
                <a:gd name="T1" fmla="*/ 0 h 3"/>
                <a:gd name="T2" fmla="*/ 56303 w 30"/>
                <a:gd name="T3" fmla="*/ 0 h 3"/>
                <a:gd name="T4" fmla="*/ 60325 w 30"/>
                <a:gd name="T5" fmla="*/ 4233 h 3"/>
                <a:gd name="T6" fmla="*/ 56303 w 30"/>
                <a:gd name="T7" fmla="*/ 6350 h 3"/>
                <a:gd name="T8" fmla="*/ 4022 w 30"/>
                <a:gd name="T9" fmla="*/ 6350 h 3"/>
                <a:gd name="T10" fmla="*/ 0 w 30"/>
                <a:gd name="T11" fmla="*/ 4233 h 3"/>
                <a:gd name="T12" fmla="*/ 4022 w 30"/>
                <a:gd name="T13" fmla="*/ 0 h 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0" h="3">
                  <a:moveTo>
                    <a:pt x="2" y="0"/>
                  </a:moveTo>
                  <a:cubicBezTo>
                    <a:pt x="28" y="0"/>
                    <a:pt x="28" y="0"/>
                    <a:pt x="28" y="0"/>
                  </a:cubicBezTo>
                  <a:cubicBezTo>
                    <a:pt x="29" y="0"/>
                    <a:pt x="30" y="1"/>
                    <a:pt x="30" y="2"/>
                  </a:cubicBezTo>
                  <a:cubicBezTo>
                    <a:pt x="30" y="2"/>
                    <a:pt x="29" y="3"/>
                    <a:pt x="28" y="3"/>
                  </a:cubicBezTo>
                  <a:cubicBezTo>
                    <a:pt x="2" y="3"/>
                    <a:pt x="2" y="3"/>
                    <a:pt x="2" y="3"/>
                  </a:cubicBezTo>
                  <a:cubicBezTo>
                    <a:pt x="1" y="3"/>
                    <a:pt x="0" y="2"/>
                    <a:pt x="0" y="2"/>
                  </a:cubicBezTo>
                  <a:cubicBezTo>
                    <a:pt x="0" y="1"/>
                    <a:pt x="1" y="0"/>
                    <a:pt x="2" y="0"/>
                  </a:cubicBezTo>
                  <a:close/>
                </a:path>
              </a:pathLst>
            </a:custGeom>
            <a:solidFill>
              <a:srgbClr val="D2D3D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38" name="Freeform 553"/>
            <p:cNvSpPr>
              <a:spLocks/>
            </p:cNvSpPr>
            <p:nvPr/>
          </p:nvSpPr>
          <p:spPr bwMode="auto">
            <a:xfrm>
              <a:off x="7770813" y="3751031"/>
              <a:ext cx="60325" cy="6350"/>
            </a:xfrm>
            <a:custGeom>
              <a:avLst/>
              <a:gdLst>
                <a:gd name="T0" fmla="*/ 4022 w 30"/>
                <a:gd name="T1" fmla="*/ 0 h 3"/>
                <a:gd name="T2" fmla="*/ 56303 w 30"/>
                <a:gd name="T3" fmla="*/ 0 h 3"/>
                <a:gd name="T4" fmla="*/ 60325 w 30"/>
                <a:gd name="T5" fmla="*/ 4233 h 3"/>
                <a:gd name="T6" fmla="*/ 56303 w 30"/>
                <a:gd name="T7" fmla="*/ 6350 h 3"/>
                <a:gd name="T8" fmla="*/ 4022 w 30"/>
                <a:gd name="T9" fmla="*/ 6350 h 3"/>
                <a:gd name="T10" fmla="*/ 0 w 30"/>
                <a:gd name="T11" fmla="*/ 4233 h 3"/>
                <a:gd name="T12" fmla="*/ 4022 w 30"/>
                <a:gd name="T13" fmla="*/ 0 h 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0" h="3">
                  <a:moveTo>
                    <a:pt x="2" y="0"/>
                  </a:moveTo>
                  <a:cubicBezTo>
                    <a:pt x="28" y="0"/>
                    <a:pt x="28" y="0"/>
                    <a:pt x="28" y="0"/>
                  </a:cubicBezTo>
                  <a:cubicBezTo>
                    <a:pt x="29" y="0"/>
                    <a:pt x="30" y="1"/>
                    <a:pt x="30" y="2"/>
                  </a:cubicBezTo>
                  <a:cubicBezTo>
                    <a:pt x="30" y="2"/>
                    <a:pt x="29" y="3"/>
                    <a:pt x="28" y="3"/>
                  </a:cubicBezTo>
                  <a:cubicBezTo>
                    <a:pt x="2" y="3"/>
                    <a:pt x="2" y="3"/>
                    <a:pt x="2" y="3"/>
                  </a:cubicBezTo>
                  <a:cubicBezTo>
                    <a:pt x="1" y="3"/>
                    <a:pt x="0" y="2"/>
                    <a:pt x="0" y="2"/>
                  </a:cubicBezTo>
                  <a:cubicBezTo>
                    <a:pt x="0" y="1"/>
                    <a:pt x="1" y="0"/>
                    <a:pt x="2" y="0"/>
                  </a:cubicBezTo>
                  <a:close/>
                </a:path>
              </a:pathLst>
            </a:custGeom>
            <a:solidFill>
              <a:srgbClr val="D2D3D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39" name="Freeform 554"/>
            <p:cNvSpPr>
              <a:spLocks/>
            </p:cNvSpPr>
            <p:nvPr/>
          </p:nvSpPr>
          <p:spPr bwMode="auto">
            <a:xfrm>
              <a:off x="7932738" y="2428644"/>
              <a:ext cx="508000" cy="949325"/>
            </a:xfrm>
            <a:custGeom>
              <a:avLst/>
              <a:gdLst>
                <a:gd name="T0" fmla="*/ 0 w 255"/>
                <a:gd name="T1" fmla="*/ 579148 h 477"/>
                <a:gd name="T2" fmla="*/ 310776 w 255"/>
                <a:gd name="T3" fmla="*/ 579148 h 477"/>
                <a:gd name="T4" fmla="*/ 193239 w 255"/>
                <a:gd name="T5" fmla="*/ 875688 h 477"/>
                <a:gd name="T6" fmla="*/ 324722 w 255"/>
                <a:gd name="T7" fmla="*/ 949325 h 477"/>
                <a:gd name="T8" fmla="*/ 502024 w 255"/>
                <a:gd name="T9" fmla="*/ 593079 h 477"/>
                <a:gd name="T10" fmla="*/ 494055 w 255"/>
                <a:gd name="T11" fmla="*/ 252755 h 477"/>
                <a:gd name="T12" fmla="*/ 316753 w 255"/>
                <a:gd name="T13" fmla="*/ 5971 h 477"/>
                <a:gd name="T14" fmla="*/ 278902 w 255"/>
                <a:gd name="T15" fmla="*/ 5971 h 477"/>
                <a:gd name="T16" fmla="*/ 103592 w 255"/>
                <a:gd name="T17" fmla="*/ 320422 h 477"/>
                <a:gd name="T18" fmla="*/ 0 w 255"/>
                <a:gd name="T19" fmla="*/ 579148 h 4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5" h="477">
                  <a:moveTo>
                    <a:pt x="0" y="291"/>
                  </a:moveTo>
                  <a:cubicBezTo>
                    <a:pt x="156" y="291"/>
                    <a:pt x="156" y="291"/>
                    <a:pt x="156" y="291"/>
                  </a:cubicBezTo>
                  <a:cubicBezTo>
                    <a:pt x="156" y="291"/>
                    <a:pt x="100" y="439"/>
                    <a:pt x="97" y="440"/>
                  </a:cubicBezTo>
                  <a:cubicBezTo>
                    <a:pt x="163" y="477"/>
                    <a:pt x="163" y="477"/>
                    <a:pt x="163" y="477"/>
                  </a:cubicBezTo>
                  <a:cubicBezTo>
                    <a:pt x="163" y="477"/>
                    <a:pt x="249" y="306"/>
                    <a:pt x="252" y="298"/>
                  </a:cubicBezTo>
                  <a:cubicBezTo>
                    <a:pt x="254" y="291"/>
                    <a:pt x="255" y="139"/>
                    <a:pt x="248" y="127"/>
                  </a:cubicBezTo>
                  <a:cubicBezTo>
                    <a:pt x="241" y="114"/>
                    <a:pt x="168" y="5"/>
                    <a:pt x="159" y="3"/>
                  </a:cubicBezTo>
                  <a:cubicBezTo>
                    <a:pt x="149" y="0"/>
                    <a:pt x="140" y="3"/>
                    <a:pt x="140" y="3"/>
                  </a:cubicBezTo>
                  <a:cubicBezTo>
                    <a:pt x="52" y="161"/>
                    <a:pt x="52" y="161"/>
                    <a:pt x="52" y="161"/>
                  </a:cubicBezTo>
                  <a:lnTo>
                    <a:pt x="0" y="291"/>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40" name="Freeform 555"/>
            <p:cNvSpPr>
              <a:spLocks/>
            </p:cNvSpPr>
            <p:nvPr/>
          </p:nvSpPr>
          <p:spPr bwMode="auto">
            <a:xfrm>
              <a:off x="8239125" y="2696931"/>
              <a:ext cx="44450" cy="160338"/>
            </a:xfrm>
            <a:custGeom>
              <a:avLst/>
              <a:gdLst>
                <a:gd name="T0" fmla="*/ 18184 w 22"/>
                <a:gd name="T1" fmla="*/ 0 h 80"/>
                <a:gd name="T2" fmla="*/ 0 w 22"/>
                <a:gd name="T3" fmla="*/ 96203 h 80"/>
                <a:gd name="T4" fmla="*/ 0 w 22"/>
                <a:gd name="T5" fmla="*/ 126266 h 80"/>
                <a:gd name="T6" fmla="*/ 18184 w 22"/>
                <a:gd name="T7" fmla="*/ 64135 h 80"/>
                <a:gd name="T8" fmla="*/ 28286 w 22"/>
                <a:gd name="T9" fmla="*/ 160338 h 80"/>
                <a:gd name="T10" fmla="*/ 18184 w 22"/>
                <a:gd name="T11" fmla="*/ 0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 h="80">
                  <a:moveTo>
                    <a:pt x="9" y="0"/>
                  </a:moveTo>
                  <a:cubicBezTo>
                    <a:pt x="0" y="48"/>
                    <a:pt x="0" y="48"/>
                    <a:pt x="0" y="48"/>
                  </a:cubicBezTo>
                  <a:cubicBezTo>
                    <a:pt x="0" y="63"/>
                    <a:pt x="0" y="63"/>
                    <a:pt x="0" y="63"/>
                  </a:cubicBezTo>
                  <a:cubicBezTo>
                    <a:pt x="0" y="63"/>
                    <a:pt x="6" y="25"/>
                    <a:pt x="9" y="32"/>
                  </a:cubicBezTo>
                  <a:cubicBezTo>
                    <a:pt x="11" y="38"/>
                    <a:pt x="14" y="80"/>
                    <a:pt x="14" y="80"/>
                  </a:cubicBezTo>
                  <a:cubicBezTo>
                    <a:pt x="14" y="80"/>
                    <a:pt x="22" y="24"/>
                    <a:pt x="9" y="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41" name="Freeform 556"/>
            <p:cNvSpPr>
              <a:spLocks/>
            </p:cNvSpPr>
            <p:nvPr/>
          </p:nvSpPr>
          <p:spPr bwMode="auto">
            <a:xfrm>
              <a:off x="8212138" y="2728681"/>
              <a:ext cx="55562" cy="279400"/>
            </a:xfrm>
            <a:custGeom>
              <a:avLst/>
              <a:gdLst>
                <a:gd name="T0" fmla="*/ 31750 w 35"/>
                <a:gd name="T1" fmla="*/ 279400 h 176"/>
                <a:gd name="T2" fmla="*/ 55562 w 35"/>
                <a:gd name="T3" fmla="*/ 115888 h 176"/>
                <a:gd name="T4" fmla="*/ 55562 w 35"/>
                <a:gd name="T5" fmla="*/ 0 h 176"/>
                <a:gd name="T6" fmla="*/ 31750 w 35"/>
                <a:gd name="T7" fmla="*/ 47625 h 176"/>
                <a:gd name="T8" fmla="*/ 0 w 35"/>
                <a:gd name="T9" fmla="*/ 279400 h 176"/>
                <a:gd name="T10" fmla="*/ 31750 w 35"/>
                <a:gd name="T11" fmla="*/ 27940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5" h="176">
                  <a:moveTo>
                    <a:pt x="20" y="176"/>
                  </a:moveTo>
                  <a:lnTo>
                    <a:pt x="35" y="73"/>
                  </a:lnTo>
                  <a:lnTo>
                    <a:pt x="35" y="0"/>
                  </a:lnTo>
                  <a:lnTo>
                    <a:pt x="20" y="30"/>
                  </a:lnTo>
                  <a:lnTo>
                    <a:pt x="0" y="176"/>
                  </a:lnTo>
                  <a:lnTo>
                    <a:pt x="20" y="176"/>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42" name="Freeform 557"/>
            <p:cNvSpPr>
              <a:spLocks/>
            </p:cNvSpPr>
            <p:nvPr/>
          </p:nvSpPr>
          <p:spPr bwMode="auto">
            <a:xfrm>
              <a:off x="8121650" y="3308119"/>
              <a:ext cx="131762" cy="90488"/>
            </a:xfrm>
            <a:custGeom>
              <a:avLst/>
              <a:gdLst>
                <a:gd name="T0" fmla="*/ 7937 w 83"/>
                <a:gd name="T1" fmla="*/ 0 h 57"/>
                <a:gd name="T2" fmla="*/ 0 w 83"/>
                <a:gd name="T3" fmla="*/ 22225 h 57"/>
                <a:gd name="T4" fmla="*/ 103187 w 83"/>
                <a:gd name="T5" fmla="*/ 80963 h 57"/>
                <a:gd name="T6" fmla="*/ 122237 w 83"/>
                <a:gd name="T7" fmla="*/ 90488 h 57"/>
                <a:gd name="T8" fmla="*/ 131762 w 83"/>
                <a:gd name="T9" fmla="*/ 68263 h 57"/>
                <a:gd name="T10" fmla="*/ 7937 w 83"/>
                <a:gd name="T11" fmla="*/ 0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3" h="57">
                  <a:moveTo>
                    <a:pt x="5" y="0"/>
                  </a:moveTo>
                  <a:lnTo>
                    <a:pt x="0" y="14"/>
                  </a:lnTo>
                  <a:lnTo>
                    <a:pt x="65" y="51"/>
                  </a:lnTo>
                  <a:lnTo>
                    <a:pt x="77" y="57"/>
                  </a:lnTo>
                  <a:lnTo>
                    <a:pt x="83" y="43"/>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43" name="Freeform 558"/>
            <p:cNvSpPr>
              <a:spLocks/>
            </p:cNvSpPr>
            <p:nvPr/>
          </p:nvSpPr>
          <p:spPr bwMode="auto">
            <a:xfrm>
              <a:off x="8013700" y="3341456"/>
              <a:ext cx="206375" cy="354013"/>
            </a:xfrm>
            <a:custGeom>
              <a:avLst/>
              <a:gdLst>
                <a:gd name="T0" fmla="*/ 206375 w 103"/>
                <a:gd name="T1" fmla="*/ 43754 h 178"/>
                <a:gd name="T2" fmla="*/ 162295 w 103"/>
                <a:gd name="T3" fmla="*/ 147174 h 178"/>
                <a:gd name="T4" fmla="*/ 128233 w 103"/>
                <a:gd name="T5" fmla="*/ 298326 h 178"/>
                <a:gd name="T6" fmla="*/ 36066 w 103"/>
                <a:gd name="T7" fmla="*/ 346058 h 178"/>
                <a:gd name="T8" fmla="*/ 2004 w 103"/>
                <a:gd name="T9" fmla="*/ 222750 h 178"/>
                <a:gd name="T10" fmla="*/ 38069 w 103"/>
                <a:gd name="T11" fmla="*/ 87509 h 178"/>
                <a:gd name="T12" fmla="*/ 108197 w 103"/>
                <a:gd name="T13" fmla="*/ 25855 h 178"/>
                <a:gd name="T14" fmla="*/ 124226 w 103"/>
                <a:gd name="T15" fmla="*/ 0 h 178"/>
                <a:gd name="T16" fmla="*/ 206375 w 103"/>
                <a:gd name="T17" fmla="*/ 43754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3" h="178">
                  <a:moveTo>
                    <a:pt x="103" y="22"/>
                  </a:moveTo>
                  <a:cubicBezTo>
                    <a:pt x="102" y="27"/>
                    <a:pt x="81" y="70"/>
                    <a:pt x="81" y="74"/>
                  </a:cubicBezTo>
                  <a:cubicBezTo>
                    <a:pt x="81" y="77"/>
                    <a:pt x="69" y="145"/>
                    <a:pt x="64" y="150"/>
                  </a:cubicBezTo>
                  <a:cubicBezTo>
                    <a:pt x="59" y="155"/>
                    <a:pt x="24" y="178"/>
                    <a:pt x="18" y="174"/>
                  </a:cubicBezTo>
                  <a:cubicBezTo>
                    <a:pt x="12" y="169"/>
                    <a:pt x="0" y="121"/>
                    <a:pt x="1" y="112"/>
                  </a:cubicBezTo>
                  <a:cubicBezTo>
                    <a:pt x="2" y="103"/>
                    <a:pt x="13" y="51"/>
                    <a:pt x="19" y="44"/>
                  </a:cubicBezTo>
                  <a:cubicBezTo>
                    <a:pt x="26" y="36"/>
                    <a:pt x="49" y="15"/>
                    <a:pt x="54" y="13"/>
                  </a:cubicBezTo>
                  <a:cubicBezTo>
                    <a:pt x="58" y="11"/>
                    <a:pt x="62" y="0"/>
                    <a:pt x="62" y="0"/>
                  </a:cubicBezTo>
                  <a:lnTo>
                    <a:pt x="103" y="22"/>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44" name="Freeform 559"/>
            <p:cNvSpPr>
              <a:spLocks/>
            </p:cNvSpPr>
            <p:nvPr/>
          </p:nvSpPr>
          <p:spPr bwMode="auto">
            <a:xfrm>
              <a:off x="7932738" y="2138131"/>
              <a:ext cx="246062" cy="566738"/>
            </a:xfrm>
            <a:custGeom>
              <a:avLst/>
              <a:gdLst>
                <a:gd name="T0" fmla="*/ 0 w 124"/>
                <a:gd name="T1" fmla="*/ 0 h 285"/>
                <a:gd name="T2" fmla="*/ 220265 w 124"/>
                <a:gd name="T3" fmla="*/ 83519 h 285"/>
                <a:gd name="T4" fmla="*/ 246062 w 124"/>
                <a:gd name="T5" fmla="*/ 278398 h 285"/>
                <a:gd name="T6" fmla="*/ 236140 w 124"/>
                <a:gd name="T7" fmla="*/ 381802 h 285"/>
                <a:gd name="T8" fmla="*/ 0 w 124"/>
                <a:gd name="T9" fmla="*/ 566738 h 285"/>
                <a:gd name="T10" fmla="*/ 0 w 124"/>
                <a:gd name="T11" fmla="*/ 0 h 28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 h="285">
                  <a:moveTo>
                    <a:pt x="0" y="0"/>
                  </a:moveTo>
                  <a:cubicBezTo>
                    <a:pt x="6" y="0"/>
                    <a:pt x="100" y="12"/>
                    <a:pt x="111" y="42"/>
                  </a:cubicBezTo>
                  <a:cubicBezTo>
                    <a:pt x="123" y="73"/>
                    <a:pt x="124" y="140"/>
                    <a:pt x="124" y="140"/>
                  </a:cubicBezTo>
                  <a:cubicBezTo>
                    <a:pt x="119" y="192"/>
                    <a:pt x="119" y="192"/>
                    <a:pt x="119" y="192"/>
                  </a:cubicBezTo>
                  <a:cubicBezTo>
                    <a:pt x="119" y="192"/>
                    <a:pt x="60" y="279"/>
                    <a:pt x="0" y="285"/>
                  </a:cubicBezTo>
                  <a:lnTo>
                    <a:pt x="0" y="0"/>
                  </a:lnTo>
                  <a:close/>
                </a:path>
              </a:pathLst>
            </a:custGeom>
            <a:solidFill>
              <a:srgbClr val="7D5C2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45" name="Freeform 560"/>
            <p:cNvSpPr>
              <a:spLocks/>
            </p:cNvSpPr>
            <p:nvPr/>
          </p:nvSpPr>
          <p:spPr bwMode="auto">
            <a:xfrm>
              <a:off x="7424738" y="2428644"/>
              <a:ext cx="508000" cy="949325"/>
            </a:xfrm>
            <a:custGeom>
              <a:avLst/>
              <a:gdLst>
                <a:gd name="T0" fmla="*/ 508000 w 255"/>
                <a:gd name="T1" fmla="*/ 579148 h 477"/>
                <a:gd name="T2" fmla="*/ 197224 w 255"/>
                <a:gd name="T3" fmla="*/ 579148 h 477"/>
                <a:gd name="T4" fmla="*/ 314761 w 255"/>
                <a:gd name="T5" fmla="*/ 875688 h 477"/>
                <a:gd name="T6" fmla="*/ 183278 w 255"/>
                <a:gd name="T7" fmla="*/ 949325 h 477"/>
                <a:gd name="T8" fmla="*/ 5976 w 255"/>
                <a:gd name="T9" fmla="*/ 593079 h 477"/>
                <a:gd name="T10" fmla="*/ 13945 w 255"/>
                <a:gd name="T11" fmla="*/ 252755 h 477"/>
                <a:gd name="T12" fmla="*/ 191247 w 255"/>
                <a:gd name="T13" fmla="*/ 5971 h 477"/>
                <a:gd name="T14" fmla="*/ 229098 w 255"/>
                <a:gd name="T15" fmla="*/ 5971 h 477"/>
                <a:gd name="T16" fmla="*/ 404408 w 255"/>
                <a:gd name="T17" fmla="*/ 320422 h 477"/>
                <a:gd name="T18" fmla="*/ 508000 w 255"/>
                <a:gd name="T19" fmla="*/ 579148 h 4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5" h="477">
                  <a:moveTo>
                    <a:pt x="255" y="291"/>
                  </a:moveTo>
                  <a:cubicBezTo>
                    <a:pt x="99" y="291"/>
                    <a:pt x="99" y="291"/>
                    <a:pt x="99" y="291"/>
                  </a:cubicBezTo>
                  <a:cubicBezTo>
                    <a:pt x="99" y="291"/>
                    <a:pt x="155" y="439"/>
                    <a:pt x="158" y="440"/>
                  </a:cubicBezTo>
                  <a:cubicBezTo>
                    <a:pt x="92" y="477"/>
                    <a:pt x="92" y="477"/>
                    <a:pt x="92" y="477"/>
                  </a:cubicBezTo>
                  <a:cubicBezTo>
                    <a:pt x="92" y="477"/>
                    <a:pt x="6" y="306"/>
                    <a:pt x="3" y="298"/>
                  </a:cubicBezTo>
                  <a:cubicBezTo>
                    <a:pt x="1" y="291"/>
                    <a:pt x="0" y="139"/>
                    <a:pt x="7" y="127"/>
                  </a:cubicBezTo>
                  <a:cubicBezTo>
                    <a:pt x="14" y="114"/>
                    <a:pt x="87" y="5"/>
                    <a:pt x="96" y="3"/>
                  </a:cubicBezTo>
                  <a:cubicBezTo>
                    <a:pt x="106" y="0"/>
                    <a:pt x="115" y="3"/>
                    <a:pt x="115" y="3"/>
                  </a:cubicBezTo>
                  <a:cubicBezTo>
                    <a:pt x="203" y="161"/>
                    <a:pt x="203" y="161"/>
                    <a:pt x="203" y="161"/>
                  </a:cubicBezTo>
                  <a:lnTo>
                    <a:pt x="255" y="291"/>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46" name="Freeform 561"/>
            <p:cNvSpPr>
              <a:spLocks/>
            </p:cNvSpPr>
            <p:nvPr/>
          </p:nvSpPr>
          <p:spPr bwMode="auto">
            <a:xfrm>
              <a:off x="7583488" y="2696931"/>
              <a:ext cx="42862" cy="160338"/>
            </a:xfrm>
            <a:custGeom>
              <a:avLst/>
              <a:gdLst>
                <a:gd name="T0" fmla="*/ 24493 w 21"/>
                <a:gd name="T1" fmla="*/ 0 h 80"/>
                <a:gd name="T2" fmla="*/ 42862 w 21"/>
                <a:gd name="T3" fmla="*/ 96203 h 80"/>
                <a:gd name="T4" fmla="*/ 42862 w 21"/>
                <a:gd name="T5" fmla="*/ 126266 h 80"/>
                <a:gd name="T6" fmla="*/ 24493 w 21"/>
                <a:gd name="T7" fmla="*/ 64135 h 80"/>
                <a:gd name="T8" fmla="*/ 14287 w 21"/>
                <a:gd name="T9" fmla="*/ 160338 h 80"/>
                <a:gd name="T10" fmla="*/ 24493 w 21"/>
                <a:gd name="T11" fmla="*/ 0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 h="80">
                  <a:moveTo>
                    <a:pt x="12" y="0"/>
                  </a:moveTo>
                  <a:cubicBezTo>
                    <a:pt x="21" y="48"/>
                    <a:pt x="21" y="48"/>
                    <a:pt x="21" y="48"/>
                  </a:cubicBezTo>
                  <a:cubicBezTo>
                    <a:pt x="21" y="63"/>
                    <a:pt x="21" y="63"/>
                    <a:pt x="21" y="63"/>
                  </a:cubicBezTo>
                  <a:cubicBezTo>
                    <a:pt x="21" y="63"/>
                    <a:pt x="15" y="25"/>
                    <a:pt x="12" y="32"/>
                  </a:cubicBezTo>
                  <a:cubicBezTo>
                    <a:pt x="10" y="38"/>
                    <a:pt x="7" y="80"/>
                    <a:pt x="7" y="80"/>
                  </a:cubicBezTo>
                  <a:cubicBezTo>
                    <a:pt x="7" y="80"/>
                    <a:pt x="0" y="24"/>
                    <a:pt x="12" y="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47" name="Freeform 562"/>
            <p:cNvSpPr>
              <a:spLocks/>
            </p:cNvSpPr>
            <p:nvPr/>
          </p:nvSpPr>
          <p:spPr bwMode="auto">
            <a:xfrm>
              <a:off x="7599363" y="2728681"/>
              <a:ext cx="53975" cy="279400"/>
            </a:xfrm>
            <a:custGeom>
              <a:avLst/>
              <a:gdLst>
                <a:gd name="T0" fmla="*/ 22225 w 34"/>
                <a:gd name="T1" fmla="*/ 279400 h 176"/>
                <a:gd name="T2" fmla="*/ 0 w 34"/>
                <a:gd name="T3" fmla="*/ 115888 h 176"/>
                <a:gd name="T4" fmla="*/ 0 w 34"/>
                <a:gd name="T5" fmla="*/ 0 h 176"/>
                <a:gd name="T6" fmla="*/ 22225 w 34"/>
                <a:gd name="T7" fmla="*/ 47625 h 176"/>
                <a:gd name="T8" fmla="*/ 53975 w 34"/>
                <a:gd name="T9" fmla="*/ 279400 h 176"/>
                <a:gd name="T10" fmla="*/ 22225 w 34"/>
                <a:gd name="T11" fmla="*/ 27940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 h="176">
                  <a:moveTo>
                    <a:pt x="14" y="176"/>
                  </a:moveTo>
                  <a:lnTo>
                    <a:pt x="0" y="73"/>
                  </a:lnTo>
                  <a:lnTo>
                    <a:pt x="0" y="0"/>
                  </a:lnTo>
                  <a:lnTo>
                    <a:pt x="14" y="30"/>
                  </a:lnTo>
                  <a:lnTo>
                    <a:pt x="34" y="176"/>
                  </a:lnTo>
                  <a:lnTo>
                    <a:pt x="14" y="176"/>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48" name="Freeform 563"/>
            <p:cNvSpPr>
              <a:spLocks/>
            </p:cNvSpPr>
            <p:nvPr/>
          </p:nvSpPr>
          <p:spPr bwMode="auto">
            <a:xfrm>
              <a:off x="7612063" y="3308119"/>
              <a:ext cx="133350" cy="90488"/>
            </a:xfrm>
            <a:custGeom>
              <a:avLst/>
              <a:gdLst>
                <a:gd name="T0" fmla="*/ 123825 w 84"/>
                <a:gd name="T1" fmla="*/ 0 h 57"/>
                <a:gd name="T2" fmla="*/ 133350 w 84"/>
                <a:gd name="T3" fmla="*/ 22225 h 57"/>
                <a:gd name="T4" fmla="*/ 28575 w 84"/>
                <a:gd name="T5" fmla="*/ 80963 h 57"/>
                <a:gd name="T6" fmla="*/ 9525 w 84"/>
                <a:gd name="T7" fmla="*/ 90488 h 57"/>
                <a:gd name="T8" fmla="*/ 0 w 84"/>
                <a:gd name="T9" fmla="*/ 68263 h 57"/>
                <a:gd name="T10" fmla="*/ 123825 w 84"/>
                <a:gd name="T11" fmla="*/ 0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4" h="57">
                  <a:moveTo>
                    <a:pt x="78" y="0"/>
                  </a:moveTo>
                  <a:lnTo>
                    <a:pt x="84" y="14"/>
                  </a:lnTo>
                  <a:lnTo>
                    <a:pt x="18" y="51"/>
                  </a:lnTo>
                  <a:lnTo>
                    <a:pt x="6" y="57"/>
                  </a:lnTo>
                  <a:lnTo>
                    <a:pt x="0" y="43"/>
                  </a:lnTo>
                  <a:lnTo>
                    <a:pt x="7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49" name="Freeform 564"/>
            <p:cNvSpPr>
              <a:spLocks/>
            </p:cNvSpPr>
            <p:nvPr/>
          </p:nvSpPr>
          <p:spPr bwMode="auto">
            <a:xfrm>
              <a:off x="7645400" y="3341456"/>
              <a:ext cx="206375" cy="354013"/>
            </a:xfrm>
            <a:custGeom>
              <a:avLst/>
              <a:gdLst>
                <a:gd name="T0" fmla="*/ 0 w 103"/>
                <a:gd name="T1" fmla="*/ 43754 h 178"/>
                <a:gd name="T2" fmla="*/ 46084 w 103"/>
                <a:gd name="T3" fmla="*/ 147174 h 178"/>
                <a:gd name="T4" fmla="*/ 78142 w 103"/>
                <a:gd name="T5" fmla="*/ 298326 h 178"/>
                <a:gd name="T6" fmla="*/ 170309 w 103"/>
                <a:gd name="T7" fmla="*/ 346058 h 178"/>
                <a:gd name="T8" fmla="*/ 204371 w 103"/>
                <a:gd name="T9" fmla="*/ 222750 h 178"/>
                <a:gd name="T10" fmla="*/ 168306 w 103"/>
                <a:gd name="T11" fmla="*/ 87509 h 178"/>
                <a:gd name="T12" fmla="*/ 100182 w 103"/>
                <a:gd name="T13" fmla="*/ 25855 h 178"/>
                <a:gd name="T14" fmla="*/ 82149 w 103"/>
                <a:gd name="T15" fmla="*/ 0 h 178"/>
                <a:gd name="T16" fmla="*/ 0 w 103"/>
                <a:gd name="T17" fmla="*/ 43754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3" h="178">
                  <a:moveTo>
                    <a:pt x="0" y="22"/>
                  </a:moveTo>
                  <a:cubicBezTo>
                    <a:pt x="1" y="27"/>
                    <a:pt x="23" y="70"/>
                    <a:pt x="23" y="74"/>
                  </a:cubicBezTo>
                  <a:cubicBezTo>
                    <a:pt x="23" y="77"/>
                    <a:pt x="34" y="145"/>
                    <a:pt x="39" y="150"/>
                  </a:cubicBezTo>
                  <a:cubicBezTo>
                    <a:pt x="44" y="155"/>
                    <a:pt x="79" y="178"/>
                    <a:pt x="85" y="174"/>
                  </a:cubicBezTo>
                  <a:cubicBezTo>
                    <a:pt x="91" y="169"/>
                    <a:pt x="103" y="121"/>
                    <a:pt x="102" y="112"/>
                  </a:cubicBezTo>
                  <a:cubicBezTo>
                    <a:pt x="101" y="103"/>
                    <a:pt x="90" y="51"/>
                    <a:pt x="84" y="44"/>
                  </a:cubicBezTo>
                  <a:cubicBezTo>
                    <a:pt x="77" y="36"/>
                    <a:pt x="54" y="15"/>
                    <a:pt x="50" y="13"/>
                  </a:cubicBezTo>
                  <a:cubicBezTo>
                    <a:pt x="45" y="11"/>
                    <a:pt x="41" y="0"/>
                    <a:pt x="41" y="0"/>
                  </a:cubicBezTo>
                  <a:lnTo>
                    <a:pt x="0" y="22"/>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50" name="Freeform 565"/>
            <p:cNvSpPr>
              <a:spLocks/>
            </p:cNvSpPr>
            <p:nvPr/>
          </p:nvSpPr>
          <p:spPr bwMode="auto">
            <a:xfrm>
              <a:off x="7810500" y="2704869"/>
              <a:ext cx="242887" cy="303213"/>
            </a:xfrm>
            <a:custGeom>
              <a:avLst/>
              <a:gdLst>
                <a:gd name="T0" fmla="*/ 121444 w 122"/>
                <a:gd name="T1" fmla="*/ 41891 h 152"/>
                <a:gd name="T2" fmla="*/ 0 w 122"/>
                <a:gd name="T3" fmla="*/ 0 h 152"/>
                <a:gd name="T4" fmla="*/ 121444 w 122"/>
                <a:gd name="T5" fmla="*/ 303213 h 152"/>
                <a:gd name="T6" fmla="*/ 242887 w 122"/>
                <a:gd name="T7" fmla="*/ 0 h 152"/>
                <a:gd name="T8" fmla="*/ 121444 w 122"/>
                <a:gd name="T9" fmla="*/ 41891 h 1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 h="152">
                  <a:moveTo>
                    <a:pt x="61" y="21"/>
                  </a:moveTo>
                  <a:cubicBezTo>
                    <a:pt x="0" y="0"/>
                    <a:pt x="0" y="0"/>
                    <a:pt x="0" y="0"/>
                  </a:cubicBezTo>
                  <a:cubicBezTo>
                    <a:pt x="12" y="30"/>
                    <a:pt x="61" y="152"/>
                    <a:pt x="61" y="152"/>
                  </a:cubicBezTo>
                  <a:cubicBezTo>
                    <a:pt x="61" y="152"/>
                    <a:pt x="110" y="30"/>
                    <a:pt x="122" y="0"/>
                  </a:cubicBezTo>
                  <a:lnTo>
                    <a:pt x="61" y="21"/>
                  </a:lnTo>
                  <a:close/>
                </a:path>
              </a:pathLst>
            </a:custGeom>
            <a:solidFill>
              <a:srgbClr val="ACADA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51" name="Freeform 566"/>
            <p:cNvSpPr>
              <a:spLocks/>
            </p:cNvSpPr>
            <p:nvPr/>
          </p:nvSpPr>
          <p:spPr bwMode="auto">
            <a:xfrm>
              <a:off x="7645400" y="2415944"/>
              <a:ext cx="574675" cy="393700"/>
            </a:xfrm>
            <a:custGeom>
              <a:avLst/>
              <a:gdLst>
                <a:gd name="T0" fmla="*/ 560707 w 288"/>
                <a:gd name="T1" fmla="*/ 0 h 197"/>
                <a:gd name="T2" fmla="*/ 534767 w 288"/>
                <a:gd name="T3" fmla="*/ 0 h 197"/>
                <a:gd name="T4" fmla="*/ 524790 w 288"/>
                <a:gd name="T5" fmla="*/ 103921 h 197"/>
                <a:gd name="T6" fmla="*/ 287338 w 288"/>
                <a:gd name="T7" fmla="*/ 289779 h 197"/>
                <a:gd name="T8" fmla="*/ 49885 w 288"/>
                <a:gd name="T9" fmla="*/ 103921 h 197"/>
                <a:gd name="T10" fmla="*/ 39908 w 288"/>
                <a:gd name="T11" fmla="*/ 0 h 197"/>
                <a:gd name="T12" fmla="*/ 13968 w 288"/>
                <a:gd name="T13" fmla="*/ 0 h 197"/>
                <a:gd name="T14" fmla="*/ 13968 w 288"/>
                <a:gd name="T15" fmla="*/ 99924 h 197"/>
                <a:gd name="T16" fmla="*/ 59862 w 288"/>
                <a:gd name="T17" fmla="*/ 133898 h 197"/>
                <a:gd name="T18" fmla="*/ 109747 w 288"/>
                <a:gd name="T19" fmla="*/ 269794 h 197"/>
                <a:gd name="T20" fmla="*/ 287338 w 288"/>
                <a:gd name="T21" fmla="*/ 393700 h 197"/>
                <a:gd name="T22" fmla="*/ 464928 w 288"/>
                <a:gd name="T23" fmla="*/ 269794 h 197"/>
                <a:gd name="T24" fmla="*/ 514813 w 288"/>
                <a:gd name="T25" fmla="*/ 133898 h 197"/>
                <a:gd name="T26" fmla="*/ 560707 w 288"/>
                <a:gd name="T27" fmla="*/ 99924 h 197"/>
                <a:gd name="T28" fmla="*/ 560707 w 288"/>
                <a:gd name="T29" fmla="*/ 0 h 19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88" h="197">
                  <a:moveTo>
                    <a:pt x="281" y="0"/>
                  </a:moveTo>
                  <a:cubicBezTo>
                    <a:pt x="273" y="0"/>
                    <a:pt x="268" y="0"/>
                    <a:pt x="268" y="0"/>
                  </a:cubicBezTo>
                  <a:cubicBezTo>
                    <a:pt x="263" y="52"/>
                    <a:pt x="263" y="52"/>
                    <a:pt x="263" y="52"/>
                  </a:cubicBezTo>
                  <a:cubicBezTo>
                    <a:pt x="263" y="52"/>
                    <a:pt x="185" y="145"/>
                    <a:pt x="144" y="145"/>
                  </a:cubicBezTo>
                  <a:cubicBezTo>
                    <a:pt x="104" y="145"/>
                    <a:pt x="25" y="52"/>
                    <a:pt x="25" y="52"/>
                  </a:cubicBezTo>
                  <a:cubicBezTo>
                    <a:pt x="20" y="0"/>
                    <a:pt x="20" y="0"/>
                    <a:pt x="20" y="0"/>
                  </a:cubicBezTo>
                  <a:cubicBezTo>
                    <a:pt x="20" y="0"/>
                    <a:pt x="15" y="0"/>
                    <a:pt x="7" y="0"/>
                  </a:cubicBezTo>
                  <a:cubicBezTo>
                    <a:pt x="0" y="0"/>
                    <a:pt x="6" y="41"/>
                    <a:pt x="7" y="50"/>
                  </a:cubicBezTo>
                  <a:cubicBezTo>
                    <a:pt x="9" y="59"/>
                    <a:pt x="30" y="67"/>
                    <a:pt x="30" y="67"/>
                  </a:cubicBezTo>
                  <a:cubicBezTo>
                    <a:pt x="30" y="67"/>
                    <a:pt x="47" y="115"/>
                    <a:pt x="55" y="135"/>
                  </a:cubicBezTo>
                  <a:cubicBezTo>
                    <a:pt x="64" y="155"/>
                    <a:pt x="144" y="197"/>
                    <a:pt x="144" y="197"/>
                  </a:cubicBezTo>
                  <a:cubicBezTo>
                    <a:pt x="144" y="197"/>
                    <a:pt x="224" y="155"/>
                    <a:pt x="233" y="135"/>
                  </a:cubicBezTo>
                  <a:cubicBezTo>
                    <a:pt x="242" y="115"/>
                    <a:pt x="258" y="67"/>
                    <a:pt x="258" y="67"/>
                  </a:cubicBezTo>
                  <a:cubicBezTo>
                    <a:pt x="258" y="67"/>
                    <a:pt x="279" y="59"/>
                    <a:pt x="281" y="50"/>
                  </a:cubicBezTo>
                  <a:cubicBezTo>
                    <a:pt x="282" y="41"/>
                    <a:pt x="288" y="0"/>
                    <a:pt x="281" y="0"/>
                  </a:cubicBezTo>
                  <a:close/>
                </a:path>
              </a:pathLst>
            </a:custGeom>
            <a:solidFill>
              <a:srgbClr val="FCCFA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52" name="Freeform 567"/>
            <p:cNvSpPr>
              <a:spLocks/>
            </p:cNvSpPr>
            <p:nvPr/>
          </p:nvSpPr>
          <p:spPr bwMode="auto">
            <a:xfrm>
              <a:off x="7685088" y="2138131"/>
              <a:ext cx="315912" cy="590550"/>
            </a:xfrm>
            <a:custGeom>
              <a:avLst/>
              <a:gdLst>
                <a:gd name="T0" fmla="*/ 161955 w 158"/>
                <a:gd name="T1" fmla="*/ 534875 h 297"/>
                <a:gd name="T2" fmla="*/ 161955 w 158"/>
                <a:gd name="T3" fmla="*/ 534875 h 297"/>
                <a:gd name="T4" fmla="*/ 9997 w 158"/>
                <a:gd name="T5" fmla="*/ 381770 h 297"/>
                <a:gd name="T6" fmla="*/ 0 w 158"/>
                <a:gd name="T7" fmla="*/ 278374 h 297"/>
                <a:gd name="T8" fmla="*/ 25993 w 158"/>
                <a:gd name="T9" fmla="*/ 83512 h 297"/>
                <a:gd name="T10" fmla="*/ 247931 w 158"/>
                <a:gd name="T11" fmla="*/ 0 h 297"/>
                <a:gd name="T12" fmla="*/ 247931 w 158"/>
                <a:gd name="T13" fmla="*/ 534875 h 297"/>
                <a:gd name="T14" fmla="*/ 315912 w 158"/>
                <a:gd name="T15" fmla="*/ 590550 h 297"/>
                <a:gd name="T16" fmla="*/ 161955 w 158"/>
                <a:gd name="T17" fmla="*/ 534875 h 29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8" h="297">
                  <a:moveTo>
                    <a:pt x="81" y="269"/>
                  </a:moveTo>
                  <a:cubicBezTo>
                    <a:pt x="81" y="269"/>
                    <a:pt x="81" y="269"/>
                    <a:pt x="81" y="269"/>
                  </a:cubicBezTo>
                  <a:cubicBezTo>
                    <a:pt x="39" y="242"/>
                    <a:pt x="5" y="192"/>
                    <a:pt x="5" y="192"/>
                  </a:cubicBezTo>
                  <a:cubicBezTo>
                    <a:pt x="0" y="140"/>
                    <a:pt x="0" y="140"/>
                    <a:pt x="0" y="140"/>
                  </a:cubicBezTo>
                  <a:cubicBezTo>
                    <a:pt x="0" y="140"/>
                    <a:pt x="1" y="73"/>
                    <a:pt x="13" y="42"/>
                  </a:cubicBezTo>
                  <a:cubicBezTo>
                    <a:pt x="24" y="12"/>
                    <a:pt x="118" y="0"/>
                    <a:pt x="124" y="0"/>
                  </a:cubicBezTo>
                  <a:cubicBezTo>
                    <a:pt x="124" y="269"/>
                    <a:pt x="124" y="269"/>
                    <a:pt x="124" y="269"/>
                  </a:cubicBezTo>
                  <a:cubicBezTo>
                    <a:pt x="124" y="281"/>
                    <a:pt x="158" y="297"/>
                    <a:pt x="158" y="297"/>
                  </a:cubicBezTo>
                  <a:cubicBezTo>
                    <a:pt x="115" y="293"/>
                    <a:pt x="84" y="270"/>
                    <a:pt x="81" y="269"/>
                  </a:cubicBezTo>
                  <a:close/>
                </a:path>
              </a:pathLst>
            </a:custGeom>
            <a:solidFill>
              <a:srgbClr val="6D4B1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53" name="Freeform 568"/>
            <p:cNvSpPr>
              <a:spLocks/>
            </p:cNvSpPr>
            <p:nvPr/>
          </p:nvSpPr>
          <p:spPr bwMode="auto">
            <a:xfrm>
              <a:off x="10791825" y="3220806"/>
              <a:ext cx="677862" cy="615950"/>
            </a:xfrm>
            <a:custGeom>
              <a:avLst/>
              <a:gdLst>
                <a:gd name="T0" fmla="*/ 677862 w 427"/>
                <a:gd name="T1" fmla="*/ 395288 h 388"/>
                <a:gd name="T2" fmla="*/ 454025 w 427"/>
                <a:gd name="T3" fmla="*/ 615950 h 388"/>
                <a:gd name="T4" fmla="*/ 334962 w 427"/>
                <a:gd name="T5" fmla="*/ 615950 h 388"/>
                <a:gd name="T6" fmla="*/ 0 w 427"/>
                <a:gd name="T7" fmla="*/ 282575 h 388"/>
                <a:gd name="T8" fmla="*/ 285750 w 427"/>
                <a:gd name="T9" fmla="*/ 0 h 388"/>
                <a:gd name="T10" fmla="*/ 677862 w 427"/>
                <a:gd name="T11" fmla="*/ 395288 h 38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27" h="388">
                  <a:moveTo>
                    <a:pt x="427" y="249"/>
                  </a:moveTo>
                  <a:lnTo>
                    <a:pt x="286" y="388"/>
                  </a:lnTo>
                  <a:lnTo>
                    <a:pt x="211" y="388"/>
                  </a:lnTo>
                  <a:lnTo>
                    <a:pt x="0" y="178"/>
                  </a:lnTo>
                  <a:lnTo>
                    <a:pt x="180" y="0"/>
                  </a:lnTo>
                  <a:lnTo>
                    <a:pt x="427" y="249"/>
                  </a:lnTo>
                  <a:close/>
                </a:path>
              </a:pathLst>
            </a:custGeom>
            <a:solidFill>
              <a:srgbClr val="E2E2E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54" name="Freeform 569"/>
            <p:cNvSpPr>
              <a:spLocks/>
            </p:cNvSpPr>
            <p:nvPr/>
          </p:nvSpPr>
          <p:spPr bwMode="auto">
            <a:xfrm>
              <a:off x="11126787" y="3776431"/>
              <a:ext cx="119062" cy="60325"/>
            </a:xfrm>
            <a:custGeom>
              <a:avLst/>
              <a:gdLst>
                <a:gd name="T0" fmla="*/ 119062 w 75"/>
                <a:gd name="T1" fmla="*/ 60325 h 38"/>
                <a:gd name="T2" fmla="*/ 60325 w 75"/>
                <a:gd name="T3" fmla="*/ 0 h 38"/>
                <a:gd name="T4" fmla="*/ 0 w 75"/>
                <a:gd name="T5" fmla="*/ 60325 h 38"/>
                <a:gd name="T6" fmla="*/ 119062 w 75"/>
                <a:gd name="T7" fmla="*/ 60325 h 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5" h="38">
                  <a:moveTo>
                    <a:pt x="75" y="38"/>
                  </a:moveTo>
                  <a:lnTo>
                    <a:pt x="38" y="0"/>
                  </a:lnTo>
                  <a:lnTo>
                    <a:pt x="0" y="38"/>
                  </a:lnTo>
                  <a:lnTo>
                    <a:pt x="75" y="38"/>
                  </a:ln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55" name="Freeform 570"/>
            <p:cNvSpPr>
              <a:spLocks/>
            </p:cNvSpPr>
            <p:nvPr/>
          </p:nvSpPr>
          <p:spPr bwMode="auto">
            <a:xfrm>
              <a:off x="11122025" y="3539894"/>
              <a:ext cx="239712" cy="239713"/>
            </a:xfrm>
            <a:custGeom>
              <a:avLst/>
              <a:gdLst>
                <a:gd name="T0" fmla="*/ 3995 w 120"/>
                <a:gd name="T1" fmla="*/ 225730 h 120"/>
                <a:gd name="T2" fmla="*/ 225729 w 120"/>
                <a:gd name="T3" fmla="*/ 3995 h 120"/>
                <a:gd name="T4" fmla="*/ 237714 w 120"/>
                <a:gd name="T5" fmla="*/ 3995 h 120"/>
                <a:gd name="T6" fmla="*/ 237714 w 120"/>
                <a:gd name="T7" fmla="*/ 15981 h 120"/>
                <a:gd name="T8" fmla="*/ 13983 w 120"/>
                <a:gd name="T9" fmla="*/ 237715 h 120"/>
                <a:gd name="T10" fmla="*/ 3995 w 120"/>
                <a:gd name="T11" fmla="*/ 237715 h 120"/>
                <a:gd name="T12" fmla="*/ 3995 w 120"/>
                <a:gd name="T13" fmla="*/ 225730 h 1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0" h="120">
                  <a:moveTo>
                    <a:pt x="2" y="113"/>
                  </a:moveTo>
                  <a:cubicBezTo>
                    <a:pt x="113" y="2"/>
                    <a:pt x="113" y="2"/>
                    <a:pt x="113" y="2"/>
                  </a:cubicBezTo>
                  <a:cubicBezTo>
                    <a:pt x="114" y="0"/>
                    <a:pt x="117" y="0"/>
                    <a:pt x="119" y="2"/>
                  </a:cubicBezTo>
                  <a:cubicBezTo>
                    <a:pt x="120" y="3"/>
                    <a:pt x="120" y="6"/>
                    <a:pt x="119" y="8"/>
                  </a:cubicBezTo>
                  <a:cubicBezTo>
                    <a:pt x="7" y="119"/>
                    <a:pt x="7" y="119"/>
                    <a:pt x="7" y="119"/>
                  </a:cubicBezTo>
                  <a:cubicBezTo>
                    <a:pt x="6" y="120"/>
                    <a:pt x="3" y="120"/>
                    <a:pt x="2" y="119"/>
                  </a:cubicBezTo>
                  <a:cubicBezTo>
                    <a:pt x="0" y="117"/>
                    <a:pt x="0" y="115"/>
                    <a:pt x="2"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56" name="Freeform 571"/>
            <p:cNvSpPr>
              <a:spLocks/>
            </p:cNvSpPr>
            <p:nvPr/>
          </p:nvSpPr>
          <p:spPr bwMode="auto">
            <a:xfrm>
              <a:off x="11096625" y="3514494"/>
              <a:ext cx="239712" cy="238125"/>
            </a:xfrm>
            <a:custGeom>
              <a:avLst/>
              <a:gdLst>
                <a:gd name="T0" fmla="*/ 1998 w 120"/>
                <a:gd name="T1" fmla="*/ 224234 h 120"/>
                <a:gd name="T2" fmla="*/ 223731 w 120"/>
                <a:gd name="T3" fmla="*/ 1984 h 120"/>
                <a:gd name="T4" fmla="*/ 235717 w 120"/>
                <a:gd name="T5" fmla="*/ 1984 h 120"/>
                <a:gd name="T6" fmla="*/ 235717 w 120"/>
                <a:gd name="T7" fmla="*/ 13891 h 120"/>
                <a:gd name="T8" fmla="*/ 13983 w 120"/>
                <a:gd name="T9" fmla="*/ 234156 h 120"/>
                <a:gd name="T10" fmla="*/ 1998 w 120"/>
                <a:gd name="T11" fmla="*/ 234156 h 120"/>
                <a:gd name="T12" fmla="*/ 1998 w 120"/>
                <a:gd name="T13" fmla="*/ 224234 h 1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0" h="120">
                  <a:moveTo>
                    <a:pt x="1" y="113"/>
                  </a:moveTo>
                  <a:cubicBezTo>
                    <a:pt x="112" y="1"/>
                    <a:pt x="112" y="1"/>
                    <a:pt x="112" y="1"/>
                  </a:cubicBezTo>
                  <a:cubicBezTo>
                    <a:pt x="114" y="0"/>
                    <a:pt x="117" y="0"/>
                    <a:pt x="118" y="1"/>
                  </a:cubicBezTo>
                  <a:cubicBezTo>
                    <a:pt x="120" y="3"/>
                    <a:pt x="120" y="6"/>
                    <a:pt x="118" y="7"/>
                  </a:cubicBezTo>
                  <a:cubicBezTo>
                    <a:pt x="7" y="118"/>
                    <a:pt x="7" y="118"/>
                    <a:pt x="7" y="118"/>
                  </a:cubicBezTo>
                  <a:cubicBezTo>
                    <a:pt x="5" y="120"/>
                    <a:pt x="3" y="120"/>
                    <a:pt x="1" y="118"/>
                  </a:cubicBezTo>
                  <a:cubicBezTo>
                    <a:pt x="0" y="117"/>
                    <a:pt x="0" y="114"/>
                    <a:pt x="1"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57" name="Freeform 572"/>
            <p:cNvSpPr>
              <a:spLocks/>
            </p:cNvSpPr>
            <p:nvPr/>
          </p:nvSpPr>
          <p:spPr bwMode="auto">
            <a:xfrm>
              <a:off x="11020425" y="3439881"/>
              <a:ext cx="241300" cy="239713"/>
            </a:xfrm>
            <a:custGeom>
              <a:avLst/>
              <a:gdLst>
                <a:gd name="T0" fmla="*/ 3988 w 121"/>
                <a:gd name="T1" fmla="*/ 225730 h 120"/>
                <a:gd name="T2" fmla="*/ 227340 w 121"/>
                <a:gd name="T3" fmla="*/ 1998 h 120"/>
                <a:gd name="T4" fmla="*/ 237312 w 121"/>
                <a:gd name="T5" fmla="*/ 1998 h 120"/>
                <a:gd name="T6" fmla="*/ 239306 w 121"/>
                <a:gd name="T7" fmla="*/ 3995 h 120"/>
                <a:gd name="T8" fmla="*/ 239306 w 121"/>
                <a:gd name="T9" fmla="*/ 13983 h 120"/>
                <a:gd name="T10" fmla="*/ 13960 w 121"/>
                <a:gd name="T11" fmla="*/ 237715 h 120"/>
                <a:gd name="T12" fmla="*/ 5983 w 121"/>
                <a:gd name="T13" fmla="*/ 237715 h 120"/>
                <a:gd name="T14" fmla="*/ 3988 w 121"/>
                <a:gd name="T15" fmla="*/ 235718 h 120"/>
                <a:gd name="T16" fmla="*/ 3988 w 121"/>
                <a:gd name="T17" fmla="*/ 225730 h 1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21" h="120">
                  <a:moveTo>
                    <a:pt x="2" y="113"/>
                  </a:moveTo>
                  <a:cubicBezTo>
                    <a:pt x="114" y="1"/>
                    <a:pt x="114" y="1"/>
                    <a:pt x="114" y="1"/>
                  </a:cubicBezTo>
                  <a:cubicBezTo>
                    <a:pt x="115" y="0"/>
                    <a:pt x="118" y="0"/>
                    <a:pt x="119" y="1"/>
                  </a:cubicBezTo>
                  <a:cubicBezTo>
                    <a:pt x="120" y="2"/>
                    <a:pt x="120" y="2"/>
                    <a:pt x="120" y="2"/>
                  </a:cubicBezTo>
                  <a:cubicBezTo>
                    <a:pt x="121" y="3"/>
                    <a:pt x="121" y="5"/>
                    <a:pt x="120" y="7"/>
                  </a:cubicBezTo>
                  <a:cubicBezTo>
                    <a:pt x="7" y="119"/>
                    <a:pt x="7" y="119"/>
                    <a:pt x="7" y="119"/>
                  </a:cubicBezTo>
                  <a:cubicBezTo>
                    <a:pt x="6" y="120"/>
                    <a:pt x="4" y="120"/>
                    <a:pt x="3" y="119"/>
                  </a:cubicBezTo>
                  <a:cubicBezTo>
                    <a:pt x="2" y="118"/>
                    <a:pt x="2" y="118"/>
                    <a:pt x="2" y="118"/>
                  </a:cubicBezTo>
                  <a:cubicBezTo>
                    <a:pt x="0" y="117"/>
                    <a:pt x="0" y="115"/>
                    <a:pt x="2"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58" name="Freeform 573"/>
            <p:cNvSpPr>
              <a:spLocks/>
            </p:cNvSpPr>
            <p:nvPr/>
          </p:nvSpPr>
          <p:spPr bwMode="auto">
            <a:xfrm>
              <a:off x="10999787" y="3419244"/>
              <a:ext cx="239712" cy="238125"/>
            </a:xfrm>
            <a:custGeom>
              <a:avLst/>
              <a:gdLst>
                <a:gd name="T0" fmla="*/ 3962 w 121"/>
                <a:gd name="T1" fmla="*/ 224234 h 120"/>
                <a:gd name="T2" fmla="*/ 223863 w 121"/>
                <a:gd name="T3" fmla="*/ 1984 h 120"/>
                <a:gd name="T4" fmla="*/ 235750 w 121"/>
                <a:gd name="T5" fmla="*/ 1984 h 120"/>
                <a:gd name="T6" fmla="*/ 235750 w 121"/>
                <a:gd name="T7" fmla="*/ 13891 h 120"/>
                <a:gd name="T8" fmla="*/ 15849 w 121"/>
                <a:gd name="T9" fmla="*/ 234156 h 120"/>
                <a:gd name="T10" fmla="*/ 3962 w 121"/>
                <a:gd name="T11" fmla="*/ 234156 h 120"/>
                <a:gd name="T12" fmla="*/ 3962 w 121"/>
                <a:gd name="T13" fmla="*/ 224234 h 1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1" h="120">
                  <a:moveTo>
                    <a:pt x="2" y="113"/>
                  </a:moveTo>
                  <a:cubicBezTo>
                    <a:pt x="113" y="1"/>
                    <a:pt x="113" y="1"/>
                    <a:pt x="113" y="1"/>
                  </a:cubicBezTo>
                  <a:cubicBezTo>
                    <a:pt x="115" y="0"/>
                    <a:pt x="118" y="0"/>
                    <a:pt x="119" y="1"/>
                  </a:cubicBezTo>
                  <a:cubicBezTo>
                    <a:pt x="121" y="3"/>
                    <a:pt x="121" y="5"/>
                    <a:pt x="119" y="7"/>
                  </a:cubicBezTo>
                  <a:cubicBezTo>
                    <a:pt x="8" y="118"/>
                    <a:pt x="8" y="118"/>
                    <a:pt x="8" y="118"/>
                  </a:cubicBezTo>
                  <a:cubicBezTo>
                    <a:pt x="6" y="120"/>
                    <a:pt x="4" y="120"/>
                    <a:pt x="2" y="118"/>
                  </a:cubicBezTo>
                  <a:cubicBezTo>
                    <a:pt x="0" y="117"/>
                    <a:pt x="0" y="114"/>
                    <a:pt x="2"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59" name="Freeform 574"/>
            <p:cNvSpPr>
              <a:spLocks/>
            </p:cNvSpPr>
            <p:nvPr/>
          </p:nvSpPr>
          <p:spPr bwMode="auto">
            <a:xfrm>
              <a:off x="10975975" y="3392256"/>
              <a:ext cx="238125" cy="239713"/>
            </a:xfrm>
            <a:custGeom>
              <a:avLst/>
              <a:gdLst>
                <a:gd name="T0" fmla="*/ 3969 w 120"/>
                <a:gd name="T1" fmla="*/ 225730 h 120"/>
                <a:gd name="T2" fmla="*/ 224234 w 120"/>
                <a:gd name="T3" fmla="*/ 3995 h 120"/>
                <a:gd name="T4" fmla="*/ 236141 w 120"/>
                <a:gd name="T5" fmla="*/ 3995 h 120"/>
                <a:gd name="T6" fmla="*/ 236141 w 120"/>
                <a:gd name="T7" fmla="*/ 15981 h 120"/>
                <a:gd name="T8" fmla="*/ 13891 w 120"/>
                <a:gd name="T9" fmla="*/ 237715 h 120"/>
                <a:gd name="T10" fmla="*/ 3969 w 120"/>
                <a:gd name="T11" fmla="*/ 237715 h 120"/>
                <a:gd name="T12" fmla="*/ 3969 w 120"/>
                <a:gd name="T13" fmla="*/ 225730 h 1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0" h="120">
                  <a:moveTo>
                    <a:pt x="2" y="113"/>
                  </a:moveTo>
                  <a:cubicBezTo>
                    <a:pt x="113" y="2"/>
                    <a:pt x="113" y="2"/>
                    <a:pt x="113" y="2"/>
                  </a:cubicBezTo>
                  <a:cubicBezTo>
                    <a:pt x="114" y="0"/>
                    <a:pt x="117" y="0"/>
                    <a:pt x="119" y="2"/>
                  </a:cubicBezTo>
                  <a:cubicBezTo>
                    <a:pt x="120" y="3"/>
                    <a:pt x="120" y="6"/>
                    <a:pt x="119" y="8"/>
                  </a:cubicBezTo>
                  <a:cubicBezTo>
                    <a:pt x="7" y="119"/>
                    <a:pt x="7" y="119"/>
                    <a:pt x="7" y="119"/>
                  </a:cubicBezTo>
                  <a:cubicBezTo>
                    <a:pt x="6" y="120"/>
                    <a:pt x="3" y="120"/>
                    <a:pt x="2" y="119"/>
                  </a:cubicBezTo>
                  <a:cubicBezTo>
                    <a:pt x="0" y="117"/>
                    <a:pt x="0" y="115"/>
                    <a:pt x="2"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60" name="Freeform 575"/>
            <p:cNvSpPr>
              <a:spLocks/>
            </p:cNvSpPr>
            <p:nvPr/>
          </p:nvSpPr>
          <p:spPr bwMode="auto">
            <a:xfrm>
              <a:off x="10920412" y="3336694"/>
              <a:ext cx="238125" cy="241300"/>
            </a:xfrm>
            <a:custGeom>
              <a:avLst/>
              <a:gdLst>
                <a:gd name="T0" fmla="*/ 3969 w 120"/>
                <a:gd name="T1" fmla="*/ 225346 h 121"/>
                <a:gd name="T2" fmla="*/ 224234 w 120"/>
                <a:gd name="T3" fmla="*/ 3988 h 121"/>
                <a:gd name="T4" fmla="*/ 236141 w 120"/>
                <a:gd name="T5" fmla="*/ 3988 h 121"/>
                <a:gd name="T6" fmla="*/ 236141 w 120"/>
                <a:gd name="T7" fmla="*/ 15954 h 121"/>
                <a:gd name="T8" fmla="*/ 13891 w 120"/>
                <a:gd name="T9" fmla="*/ 237312 h 121"/>
                <a:gd name="T10" fmla="*/ 3969 w 120"/>
                <a:gd name="T11" fmla="*/ 237312 h 121"/>
                <a:gd name="T12" fmla="*/ 3969 w 120"/>
                <a:gd name="T13" fmla="*/ 225346 h 12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0" h="121">
                  <a:moveTo>
                    <a:pt x="2" y="113"/>
                  </a:moveTo>
                  <a:cubicBezTo>
                    <a:pt x="113" y="2"/>
                    <a:pt x="113" y="2"/>
                    <a:pt x="113" y="2"/>
                  </a:cubicBezTo>
                  <a:cubicBezTo>
                    <a:pt x="115" y="0"/>
                    <a:pt x="117" y="0"/>
                    <a:pt x="119" y="2"/>
                  </a:cubicBezTo>
                  <a:cubicBezTo>
                    <a:pt x="120" y="3"/>
                    <a:pt x="120" y="6"/>
                    <a:pt x="119" y="8"/>
                  </a:cubicBezTo>
                  <a:cubicBezTo>
                    <a:pt x="7" y="119"/>
                    <a:pt x="7" y="119"/>
                    <a:pt x="7" y="119"/>
                  </a:cubicBezTo>
                  <a:cubicBezTo>
                    <a:pt x="6" y="121"/>
                    <a:pt x="3" y="121"/>
                    <a:pt x="2" y="119"/>
                  </a:cubicBezTo>
                  <a:cubicBezTo>
                    <a:pt x="0" y="117"/>
                    <a:pt x="0" y="115"/>
                    <a:pt x="2"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61" name="Freeform 576"/>
            <p:cNvSpPr>
              <a:spLocks/>
            </p:cNvSpPr>
            <p:nvPr/>
          </p:nvSpPr>
          <p:spPr bwMode="auto">
            <a:xfrm>
              <a:off x="10891837" y="3308119"/>
              <a:ext cx="238125" cy="239713"/>
            </a:xfrm>
            <a:custGeom>
              <a:avLst/>
              <a:gdLst>
                <a:gd name="T0" fmla="*/ 1984 w 120"/>
                <a:gd name="T1" fmla="*/ 225730 h 120"/>
                <a:gd name="T2" fmla="*/ 224234 w 120"/>
                <a:gd name="T3" fmla="*/ 1998 h 120"/>
                <a:gd name="T4" fmla="*/ 234156 w 120"/>
                <a:gd name="T5" fmla="*/ 1998 h 120"/>
                <a:gd name="T6" fmla="*/ 234156 w 120"/>
                <a:gd name="T7" fmla="*/ 13983 h 120"/>
                <a:gd name="T8" fmla="*/ 13891 w 120"/>
                <a:gd name="T9" fmla="*/ 237715 h 120"/>
                <a:gd name="T10" fmla="*/ 1984 w 120"/>
                <a:gd name="T11" fmla="*/ 237715 h 120"/>
                <a:gd name="T12" fmla="*/ 1984 w 120"/>
                <a:gd name="T13" fmla="*/ 225730 h 1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0" h="120">
                  <a:moveTo>
                    <a:pt x="1" y="113"/>
                  </a:moveTo>
                  <a:cubicBezTo>
                    <a:pt x="113" y="1"/>
                    <a:pt x="113" y="1"/>
                    <a:pt x="113" y="1"/>
                  </a:cubicBezTo>
                  <a:cubicBezTo>
                    <a:pt x="114" y="0"/>
                    <a:pt x="117" y="0"/>
                    <a:pt x="118" y="1"/>
                  </a:cubicBezTo>
                  <a:cubicBezTo>
                    <a:pt x="120" y="3"/>
                    <a:pt x="120" y="6"/>
                    <a:pt x="118" y="7"/>
                  </a:cubicBezTo>
                  <a:cubicBezTo>
                    <a:pt x="7" y="119"/>
                    <a:pt x="7" y="119"/>
                    <a:pt x="7" y="119"/>
                  </a:cubicBezTo>
                  <a:cubicBezTo>
                    <a:pt x="5" y="120"/>
                    <a:pt x="3" y="120"/>
                    <a:pt x="1" y="119"/>
                  </a:cubicBezTo>
                  <a:cubicBezTo>
                    <a:pt x="0" y="117"/>
                    <a:pt x="0" y="114"/>
                    <a:pt x="1"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62" name="Freeform 577"/>
            <p:cNvSpPr>
              <a:spLocks/>
            </p:cNvSpPr>
            <p:nvPr/>
          </p:nvSpPr>
          <p:spPr bwMode="auto">
            <a:xfrm>
              <a:off x="10631487" y="3362094"/>
              <a:ext cx="676275" cy="615950"/>
            </a:xfrm>
            <a:custGeom>
              <a:avLst/>
              <a:gdLst>
                <a:gd name="T0" fmla="*/ 676275 w 426"/>
                <a:gd name="T1" fmla="*/ 393700 h 388"/>
                <a:gd name="T2" fmla="*/ 454025 w 426"/>
                <a:gd name="T3" fmla="*/ 615950 h 388"/>
                <a:gd name="T4" fmla="*/ 331788 w 426"/>
                <a:gd name="T5" fmla="*/ 615950 h 388"/>
                <a:gd name="T6" fmla="*/ 0 w 426"/>
                <a:gd name="T7" fmla="*/ 284163 h 388"/>
                <a:gd name="T8" fmla="*/ 282575 w 426"/>
                <a:gd name="T9" fmla="*/ 0 h 388"/>
                <a:gd name="T10" fmla="*/ 676275 w 426"/>
                <a:gd name="T11" fmla="*/ 393700 h 38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26" h="388">
                  <a:moveTo>
                    <a:pt x="426" y="248"/>
                  </a:moveTo>
                  <a:lnTo>
                    <a:pt x="286" y="388"/>
                  </a:lnTo>
                  <a:lnTo>
                    <a:pt x="209" y="388"/>
                  </a:lnTo>
                  <a:lnTo>
                    <a:pt x="0" y="179"/>
                  </a:lnTo>
                  <a:lnTo>
                    <a:pt x="178" y="0"/>
                  </a:lnTo>
                  <a:lnTo>
                    <a:pt x="426" y="248"/>
                  </a:lnTo>
                  <a:close/>
                </a:path>
              </a:pathLst>
            </a:custGeom>
            <a:solidFill>
              <a:srgbClr val="E2E2E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63" name="Freeform 578"/>
            <p:cNvSpPr>
              <a:spLocks/>
            </p:cNvSpPr>
            <p:nvPr/>
          </p:nvSpPr>
          <p:spPr bwMode="auto">
            <a:xfrm>
              <a:off x="10963275" y="3917719"/>
              <a:ext cx="122237" cy="60325"/>
            </a:xfrm>
            <a:custGeom>
              <a:avLst/>
              <a:gdLst>
                <a:gd name="T0" fmla="*/ 122237 w 77"/>
                <a:gd name="T1" fmla="*/ 60325 h 38"/>
                <a:gd name="T2" fmla="*/ 61912 w 77"/>
                <a:gd name="T3" fmla="*/ 0 h 38"/>
                <a:gd name="T4" fmla="*/ 0 w 77"/>
                <a:gd name="T5" fmla="*/ 60325 h 38"/>
                <a:gd name="T6" fmla="*/ 122237 w 77"/>
                <a:gd name="T7" fmla="*/ 60325 h 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7" h="38">
                  <a:moveTo>
                    <a:pt x="77" y="38"/>
                  </a:moveTo>
                  <a:lnTo>
                    <a:pt x="39" y="0"/>
                  </a:lnTo>
                  <a:lnTo>
                    <a:pt x="0" y="38"/>
                  </a:lnTo>
                  <a:lnTo>
                    <a:pt x="77" y="38"/>
                  </a:ln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64" name="Freeform 579"/>
            <p:cNvSpPr>
              <a:spLocks/>
            </p:cNvSpPr>
            <p:nvPr/>
          </p:nvSpPr>
          <p:spPr bwMode="auto">
            <a:xfrm>
              <a:off x="10960100" y="3681181"/>
              <a:ext cx="239712" cy="239713"/>
            </a:xfrm>
            <a:custGeom>
              <a:avLst/>
              <a:gdLst>
                <a:gd name="T0" fmla="*/ 3962 w 121"/>
                <a:gd name="T1" fmla="*/ 225730 h 120"/>
                <a:gd name="T2" fmla="*/ 223863 w 121"/>
                <a:gd name="T3" fmla="*/ 3995 h 120"/>
                <a:gd name="T4" fmla="*/ 235750 w 121"/>
                <a:gd name="T5" fmla="*/ 3995 h 120"/>
                <a:gd name="T6" fmla="*/ 235750 w 121"/>
                <a:gd name="T7" fmla="*/ 13983 h 120"/>
                <a:gd name="T8" fmla="*/ 15849 w 121"/>
                <a:gd name="T9" fmla="*/ 237715 h 120"/>
                <a:gd name="T10" fmla="*/ 3962 w 121"/>
                <a:gd name="T11" fmla="*/ 237715 h 120"/>
                <a:gd name="T12" fmla="*/ 3962 w 121"/>
                <a:gd name="T13" fmla="*/ 225730 h 1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1" h="120">
                  <a:moveTo>
                    <a:pt x="2" y="113"/>
                  </a:moveTo>
                  <a:cubicBezTo>
                    <a:pt x="113" y="2"/>
                    <a:pt x="113" y="2"/>
                    <a:pt x="113" y="2"/>
                  </a:cubicBezTo>
                  <a:cubicBezTo>
                    <a:pt x="115" y="0"/>
                    <a:pt x="118" y="0"/>
                    <a:pt x="119" y="2"/>
                  </a:cubicBezTo>
                  <a:cubicBezTo>
                    <a:pt x="121" y="3"/>
                    <a:pt x="121" y="6"/>
                    <a:pt x="119" y="7"/>
                  </a:cubicBezTo>
                  <a:cubicBezTo>
                    <a:pt x="8" y="119"/>
                    <a:pt x="8" y="119"/>
                    <a:pt x="8" y="119"/>
                  </a:cubicBezTo>
                  <a:cubicBezTo>
                    <a:pt x="6" y="120"/>
                    <a:pt x="4" y="120"/>
                    <a:pt x="2" y="119"/>
                  </a:cubicBezTo>
                  <a:cubicBezTo>
                    <a:pt x="0" y="117"/>
                    <a:pt x="0" y="115"/>
                    <a:pt x="2"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65" name="Freeform 580"/>
            <p:cNvSpPr>
              <a:spLocks/>
            </p:cNvSpPr>
            <p:nvPr/>
          </p:nvSpPr>
          <p:spPr bwMode="auto">
            <a:xfrm>
              <a:off x="10933112" y="3655781"/>
              <a:ext cx="239712" cy="238125"/>
            </a:xfrm>
            <a:custGeom>
              <a:avLst/>
              <a:gdLst>
                <a:gd name="T0" fmla="*/ 3995 w 120"/>
                <a:gd name="T1" fmla="*/ 222250 h 120"/>
                <a:gd name="T2" fmla="*/ 225729 w 120"/>
                <a:gd name="T3" fmla="*/ 1984 h 120"/>
                <a:gd name="T4" fmla="*/ 237714 w 120"/>
                <a:gd name="T5" fmla="*/ 1984 h 120"/>
                <a:gd name="T6" fmla="*/ 237714 w 120"/>
                <a:gd name="T7" fmla="*/ 13891 h 120"/>
                <a:gd name="T8" fmla="*/ 13983 w 120"/>
                <a:gd name="T9" fmla="*/ 234156 h 120"/>
                <a:gd name="T10" fmla="*/ 3995 w 120"/>
                <a:gd name="T11" fmla="*/ 234156 h 120"/>
                <a:gd name="T12" fmla="*/ 3995 w 120"/>
                <a:gd name="T13" fmla="*/ 222250 h 1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0" h="120">
                  <a:moveTo>
                    <a:pt x="2" y="112"/>
                  </a:moveTo>
                  <a:cubicBezTo>
                    <a:pt x="113" y="1"/>
                    <a:pt x="113" y="1"/>
                    <a:pt x="113" y="1"/>
                  </a:cubicBezTo>
                  <a:cubicBezTo>
                    <a:pt x="114" y="0"/>
                    <a:pt x="117" y="0"/>
                    <a:pt x="119" y="1"/>
                  </a:cubicBezTo>
                  <a:cubicBezTo>
                    <a:pt x="120" y="3"/>
                    <a:pt x="120" y="5"/>
                    <a:pt x="119" y="7"/>
                  </a:cubicBezTo>
                  <a:cubicBezTo>
                    <a:pt x="7" y="118"/>
                    <a:pt x="7" y="118"/>
                    <a:pt x="7" y="118"/>
                  </a:cubicBezTo>
                  <a:cubicBezTo>
                    <a:pt x="6" y="120"/>
                    <a:pt x="3" y="120"/>
                    <a:pt x="2" y="118"/>
                  </a:cubicBezTo>
                  <a:cubicBezTo>
                    <a:pt x="0" y="117"/>
                    <a:pt x="0" y="114"/>
                    <a:pt x="2" y="112"/>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66" name="Freeform 581"/>
            <p:cNvSpPr>
              <a:spLocks/>
            </p:cNvSpPr>
            <p:nvPr/>
          </p:nvSpPr>
          <p:spPr bwMode="auto">
            <a:xfrm>
              <a:off x="10860087" y="3581169"/>
              <a:ext cx="241300" cy="239713"/>
            </a:xfrm>
            <a:custGeom>
              <a:avLst/>
              <a:gdLst>
                <a:gd name="T0" fmla="*/ 1994 w 121"/>
                <a:gd name="T1" fmla="*/ 225730 h 120"/>
                <a:gd name="T2" fmla="*/ 227340 w 121"/>
                <a:gd name="T3" fmla="*/ 1998 h 120"/>
                <a:gd name="T4" fmla="*/ 235317 w 121"/>
                <a:gd name="T5" fmla="*/ 1998 h 120"/>
                <a:gd name="T6" fmla="*/ 237312 w 121"/>
                <a:gd name="T7" fmla="*/ 3995 h 120"/>
                <a:gd name="T8" fmla="*/ 237312 w 121"/>
                <a:gd name="T9" fmla="*/ 13983 h 120"/>
                <a:gd name="T10" fmla="*/ 13960 w 121"/>
                <a:gd name="T11" fmla="*/ 237715 h 120"/>
                <a:gd name="T12" fmla="*/ 3988 w 121"/>
                <a:gd name="T13" fmla="*/ 237715 h 120"/>
                <a:gd name="T14" fmla="*/ 1994 w 121"/>
                <a:gd name="T15" fmla="*/ 235718 h 120"/>
                <a:gd name="T16" fmla="*/ 1994 w 121"/>
                <a:gd name="T17" fmla="*/ 225730 h 1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21" h="120">
                  <a:moveTo>
                    <a:pt x="1" y="113"/>
                  </a:moveTo>
                  <a:cubicBezTo>
                    <a:pt x="114" y="1"/>
                    <a:pt x="114" y="1"/>
                    <a:pt x="114" y="1"/>
                  </a:cubicBezTo>
                  <a:cubicBezTo>
                    <a:pt x="115" y="0"/>
                    <a:pt x="117" y="0"/>
                    <a:pt x="118" y="1"/>
                  </a:cubicBezTo>
                  <a:cubicBezTo>
                    <a:pt x="119" y="2"/>
                    <a:pt x="119" y="2"/>
                    <a:pt x="119" y="2"/>
                  </a:cubicBezTo>
                  <a:cubicBezTo>
                    <a:pt x="121" y="3"/>
                    <a:pt x="121" y="5"/>
                    <a:pt x="119" y="7"/>
                  </a:cubicBezTo>
                  <a:cubicBezTo>
                    <a:pt x="7" y="119"/>
                    <a:pt x="7" y="119"/>
                    <a:pt x="7" y="119"/>
                  </a:cubicBezTo>
                  <a:cubicBezTo>
                    <a:pt x="6" y="120"/>
                    <a:pt x="4" y="120"/>
                    <a:pt x="2" y="119"/>
                  </a:cubicBezTo>
                  <a:cubicBezTo>
                    <a:pt x="1" y="118"/>
                    <a:pt x="1" y="118"/>
                    <a:pt x="1" y="118"/>
                  </a:cubicBezTo>
                  <a:cubicBezTo>
                    <a:pt x="0" y="117"/>
                    <a:pt x="0" y="115"/>
                    <a:pt x="1"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67" name="Freeform 583"/>
            <p:cNvSpPr>
              <a:spLocks/>
            </p:cNvSpPr>
            <p:nvPr/>
          </p:nvSpPr>
          <p:spPr bwMode="auto">
            <a:xfrm>
              <a:off x="10837863" y="3560531"/>
              <a:ext cx="239712" cy="238125"/>
            </a:xfrm>
            <a:custGeom>
              <a:avLst/>
              <a:gdLst>
                <a:gd name="T0" fmla="*/ 3995 w 120"/>
                <a:gd name="T1" fmla="*/ 222250 h 120"/>
                <a:gd name="T2" fmla="*/ 225729 w 120"/>
                <a:gd name="T3" fmla="*/ 1984 h 120"/>
                <a:gd name="T4" fmla="*/ 237714 w 120"/>
                <a:gd name="T5" fmla="*/ 1984 h 120"/>
                <a:gd name="T6" fmla="*/ 237714 w 120"/>
                <a:gd name="T7" fmla="*/ 13891 h 120"/>
                <a:gd name="T8" fmla="*/ 13983 w 120"/>
                <a:gd name="T9" fmla="*/ 234156 h 120"/>
                <a:gd name="T10" fmla="*/ 3995 w 120"/>
                <a:gd name="T11" fmla="*/ 234156 h 120"/>
                <a:gd name="T12" fmla="*/ 3995 w 120"/>
                <a:gd name="T13" fmla="*/ 222250 h 1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0" h="120">
                  <a:moveTo>
                    <a:pt x="2" y="112"/>
                  </a:moveTo>
                  <a:cubicBezTo>
                    <a:pt x="113" y="1"/>
                    <a:pt x="113" y="1"/>
                    <a:pt x="113" y="1"/>
                  </a:cubicBezTo>
                  <a:cubicBezTo>
                    <a:pt x="114" y="0"/>
                    <a:pt x="117" y="0"/>
                    <a:pt x="119" y="1"/>
                  </a:cubicBezTo>
                  <a:cubicBezTo>
                    <a:pt x="120" y="3"/>
                    <a:pt x="120" y="5"/>
                    <a:pt x="119" y="7"/>
                  </a:cubicBezTo>
                  <a:cubicBezTo>
                    <a:pt x="7" y="118"/>
                    <a:pt x="7" y="118"/>
                    <a:pt x="7" y="118"/>
                  </a:cubicBezTo>
                  <a:cubicBezTo>
                    <a:pt x="6" y="120"/>
                    <a:pt x="3" y="120"/>
                    <a:pt x="2" y="118"/>
                  </a:cubicBezTo>
                  <a:cubicBezTo>
                    <a:pt x="0" y="117"/>
                    <a:pt x="0" y="114"/>
                    <a:pt x="2" y="112"/>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68" name="Freeform 584"/>
            <p:cNvSpPr>
              <a:spLocks/>
            </p:cNvSpPr>
            <p:nvPr/>
          </p:nvSpPr>
          <p:spPr bwMode="auto">
            <a:xfrm>
              <a:off x="10812463" y="3533544"/>
              <a:ext cx="241300" cy="239713"/>
            </a:xfrm>
            <a:custGeom>
              <a:avLst/>
              <a:gdLst>
                <a:gd name="T0" fmla="*/ 3988 w 121"/>
                <a:gd name="T1" fmla="*/ 225730 h 120"/>
                <a:gd name="T2" fmla="*/ 225346 w 121"/>
                <a:gd name="T3" fmla="*/ 3995 h 120"/>
                <a:gd name="T4" fmla="*/ 237312 w 121"/>
                <a:gd name="T5" fmla="*/ 3995 h 120"/>
                <a:gd name="T6" fmla="*/ 237312 w 121"/>
                <a:gd name="T7" fmla="*/ 13983 h 120"/>
                <a:gd name="T8" fmla="*/ 15954 w 121"/>
                <a:gd name="T9" fmla="*/ 237715 h 120"/>
                <a:gd name="T10" fmla="*/ 3988 w 121"/>
                <a:gd name="T11" fmla="*/ 237715 h 120"/>
                <a:gd name="T12" fmla="*/ 3988 w 121"/>
                <a:gd name="T13" fmla="*/ 225730 h 1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1" h="120">
                  <a:moveTo>
                    <a:pt x="2" y="113"/>
                  </a:moveTo>
                  <a:cubicBezTo>
                    <a:pt x="113" y="2"/>
                    <a:pt x="113" y="2"/>
                    <a:pt x="113" y="2"/>
                  </a:cubicBezTo>
                  <a:cubicBezTo>
                    <a:pt x="115" y="0"/>
                    <a:pt x="118" y="0"/>
                    <a:pt x="119" y="2"/>
                  </a:cubicBezTo>
                  <a:cubicBezTo>
                    <a:pt x="121" y="3"/>
                    <a:pt x="121" y="6"/>
                    <a:pt x="119" y="7"/>
                  </a:cubicBezTo>
                  <a:cubicBezTo>
                    <a:pt x="8" y="119"/>
                    <a:pt x="8" y="119"/>
                    <a:pt x="8" y="119"/>
                  </a:cubicBezTo>
                  <a:cubicBezTo>
                    <a:pt x="6" y="120"/>
                    <a:pt x="4" y="120"/>
                    <a:pt x="2" y="119"/>
                  </a:cubicBezTo>
                  <a:cubicBezTo>
                    <a:pt x="0" y="117"/>
                    <a:pt x="0" y="114"/>
                    <a:pt x="2"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69" name="Freeform 585"/>
            <p:cNvSpPr>
              <a:spLocks/>
            </p:cNvSpPr>
            <p:nvPr/>
          </p:nvSpPr>
          <p:spPr bwMode="auto">
            <a:xfrm>
              <a:off x="10758488" y="3477981"/>
              <a:ext cx="238125" cy="239713"/>
            </a:xfrm>
            <a:custGeom>
              <a:avLst/>
              <a:gdLst>
                <a:gd name="T0" fmla="*/ 1984 w 120"/>
                <a:gd name="T1" fmla="*/ 225730 h 120"/>
                <a:gd name="T2" fmla="*/ 222250 w 120"/>
                <a:gd name="T3" fmla="*/ 3995 h 120"/>
                <a:gd name="T4" fmla="*/ 234156 w 120"/>
                <a:gd name="T5" fmla="*/ 3995 h 120"/>
                <a:gd name="T6" fmla="*/ 234156 w 120"/>
                <a:gd name="T7" fmla="*/ 15981 h 120"/>
                <a:gd name="T8" fmla="*/ 13891 w 120"/>
                <a:gd name="T9" fmla="*/ 237715 h 120"/>
                <a:gd name="T10" fmla="*/ 1984 w 120"/>
                <a:gd name="T11" fmla="*/ 237715 h 120"/>
                <a:gd name="T12" fmla="*/ 1984 w 120"/>
                <a:gd name="T13" fmla="*/ 225730 h 1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0" h="120">
                  <a:moveTo>
                    <a:pt x="1" y="113"/>
                  </a:moveTo>
                  <a:cubicBezTo>
                    <a:pt x="112" y="2"/>
                    <a:pt x="112" y="2"/>
                    <a:pt x="112" y="2"/>
                  </a:cubicBezTo>
                  <a:cubicBezTo>
                    <a:pt x="114" y="0"/>
                    <a:pt x="117" y="0"/>
                    <a:pt x="118" y="2"/>
                  </a:cubicBezTo>
                  <a:cubicBezTo>
                    <a:pt x="120" y="3"/>
                    <a:pt x="120" y="6"/>
                    <a:pt x="118" y="8"/>
                  </a:cubicBezTo>
                  <a:cubicBezTo>
                    <a:pt x="7" y="119"/>
                    <a:pt x="7" y="119"/>
                    <a:pt x="7" y="119"/>
                  </a:cubicBezTo>
                  <a:cubicBezTo>
                    <a:pt x="5" y="120"/>
                    <a:pt x="3" y="120"/>
                    <a:pt x="1" y="119"/>
                  </a:cubicBezTo>
                  <a:cubicBezTo>
                    <a:pt x="0" y="117"/>
                    <a:pt x="0" y="115"/>
                    <a:pt x="1"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70" name="Freeform 586"/>
            <p:cNvSpPr>
              <a:spLocks/>
            </p:cNvSpPr>
            <p:nvPr/>
          </p:nvSpPr>
          <p:spPr bwMode="auto">
            <a:xfrm>
              <a:off x="10728325" y="3450994"/>
              <a:ext cx="239712" cy="238125"/>
            </a:xfrm>
            <a:custGeom>
              <a:avLst/>
              <a:gdLst>
                <a:gd name="T0" fmla="*/ 3995 w 120"/>
                <a:gd name="T1" fmla="*/ 224234 h 120"/>
                <a:gd name="T2" fmla="*/ 225729 w 120"/>
                <a:gd name="T3" fmla="*/ 1984 h 120"/>
                <a:gd name="T4" fmla="*/ 237714 w 120"/>
                <a:gd name="T5" fmla="*/ 1984 h 120"/>
                <a:gd name="T6" fmla="*/ 237714 w 120"/>
                <a:gd name="T7" fmla="*/ 13891 h 120"/>
                <a:gd name="T8" fmla="*/ 13983 w 120"/>
                <a:gd name="T9" fmla="*/ 234156 h 120"/>
                <a:gd name="T10" fmla="*/ 3995 w 120"/>
                <a:gd name="T11" fmla="*/ 234156 h 120"/>
                <a:gd name="T12" fmla="*/ 3995 w 120"/>
                <a:gd name="T13" fmla="*/ 224234 h 1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0" h="120">
                  <a:moveTo>
                    <a:pt x="2" y="113"/>
                  </a:moveTo>
                  <a:cubicBezTo>
                    <a:pt x="113" y="1"/>
                    <a:pt x="113" y="1"/>
                    <a:pt x="113" y="1"/>
                  </a:cubicBezTo>
                  <a:cubicBezTo>
                    <a:pt x="115" y="0"/>
                    <a:pt x="117" y="0"/>
                    <a:pt x="119" y="1"/>
                  </a:cubicBezTo>
                  <a:cubicBezTo>
                    <a:pt x="120" y="3"/>
                    <a:pt x="120" y="5"/>
                    <a:pt x="119" y="7"/>
                  </a:cubicBezTo>
                  <a:cubicBezTo>
                    <a:pt x="7" y="118"/>
                    <a:pt x="7" y="118"/>
                    <a:pt x="7" y="118"/>
                  </a:cubicBezTo>
                  <a:cubicBezTo>
                    <a:pt x="6" y="120"/>
                    <a:pt x="3" y="120"/>
                    <a:pt x="2" y="118"/>
                  </a:cubicBezTo>
                  <a:cubicBezTo>
                    <a:pt x="0" y="117"/>
                    <a:pt x="0" y="114"/>
                    <a:pt x="2" y="113"/>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71" name="Freeform 587"/>
            <p:cNvSpPr>
              <a:spLocks/>
            </p:cNvSpPr>
            <p:nvPr/>
          </p:nvSpPr>
          <p:spPr bwMode="auto">
            <a:xfrm>
              <a:off x="10553700" y="3258906"/>
              <a:ext cx="550862" cy="666750"/>
            </a:xfrm>
            <a:custGeom>
              <a:avLst/>
              <a:gdLst>
                <a:gd name="T0" fmla="*/ 336550 w 347"/>
                <a:gd name="T1" fmla="*/ 666750 h 420"/>
                <a:gd name="T2" fmla="*/ 46037 w 347"/>
                <a:gd name="T3" fmla="*/ 546100 h 420"/>
                <a:gd name="T4" fmla="*/ 0 w 347"/>
                <a:gd name="T5" fmla="*/ 434975 h 420"/>
                <a:gd name="T6" fmla="*/ 180975 w 347"/>
                <a:gd name="T7" fmla="*/ 0 h 420"/>
                <a:gd name="T8" fmla="*/ 550862 w 347"/>
                <a:gd name="T9" fmla="*/ 153988 h 420"/>
                <a:gd name="T10" fmla="*/ 336550 w 347"/>
                <a:gd name="T11" fmla="*/ 666750 h 42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7" h="420">
                  <a:moveTo>
                    <a:pt x="212" y="420"/>
                  </a:moveTo>
                  <a:lnTo>
                    <a:pt x="29" y="344"/>
                  </a:lnTo>
                  <a:lnTo>
                    <a:pt x="0" y="274"/>
                  </a:lnTo>
                  <a:lnTo>
                    <a:pt x="114" y="0"/>
                  </a:lnTo>
                  <a:lnTo>
                    <a:pt x="347" y="97"/>
                  </a:lnTo>
                  <a:lnTo>
                    <a:pt x="212" y="420"/>
                  </a:lnTo>
                  <a:close/>
                </a:path>
              </a:pathLst>
            </a:custGeom>
            <a:solidFill>
              <a:srgbClr val="E2E2E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72" name="Freeform 588"/>
            <p:cNvSpPr>
              <a:spLocks/>
            </p:cNvSpPr>
            <p:nvPr/>
          </p:nvSpPr>
          <p:spPr bwMode="auto">
            <a:xfrm>
              <a:off x="10553700" y="3693881"/>
              <a:ext cx="79375" cy="111125"/>
            </a:xfrm>
            <a:custGeom>
              <a:avLst/>
              <a:gdLst>
                <a:gd name="T0" fmla="*/ 46038 w 50"/>
                <a:gd name="T1" fmla="*/ 111125 h 70"/>
                <a:gd name="T2" fmla="*/ 79375 w 50"/>
                <a:gd name="T3" fmla="*/ 31750 h 70"/>
                <a:gd name="T4" fmla="*/ 0 w 50"/>
                <a:gd name="T5" fmla="*/ 0 h 70"/>
                <a:gd name="T6" fmla="*/ 46038 w 50"/>
                <a:gd name="T7" fmla="*/ 111125 h 7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 h="70">
                  <a:moveTo>
                    <a:pt x="29" y="70"/>
                  </a:moveTo>
                  <a:lnTo>
                    <a:pt x="50" y="20"/>
                  </a:lnTo>
                  <a:lnTo>
                    <a:pt x="0" y="0"/>
                  </a:lnTo>
                  <a:lnTo>
                    <a:pt x="29" y="70"/>
                  </a:ln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73" name="Freeform 589"/>
            <p:cNvSpPr>
              <a:spLocks/>
            </p:cNvSpPr>
            <p:nvPr/>
          </p:nvSpPr>
          <p:spPr bwMode="auto">
            <a:xfrm>
              <a:off x="10607675" y="3663719"/>
              <a:ext cx="307975" cy="139700"/>
            </a:xfrm>
            <a:custGeom>
              <a:avLst/>
              <a:gdLst>
                <a:gd name="T0" fmla="*/ 13909 w 155"/>
                <a:gd name="T1" fmla="*/ 1996 h 70"/>
                <a:gd name="T2" fmla="*/ 302014 w 155"/>
                <a:gd name="T3" fmla="*/ 121739 h 70"/>
                <a:gd name="T4" fmla="*/ 305988 w 155"/>
                <a:gd name="T5" fmla="*/ 133713 h 70"/>
                <a:gd name="T6" fmla="*/ 296053 w 155"/>
                <a:gd name="T7" fmla="*/ 137704 h 70"/>
                <a:gd name="T8" fmla="*/ 7948 w 155"/>
                <a:gd name="T9" fmla="*/ 15966 h 70"/>
                <a:gd name="T10" fmla="*/ 1987 w 155"/>
                <a:gd name="T11" fmla="*/ 5987 h 70"/>
                <a:gd name="T12" fmla="*/ 13909 w 155"/>
                <a:gd name="T13" fmla="*/ 1996 h 7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55" h="70">
                  <a:moveTo>
                    <a:pt x="7" y="1"/>
                  </a:moveTo>
                  <a:cubicBezTo>
                    <a:pt x="152" y="61"/>
                    <a:pt x="152" y="61"/>
                    <a:pt x="152" y="61"/>
                  </a:cubicBezTo>
                  <a:cubicBezTo>
                    <a:pt x="154" y="62"/>
                    <a:pt x="155" y="65"/>
                    <a:pt x="154" y="67"/>
                  </a:cubicBezTo>
                  <a:cubicBezTo>
                    <a:pt x="153" y="69"/>
                    <a:pt x="151" y="70"/>
                    <a:pt x="149" y="69"/>
                  </a:cubicBezTo>
                  <a:cubicBezTo>
                    <a:pt x="4" y="8"/>
                    <a:pt x="4" y="8"/>
                    <a:pt x="4" y="8"/>
                  </a:cubicBezTo>
                  <a:cubicBezTo>
                    <a:pt x="1" y="8"/>
                    <a:pt x="0" y="5"/>
                    <a:pt x="1" y="3"/>
                  </a:cubicBezTo>
                  <a:cubicBezTo>
                    <a:pt x="2" y="1"/>
                    <a:pt x="5" y="0"/>
                    <a:pt x="7" y="1"/>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74" name="Freeform 590"/>
            <p:cNvSpPr>
              <a:spLocks/>
            </p:cNvSpPr>
            <p:nvPr/>
          </p:nvSpPr>
          <p:spPr bwMode="auto">
            <a:xfrm>
              <a:off x="10623550" y="3630381"/>
              <a:ext cx="306387" cy="136525"/>
            </a:xfrm>
            <a:custGeom>
              <a:avLst/>
              <a:gdLst>
                <a:gd name="T0" fmla="*/ 11937 w 154"/>
                <a:gd name="T1" fmla="*/ 0 h 69"/>
                <a:gd name="T2" fmla="*/ 300418 w 154"/>
                <a:gd name="T3" fmla="*/ 120696 h 69"/>
                <a:gd name="T4" fmla="*/ 306387 w 154"/>
                <a:gd name="T5" fmla="*/ 130589 h 69"/>
                <a:gd name="T6" fmla="*/ 294450 w 154"/>
                <a:gd name="T7" fmla="*/ 134546 h 69"/>
                <a:gd name="T8" fmla="*/ 5969 w 154"/>
                <a:gd name="T9" fmla="*/ 15829 h 69"/>
                <a:gd name="T10" fmla="*/ 1990 w 154"/>
                <a:gd name="T11" fmla="*/ 5936 h 69"/>
                <a:gd name="T12" fmla="*/ 11937 w 154"/>
                <a:gd name="T13" fmla="*/ 0 h 6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54" h="69">
                  <a:moveTo>
                    <a:pt x="6" y="0"/>
                  </a:moveTo>
                  <a:cubicBezTo>
                    <a:pt x="151" y="61"/>
                    <a:pt x="151" y="61"/>
                    <a:pt x="151" y="61"/>
                  </a:cubicBezTo>
                  <a:cubicBezTo>
                    <a:pt x="153" y="62"/>
                    <a:pt x="154" y="64"/>
                    <a:pt x="154" y="66"/>
                  </a:cubicBezTo>
                  <a:cubicBezTo>
                    <a:pt x="153" y="68"/>
                    <a:pt x="150" y="69"/>
                    <a:pt x="148" y="68"/>
                  </a:cubicBezTo>
                  <a:cubicBezTo>
                    <a:pt x="3" y="8"/>
                    <a:pt x="3" y="8"/>
                    <a:pt x="3" y="8"/>
                  </a:cubicBezTo>
                  <a:cubicBezTo>
                    <a:pt x="1" y="7"/>
                    <a:pt x="0" y="5"/>
                    <a:pt x="1" y="3"/>
                  </a:cubicBezTo>
                  <a:cubicBezTo>
                    <a:pt x="2" y="1"/>
                    <a:pt x="4" y="0"/>
                    <a:pt x="6" y="0"/>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75" name="Freeform 591"/>
            <p:cNvSpPr>
              <a:spLocks/>
            </p:cNvSpPr>
            <p:nvPr/>
          </p:nvSpPr>
          <p:spPr bwMode="auto">
            <a:xfrm>
              <a:off x="10663238" y="3531956"/>
              <a:ext cx="307975" cy="139700"/>
            </a:xfrm>
            <a:custGeom>
              <a:avLst/>
              <a:gdLst>
                <a:gd name="T0" fmla="*/ 9935 w 155"/>
                <a:gd name="T1" fmla="*/ 1996 h 70"/>
                <a:gd name="T2" fmla="*/ 302014 w 155"/>
                <a:gd name="T3" fmla="*/ 123734 h 70"/>
                <a:gd name="T4" fmla="*/ 305988 w 155"/>
                <a:gd name="T5" fmla="*/ 131717 h 70"/>
                <a:gd name="T6" fmla="*/ 304001 w 155"/>
                <a:gd name="T7" fmla="*/ 135709 h 70"/>
                <a:gd name="T8" fmla="*/ 296053 w 155"/>
                <a:gd name="T9" fmla="*/ 139700 h 70"/>
                <a:gd name="T10" fmla="*/ 3974 w 155"/>
                <a:gd name="T11" fmla="*/ 17961 h 70"/>
                <a:gd name="T12" fmla="*/ 0 w 155"/>
                <a:gd name="T13" fmla="*/ 7983 h 70"/>
                <a:gd name="T14" fmla="*/ 1987 w 155"/>
                <a:gd name="T15" fmla="*/ 5987 h 70"/>
                <a:gd name="T16" fmla="*/ 9935 w 155"/>
                <a:gd name="T17" fmla="*/ 1996 h 7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5" h="70">
                  <a:moveTo>
                    <a:pt x="5" y="1"/>
                  </a:moveTo>
                  <a:cubicBezTo>
                    <a:pt x="152" y="62"/>
                    <a:pt x="152" y="62"/>
                    <a:pt x="152" y="62"/>
                  </a:cubicBezTo>
                  <a:cubicBezTo>
                    <a:pt x="154" y="63"/>
                    <a:pt x="155" y="65"/>
                    <a:pt x="154" y="66"/>
                  </a:cubicBezTo>
                  <a:cubicBezTo>
                    <a:pt x="153" y="68"/>
                    <a:pt x="153" y="68"/>
                    <a:pt x="153" y="68"/>
                  </a:cubicBezTo>
                  <a:cubicBezTo>
                    <a:pt x="152" y="69"/>
                    <a:pt x="151" y="70"/>
                    <a:pt x="149" y="70"/>
                  </a:cubicBezTo>
                  <a:cubicBezTo>
                    <a:pt x="2" y="9"/>
                    <a:pt x="2" y="9"/>
                    <a:pt x="2" y="9"/>
                  </a:cubicBezTo>
                  <a:cubicBezTo>
                    <a:pt x="0" y="8"/>
                    <a:pt x="0" y="6"/>
                    <a:pt x="0" y="4"/>
                  </a:cubicBezTo>
                  <a:cubicBezTo>
                    <a:pt x="1" y="3"/>
                    <a:pt x="1" y="3"/>
                    <a:pt x="1" y="3"/>
                  </a:cubicBezTo>
                  <a:cubicBezTo>
                    <a:pt x="2" y="1"/>
                    <a:pt x="4" y="0"/>
                    <a:pt x="5" y="1"/>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76" name="Freeform 592"/>
            <p:cNvSpPr>
              <a:spLocks/>
            </p:cNvSpPr>
            <p:nvPr/>
          </p:nvSpPr>
          <p:spPr bwMode="auto">
            <a:xfrm>
              <a:off x="10674350" y="3503381"/>
              <a:ext cx="306387" cy="138113"/>
            </a:xfrm>
            <a:custGeom>
              <a:avLst/>
              <a:gdLst>
                <a:gd name="T0" fmla="*/ 11937 w 154"/>
                <a:gd name="T1" fmla="*/ 2002 h 69"/>
                <a:gd name="T2" fmla="*/ 300418 w 154"/>
                <a:gd name="T3" fmla="*/ 122100 h 69"/>
                <a:gd name="T4" fmla="*/ 306387 w 154"/>
                <a:gd name="T5" fmla="*/ 132108 h 69"/>
                <a:gd name="T6" fmla="*/ 294450 w 154"/>
                <a:gd name="T7" fmla="*/ 136111 h 69"/>
                <a:gd name="T8" fmla="*/ 5969 w 154"/>
                <a:gd name="T9" fmla="*/ 16013 h 69"/>
                <a:gd name="T10" fmla="*/ 1990 w 154"/>
                <a:gd name="T11" fmla="*/ 6005 h 69"/>
                <a:gd name="T12" fmla="*/ 11937 w 154"/>
                <a:gd name="T13" fmla="*/ 2002 h 6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54" h="69">
                  <a:moveTo>
                    <a:pt x="6" y="1"/>
                  </a:moveTo>
                  <a:cubicBezTo>
                    <a:pt x="151" y="61"/>
                    <a:pt x="151" y="61"/>
                    <a:pt x="151" y="61"/>
                  </a:cubicBezTo>
                  <a:cubicBezTo>
                    <a:pt x="153" y="62"/>
                    <a:pt x="154" y="64"/>
                    <a:pt x="154" y="66"/>
                  </a:cubicBezTo>
                  <a:cubicBezTo>
                    <a:pt x="153" y="68"/>
                    <a:pt x="150" y="69"/>
                    <a:pt x="148" y="68"/>
                  </a:cubicBezTo>
                  <a:cubicBezTo>
                    <a:pt x="3" y="8"/>
                    <a:pt x="3" y="8"/>
                    <a:pt x="3" y="8"/>
                  </a:cubicBezTo>
                  <a:cubicBezTo>
                    <a:pt x="1" y="7"/>
                    <a:pt x="0" y="5"/>
                    <a:pt x="1" y="3"/>
                  </a:cubicBezTo>
                  <a:cubicBezTo>
                    <a:pt x="2" y="1"/>
                    <a:pt x="4" y="0"/>
                    <a:pt x="6" y="1"/>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77" name="Freeform 593"/>
            <p:cNvSpPr>
              <a:spLocks/>
            </p:cNvSpPr>
            <p:nvPr/>
          </p:nvSpPr>
          <p:spPr bwMode="auto">
            <a:xfrm>
              <a:off x="10688638" y="3470044"/>
              <a:ext cx="306387" cy="139700"/>
            </a:xfrm>
            <a:custGeom>
              <a:avLst/>
              <a:gdLst>
                <a:gd name="T0" fmla="*/ 11937 w 154"/>
                <a:gd name="T1" fmla="*/ 1996 h 70"/>
                <a:gd name="T2" fmla="*/ 300418 w 154"/>
                <a:gd name="T3" fmla="*/ 123734 h 70"/>
                <a:gd name="T4" fmla="*/ 304397 w 154"/>
                <a:gd name="T5" fmla="*/ 133713 h 70"/>
                <a:gd name="T6" fmla="*/ 294450 w 154"/>
                <a:gd name="T7" fmla="*/ 137704 h 70"/>
                <a:gd name="T8" fmla="*/ 5969 w 154"/>
                <a:gd name="T9" fmla="*/ 17961 h 70"/>
                <a:gd name="T10" fmla="*/ 1990 w 154"/>
                <a:gd name="T11" fmla="*/ 5987 h 70"/>
                <a:gd name="T12" fmla="*/ 11937 w 154"/>
                <a:gd name="T13" fmla="*/ 1996 h 7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54" h="70">
                  <a:moveTo>
                    <a:pt x="6" y="1"/>
                  </a:moveTo>
                  <a:cubicBezTo>
                    <a:pt x="151" y="62"/>
                    <a:pt x="151" y="62"/>
                    <a:pt x="151" y="62"/>
                  </a:cubicBezTo>
                  <a:cubicBezTo>
                    <a:pt x="153" y="62"/>
                    <a:pt x="154" y="65"/>
                    <a:pt x="153" y="67"/>
                  </a:cubicBezTo>
                  <a:cubicBezTo>
                    <a:pt x="153" y="69"/>
                    <a:pt x="150" y="70"/>
                    <a:pt x="148" y="69"/>
                  </a:cubicBezTo>
                  <a:cubicBezTo>
                    <a:pt x="3" y="9"/>
                    <a:pt x="3" y="9"/>
                    <a:pt x="3" y="9"/>
                  </a:cubicBezTo>
                  <a:cubicBezTo>
                    <a:pt x="1" y="8"/>
                    <a:pt x="0" y="6"/>
                    <a:pt x="1" y="3"/>
                  </a:cubicBezTo>
                  <a:cubicBezTo>
                    <a:pt x="1" y="1"/>
                    <a:pt x="4" y="0"/>
                    <a:pt x="6" y="1"/>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78" name="Freeform 594"/>
            <p:cNvSpPr>
              <a:spLocks/>
            </p:cNvSpPr>
            <p:nvPr/>
          </p:nvSpPr>
          <p:spPr bwMode="auto">
            <a:xfrm>
              <a:off x="10718800" y="3398606"/>
              <a:ext cx="306387" cy="139700"/>
            </a:xfrm>
            <a:custGeom>
              <a:avLst/>
              <a:gdLst>
                <a:gd name="T0" fmla="*/ 11937 w 154"/>
                <a:gd name="T1" fmla="*/ 1996 h 70"/>
                <a:gd name="T2" fmla="*/ 300418 w 154"/>
                <a:gd name="T3" fmla="*/ 121739 h 70"/>
                <a:gd name="T4" fmla="*/ 306387 w 154"/>
                <a:gd name="T5" fmla="*/ 133713 h 70"/>
                <a:gd name="T6" fmla="*/ 294450 w 154"/>
                <a:gd name="T7" fmla="*/ 137704 h 70"/>
                <a:gd name="T8" fmla="*/ 5969 w 154"/>
                <a:gd name="T9" fmla="*/ 15966 h 70"/>
                <a:gd name="T10" fmla="*/ 1990 w 154"/>
                <a:gd name="T11" fmla="*/ 5987 h 70"/>
                <a:gd name="T12" fmla="*/ 11937 w 154"/>
                <a:gd name="T13" fmla="*/ 1996 h 7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54" h="70">
                  <a:moveTo>
                    <a:pt x="6" y="1"/>
                  </a:moveTo>
                  <a:cubicBezTo>
                    <a:pt x="151" y="61"/>
                    <a:pt x="151" y="61"/>
                    <a:pt x="151" y="61"/>
                  </a:cubicBezTo>
                  <a:cubicBezTo>
                    <a:pt x="153" y="62"/>
                    <a:pt x="154" y="64"/>
                    <a:pt x="154" y="67"/>
                  </a:cubicBezTo>
                  <a:cubicBezTo>
                    <a:pt x="153" y="69"/>
                    <a:pt x="150" y="70"/>
                    <a:pt x="148" y="69"/>
                  </a:cubicBezTo>
                  <a:cubicBezTo>
                    <a:pt x="3" y="8"/>
                    <a:pt x="3" y="8"/>
                    <a:pt x="3" y="8"/>
                  </a:cubicBezTo>
                  <a:cubicBezTo>
                    <a:pt x="1" y="8"/>
                    <a:pt x="0" y="5"/>
                    <a:pt x="1" y="3"/>
                  </a:cubicBezTo>
                  <a:cubicBezTo>
                    <a:pt x="1" y="1"/>
                    <a:pt x="4" y="0"/>
                    <a:pt x="6" y="1"/>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79" name="Freeform 595"/>
            <p:cNvSpPr>
              <a:spLocks/>
            </p:cNvSpPr>
            <p:nvPr/>
          </p:nvSpPr>
          <p:spPr bwMode="auto">
            <a:xfrm>
              <a:off x="10734675" y="3360506"/>
              <a:ext cx="306387" cy="139700"/>
            </a:xfrm>
            <a:custGeom>
              <a:avLst/>
              <a:gdLst>
                <a:gd name="T0" fmla="*/ 11937 w 154"/>
                <a:gd name="T1" fmla="*/ 1996 h 70"/>
                <a:gd name="T2" fmla="*/ 300418 w 154"/>
                <a:gd name="T3" fmla="*/ 121739 h 70"/>
                <a:gd name="T4" fmla="*/ 304397 w 154"/>
                <a:gd name="T5" fmla="*/ 133713 h 70"/>
                <a:gd name="T6" fmla="*/ 294450 w 154"/>
                <a:gd name="T7" fmla="*/ 137704 h 70"/>
                <a:gd name="T8" fmla="*/ 5969 w 154"/>
                <a:gd name="T9" fmla="*/ 17961 h 70"/>
                <a:gd name="T10" fmla="*/ 0 w 154"/>
                <a:gd name="T11" fmla="*/ 5987 h 70"/>
                <a:gd name="T12" fmla="*/ 11937 w 154"/>
                <a:gd name="T13" fmla="*/ 1996 h 7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54" h="70">
                  <a:moveTo>
                    <a:pt x="6" y="1"/>
                  </a:moveTo>
                  <a:cubicBezTo>
                    <a:pt x="151" y="61"/>
                    <a:pt x="151" y="61"/>
                    <a:pt x="151" y="61"/>
                  </a:cubicBezTo>
                  <a:cubicBezTo>
                    <a:pt x="153" y="62"/>
                    <a:pt x="154" y="65"/>
                    <a:pt x="153" y="67"/>
                  </a:cubicBezTo>
                  <a:cubicBezTo>
                    <a:pt x="152" y="69"/>
                    <a:pt x="150" y="70"/>
                    <a:pt x="148" y="69"/>
                  </a:cubicBezTo>
                  <a:cubicBezTo>
                    <a:pt x="3" y="9"/>
                    <a:pt x="3" y="9"/>
                    <a:pt x="3" y="9"/>
                  </a:cubicBezTo>
                  <a:cubicBezTo>
                    <a:pt x="1" y="8"/>
                    <a:pt x="0" y="5"/>
                    <a:pt x="0" y="3"/>
                  </a:cubicBezTo>
                  <a:cubicBezTo>
                    <a:pt x="1" y="1"/>
                    <a:pt x="4" y="0"/>
                    <a:pt x="6" y="1"/>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80" name="Freeform 596"/>
            <p:cNvSpPr>
              <a:spLocks/>
            </p:cNvSpPr>
            <p:nvPr/>
          </p:nvSpPr>
          <p:spPr bwMode="auto">
            <a:xfrm>
              <a:off x="10928350" y="3211281"/>
              <a:ext cx="666750" cy="549275"/>
            </a:xfrm>
            <a:custGeom>
              <a:avLst/>
              <a:gdLst>
                <a:gd name="T0" fmla="*/ 666750 w 420"/>
                <a:gd name="T1" fmla="*/ 211138 h 346"/>
                <a:gd name="T2" fmla="*/ 546100 w 420"/>
                <a:gd name="T3" fmla="*/ 501650 h 346"/>
                <a:gd name="T4" fmla="*/ 434975 w 420"/>
                <a:gd name="T5" fmla="*/ 549275 h 346"/>
                <a:gd name="T6" fmla="*/ 0 w 420"/>
                <a:gd name="T7" fmla="*/ 368300 h 346"/>
                <a:gd name="T8" fmla="*/ 152400 w 420"/>
                <a:gd name="T9" fmla="*/ 0 h 346"/>
                <a:gd name="T10" fmla="*/ 666750 w 420"/>
                <a:gd name="T11" fmla="*/ 211138 h 34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20" h="346">
                  <a:moveTo>
                    <a:pt x="420" y="133"/>
                  </a:moveTo>
                  <a:lnTo>
                    <a:pt x="344" y="316"/>
                  </a:lnTo>
                  <a:lnTo>
                    <a:pt x="274" y="346"/>
                  </a:lnTo>
                  <a:lnTo>
                    <a:pt x="0" y="232"/>
                  </a:lnTo>
                  <a:lnTo>
                    <a:pt x="96" y="0"/>
                  </a:lnTo>
                  <a:lnTo>
                    <a:pt x="420" y="133"/>
                  </a:lnTo>
                  <a:close/>
                </a:path>
              </a:pathLst>
            </a:custGeom>
            <a:solidFill>
              <a:srgbClr val="E2E2E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81" name="Freeform 597"/>
            <p:cNvSpPr>
              <a:spLocks/>
            </p:cNvSpPr>
            <p:nvPr/>
          </p:nvSpPr>
          <p:spPr bwMode="auto">
            <a:xfrm>
              <a:off x="11363325" y="3681181"/>
              <a:ext cx="111125" cy="79375"/>
            </a:xfrm>
            <a:custGeom>
              <a:avLst/>
              <a:gdLst>
                <a:gd name="T0" fmla="*/ 111125 w 70"/>
                <a:gd name="T1" fmla="*/ 31750 h 50"/>
                <a:gd name="T2" fmla="*/ 31750 w 70"/>
                <a:gd name="T3" fmla="*/ 0 h 50"/>
                <a:gd name="T4" fmla="*/ 0 w 70"/>
                <a:gd name="T5" fmla="*/ 79375 h 50"/>
                <a:gd name="T6" fmla="*/ 111125 w 70"/>
                <a:gd name="T7" fmla="*/ 31750 h 5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0" h="50">
                  <a:moveTo>
                    <a:pt x="70" y="20"/>
                  </a:moveTo>
                  <a:lnTo>
                    <a:pt x="20" y="0"/>
                  </a:lnTo>
                  <a:lnTo>
                    <a:pt x="0" y="50"/>
                  </a:lnTo>
                  <a:lnTo>
                    <a:pt x="70" y="20"/>
                  </a:ln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82" name="Freeform 598"/>
            <p:cNvSpPr>
              <a:spLocks/>
            </p:cNvSpPr>
            <p:nvPr/>
          </p:nvSpPr>
          <p:spPr bwMode="auto">
            <a:xfrm>
              <a:off x="11333163" y="3398606"/>
              <a:ext cx="138112" cy="306388"/>
            </a:xfrm>
            <a:custGeom>
              <a:avLst/>
              <a:gdLst>
                <a:gd name="T0" fmla="*/ 2002 w 69"/>
                <a:gd name="T1" fmla="*/ 294451 h 154"/>
                <a:gd name="T2" fmla="*/ 122099 w 69"/>
                <a:gd name="T3" fmla="*/ 5969 h 154"/>
                <a:gd name="T4" fmla="*/ 132107 w 69"/>
                <a:gd name="T5" fmla="*/ 1990 h 154"/>
                <a:gd name="T6" fmla="*/ 138112 w 69"/>
                <a:gd name="T7" fmla="*/ 11937 h 154"/>
                <a:gd name="T8" fmla="*/ 18015 w 69"/>
                <a:gd name="T9" fmla="*/ 300419 h 154"/>
                <a:gd name="T10" fmla="*/ 6005 w 69"/>
                <a:gd name="T11" fmla="*/ 306388 h 154"/>
                <a:gd name="T12" fmla="*/ 2002 w 69"/>
                <a:gd name="T13" fmla="*/ 294451 h 15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9" h="154">
                  <a:moveTo>
                    <a:pt x="1" y="148"/>
                  </a:moveTo>
                  <a:cubicBezTo>
                    <a:pt x="61" y="3"/>
                    <a:pt x="61" y="3"/>
                    <a:pt x="61" y="3"/>
                  </a:cubicBezTo>
                  <a:cubicBezTo>
                    <a:pt x="62" y="1"/>
                    <a:pt x="64" y="0"/>
                    <a:pt x="66" y="1"/>
                  </a:cubicBezTo>
                  <a:cubicBezTo>
                    <a:pt x="68" y="1"/>
                    <a:pt x="69" y="4"/>
                    <a:pt x="69" y="6"/>
                  </a:cubicBezTo>
                  <a:cubicBezTo>
                    <a:pt x="9" y="151"/>
                    <a:pt x="9" y="151"/>
                    <a:pt x="9" y="151"/>
                  </a:cubicBezTo>
                  <a:cubicBezTo>
                    <a:pt x="8" y="153"/>
                    <a:pt x="5" y="154"/>
                    <a:pt x="3" y="154"/>
                  </a:cubicBezTo>
                  <a:cubicBezTo>
                    <a:pt x="1" y="153"/>
                    <a:pt x="0" y="150"/>
                    <a:pt x="1" y="148"/>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83" name="Freeform 599"/>
            <p:cNvSpPr>
              <a:spLocks/>
            </p:cNvSpPr>
            <p:nvPr/>
          </p:nvSpPr>
          <p:spPr bwMode="auto">
            <a:xfrm>
              <a:off x="11299825" y="3382731"/>
              <a:ext cx="138112" cy="307975"/>
            </a:xfrm>
            <a:custGeom>
              <a:avLst/>
              <a:gdLst>
                <a:gd name="T0" fmla="*/ 0 w 69"/>
                <a:gd name="T1" fmla="*/ 296053 h 155"/>
                <a:gd name="T2" fmla="*/ 122099 w 69"/>
                <a:gd name="T3" fmla="*/ 5961 h 155"/>
                <a:gd name="T4" fmla="*/ 132107 w 69"/>
                <a:gd name="T5" fmla="*/ 1987 h 155"/>
                <a:gd name="T6" fmla="*/ 136110 w 69"/>
                <a:gd name="T7" fmla="*/ 13909 h 155"/>
                <a:gd name="T8" fmla="*/ 16013 w 69"/>
                <a:gd name="T9" fmla="*/ 302014 h 155"/>
                <a:gd name="T10" fmla="*/ 6005 w 69"/>
                <a:gd name="T11" fmla="*/ 305988 h 155"/>
                <a:gd name="T12" fmla="*/ 0 w 69"/>
                <a:gd name="T13" fmla="*/ 296053 h 15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9" h="155">
                  <a:moveTo>
                    <a:pt x="0" y="149"/>
                  </a:moveTo>
                  <a:cubicBezTo>
                    <a:pt x="61" y="3"/>
                    <a:pt x="61" y="3"/>
                    <a:pt x="61" y="3"/>
                  </a:cubicBezTo>
                  <a:cubicBezTo>
                    <a:pt x="61" y="1"/>
                    <a:pt x="64" y="0"/>
                    <a:pt x="66" y="1"/>
                  </a:cubicBezTo>
                  <a:cubicBezTo>
                    <a:pt x="68" y="2"/>
                    <a:pt x="69" y="5"/>
                    <a:pt x="68" y="7"/>
                  </a:cubicBezTo>
                  <a:cubicBezTo>
                    <a:pt x="8" y="152"/>
                    <a:pt x="8" y="152"/>
                    <a:pt x="8" y="152"/>
                  </a:cubicBezTo>
                  <a:cubicBezTo>
                    <a:pt x="7" y="154"/>
                    <a:pt x="5" y="155"/>
                    <a:pt x="3" y="154"/>
                  </a:cubicBezTo>
                  <a:cubicBezTo>
                    <a:pt x="1" y="153"/>
                    <a:pt x="0" y="151"/>
                    <a:pt x="0" y="149"/>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84" name="Freeform 600"/>
            <p:cNvSpPr>
              <a:spLocks/>
            </p:cNvSpPr>
            <p:nvPr/>
          </p:nvSpPr>
          <p:spPr bwMode="auto">
            <a:xfrm>
              <a:off x="11202988" y="3343044"/>
              <a:ext cx="138112" cy="307975"/>
            </a:xfrm>
            <a:custGeom>
              <a:avLst/>
              <a:gdLst>
                <a:gd name="T0" fmla="*/ 1973 w 70"/>
                <a:gd name="T1" fmla="*/ 298040 h 155"/>
                <a:gd name="T2" fmla="*/ 122328 w 70"/>
                <a:gd name="T3" fmla="*/ 5961 h 155"/>
                <a:gd name="T4" fmla="*/ 130220 w 70"/>
                <a:gd name="T5" fmla="*/ 1987 h 155"/>
                <a:gd name="T6" fmla="*/ 134166 w 70"/>
                <a:gd name="T7" fmla="*/ 3974 h 155"/>
                <a:gd name="T8" fmla="*/ 136139 w 70"/>
                <a:gd name="T9" fmla="*/ 11922 h 155"/>
                <a:gd name="T10" fmla="*/ 17757 w 70"/>
                <a:gd name="T11" fmla="*/ 304001 h 155"/>
                <a:gd name="T12" fmla="*/ 7892 w 70"/>
                <a:gd name="T13" fmla="*/ 307975 h 155"/>
                <a:gd name="T14" fmla="*/ 5919 w 70"/>
                <a:gd name="T15" fmla="*/ 305988 h 155"/>
                <a:gd name="T16" fmla="*/ 1973 w 70"/>
                <a:gd name="T17" fmla="*/ 298040 h 1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0" h="155">
                  <a:moveTo>
                    <a:pt x="1" y="150"/>
                  </a:moveTo>
                  <a:cubicBezTo>
                    <a:pt x="62" y="3"/>
                    <a:pt x="62" y="3"/>
                    <a:pt x="62" y="3"/>
                  </a:cubicBezTo>
                  <a:cubicBezTo>
                    <a:pt x="62" y="1"/>
                    <a:pt x="64" y="0"/>
                    <a:pt x="66" y="1"/>
                  </a:cubicBezTo>
                  <a:cubicBezTo>
                    <a:pt x="68" y="2"/>
                    <a:pt x="68" y="2"/>
                    <a:pt x="68" y="2"/>
                  </a:cubicBezTo>
                  <a:cubicBezTo>
                    <a:pt x="69" y="2"/>
                    <a:pt x="70" y="4"/>
                    <a:pt x="69" y="6"/>
                  </a:cubicBezTo>
                  <a:cubicBezTo>
                    <a:pt x="9" y="153"/>
                    <a:pt x="9" y="153"/>
                    <a:pt x="9" y="153"/>
                  </a:cubicBezTo>
                  <a:cubicBezTo>
                    <a:pt x="8" y="155"/>
                    <a:pt x="6" y="155"/>
                    <a:pt x="4" y="155"/>
                  </a:cubicBezTo>
                  <a:cubicBezTo>
                    <a:pt x="3" y="154"/>
                    <a:pt x="3" y="154"/>
                    <a:pt x="3" y="154"/>
                  </a:cubicBezTo>
                  <a:cubicBezTo>
                    <a:pt x="1" y="153"/>
                    <a:pt x="0" y="151"/>
                    <a:pt x="1" y="150"/>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85" name="Freeform 601"/>
            <p:cNvSpPr>
              <a:spLocks/>
            </p:cNvSpPr>
            <p:nvPr/>
          </p:nvSpPr>
          <p:spPr bwMode="auto">
            <a:xfrm>
              <a:off x="11174413" y="3330344"/>
              <a:ext cx="138112" cy="309563"/>
            </a:xfrm>
            <a:custGeom>
              <a:avLst/>
              <a:gdLst>
                <a:gd name="T0" fmla="*/ 2002 w 69"/>
                <a:gd name="T1" fmla="*/ 297580 h 155"/>
                <a:gd name="T2" fmla="*/ 122099 w 69"/>
                <a:gd name="T3" fmla="*/ 7989 h 155"/>
                <a:gd name="T4" fmla="*/ 132107 w 69"/>
                <a:gd name="T5" fmla="*/ 1997 h 155"/>
                <a:gd name="T6" fmla="*/ 136110 w 69"/>
                <a:gd name="T7" fmla="*/ 13980 h 155"/>
                <a:gd name="T8" fmla="*/ 16013 w 69"/>
                <a:gd name="T9" fmla="*/ 303571 h 155"/>
                <a:gd name="T10" fmla="*/ 6005 w 69"/>
                <a:gd name="T11" fmla="*/ 307566 h 155"/>
                <a:gd name="T12" fmla="*/ 2002 w 69"/>
                <a:gd name="T13" fmla="*/ 297580 h 15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9" h="155">
                  <a:moveTo>
                    <a:pt x="1" y="149"/>
                  </a:moveTo>
                  <a:cubicBezTo>
                    <a:pt x="61" y="4"/>
                    <a:pt x="61" y="4"/>
                    <a:pt x="61" y="4"/>
                  </a:cubicBezTo>
                  <a:cubicBezTo>
                    <a:pt x="62" y="1"/>
                    <a:pt x="64" y="0"/>
                    <a:pt x="66" y="1"/>
                  </a:cubicBezTo>
                  <a:cubicBezTo>
                    <a:pt x="68" y="2"/>
                    <a:pt x="69" y="5"/>
                    <a:pt x="68" y="7"/>
                  </a:cubicBezTo>
                  <a:cubicBezTo>
                    <a:pt x="8" y="152"/>
                    <a:pt x="8" y="152"/>
                    <a:pt x="8" y="152"/>
                  </a:cubicBezTo>
                  <a:cubicBezTo>
                    <a:pt x="7" y="154"/>
                    <a:pt x="5" y="155"/>
                    <a:pt x="3" y="154"/>
                  </a:cubicBezTo>
                  <a:cubicBezTo>
                    <a:pt x="1" y="153"/>
                    <a:pt x="0" y="151"/>
                    <a:pt x="1" y="149"/>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86" name="Freeform 602"/>
            <p:cNvSpPr>
              <a:spLocks/>
            </p:cNvSpPr>
            <p:nvPr/>
          </p:nvSpPr>
          <p:spPr bwMode="auto">
            <a:xfrm>
              <a:off x="11141075" y="3319231"/>
              <a:ext cx="139700" cy="306388"/>
            </a:xfrm>
            <a:custGeom>
              <a:avLst/>
              <a:gdLst>
                <a:gd name="T0" fmla="*/ 1996 w 70"/>
                <a:gd name="T1" fmla="*/ 294451 h 154"/>
                <a:gd name="T2" fmla="*/ 121739 w 70"/>
                <a:gd name="T3" fmla="*/ 5969 h 154"/>
                <a:gd name="T4" fmla="*/ 133713 w 70"/>
                <a:gd name="T5" fmla="*/ 1990 h 154"/>
                <a:gd name="T6" fmla="*/ 137704 w 70"/>
                <a:gd name="T7" fmla="*/ 11937 h 154"/>
                <a:gd name="T8" fmla="*/ 17961 w 70"/>
                <a:gd name="T9" fmla="*/ 300419 h 154"/>
                <a:gd name="T10" fmla="*/ 5987 w 70"/>
                <a:gd name="T11" fmla="*/ 306388 h 154"/>
                <a:gd name="T12" fmla="*/ 1996 w 70"/>
                <a:gd name="T13" fmla="*/ 294451 h 15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0" h="154">
                  <a:moveTo>
                    <a:pt x="1" y="148"/>
                  </a:moveTo>
                  <a:cubicBezTo>
                    <a:pt x="61" y="3"/>
                    <a:pt x="61" y="3"/>
                    <a:pt x="61" y="3"/>
                  </a:cubicBezTo>
                  <a:cubicBezTo>
                    <a:pt x="62" y="1"/>
                    <a:pt x="65" y="0"/>
                    <a:pt x="67" y="1"/>
                  </a:cubicBezTo>
                  <a:cubicBezTo>
                    <a:pt x="69" y="1"/>
                    <a:pt x="70" y="4"/>
                    <a:pt x="69" y="6"/>
                  </a:cubicBezTo>
                  <a:cubicBezTo>
                    <a:pt x="9" y="151"/>
                    <a:pt x="9" y="151"/>
                    <a:pt x="9" y="151"/>
                  </a:cubicBezTo>
                  <a:cubicBezTo>
                    <a:pt x="8" y="153"/>
                    <a:pt x="6" y="154"/>
                    <a:pt x="3" y="154"/>
                  </a:cubicBezTo>
                  <a:cubicBezTo>
                    <a:pt x="1" y="153"/>
                    <a:pt x="0" y="150"/>
                    <a:pt x="1" y="148"/>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87" name="Freeform 603"/>
            <p:cNvSpPr>
              <a:spLocks/>
            </p:cNvSpPr>
            <p:nvPr/>
          </p:nvSpPr>
          <p:spPr bwMode="auto">
            <a:xfrm>
              <a:off x="11069638" y="3289069"/>
              <a:ext cx="136525" cy="306388"/>
            </a:xfrm>
            <a:custGeom>
              <a:avLst/>
              <a:gdLst>
                <a:gd name="T0" fmla="*/ 1979 w 69"/>
                <a:gd name="T1" fmla="*/ 294451 h 154"/>
                <a:gd name="T2" fmla="*/ 120696 w 69"/>
                <a:gd name="T3" fmla="*/ 5969 h 154"/>
                <a:gd name="T4" fmla="*/ 130589 w 69"/>
                <a:gd name="T5" fmla="*/ 1990 h 154"/>
                <a:gd name="T6" fmla="*/ 134546 w 69"/>
                <a:gd name="T7" fmla="*/ 11937 h 154"/>
                <a:gd name="T8" fmla="*/ 15829 w 69"/>
                <a:gd name="T9" fmla="*/ 300419 h 154"/>
                <a:gd name="T10" fmla="*/ 5936 w 69"/>
                <a:gd name="T11" fmla="*/ 306388 h 154"/>
                <a:gd name="T12" fmla="*/ 1979 w 69"/>
                <a:gd name="T13" fmla="*/ 294451 h 15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9" h="154">
                  <a:moveTo>
                    <a:pt x="1" y="148"/>
                  </a:moveTo>
                  <a:cubicBezTo>
                    <a:pt x="61" y="3"/>
                    <a:pt x="61" y="3"/>
                    <a:pt x="61" y="3"/>
                  </a:cubicBezTo>
                  <a:cubicBezTo>
                    <a:pt x="62" y="1"/>
                    <a:pt x="64" y="0"/>
                    <a:pt x="66" y="1"/>
                  </a:cubicBezTo>
                  <a:cubicBezTo>
                    <a:pt x="68" y="1"/>
                    <a:pt x="69" y="4"/>
                    <a:pt x="68" y="6"/>
                  </a:cubicBezTo>
                  <a:cubicBezTo>
                    <a:pt x="8" y="151"/>
                    <a:pt x="8" y="151"/>
                    <a:pt x="8" y="151"/>
                  </a:cubicBezTo>
                  <a:cubicBezTo>
                    <a:pt x="7" y="153"/>
                    <a:pt x="5" y="154"/>
                    <a:pt x="3" y="154"/>
                  </a:cubicBezTo>
                  <a:cubicBezTo>
                    <a:pt x="1" y="153"/>
                    <a:pt x="0" y="150"/>
                    <a:pt x="1" y="148"/>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88" name="Freeform 604"/>
            <p:cNvSpPr>
              <a:spLocks/>
            </p:cNvSpPr>
            <p:nvPr/>
          </p:nvSpPr>
          <p:spPr bwMode="auto">
            <a:xfrm>
              <a:off x="11031538" y="3273194"/>
              <a:ext cx="136525" cy="307975"/>
            </a:xfrm>
            <a:custGeom>
              <a:avLst/>
              <a:gdLst>
                <a:gd name="T0" fmla="*/ 1979 w 69"/>
                <a:gd name="T1" fmla="*/ 294066 h 155"/>
                <a:gd name="T2" fmla="*/ 120696 w 69"/>
                <a:gd name="T3" fmla="*/ 5961 h 155"/>
                <a:gd name="T4" fmla="*/ 130589 w 69"/>
                <a:gd name="T5" fmla="*/ 1987 h 155"/>
                <a:gd name="T6" fmla="*/ 136525 w 69"/>
                <a:gd name="T7" fmla="*/ 11922 h 155"/>
                <a:gd name="T8" fmla="*/ 15829 w 69"/>
                <a:gd name="T9" fmla="*/ 302014 h 155"/>
                <a:gd name="T10" fmla="*/ 5936 w 69"/>
                <a:gd name="T11" fmla="*/ 305988 h 155"/>
                <a:gd name="T12" fmla="*/ 1979 w 69"/>
                <a:gd name="T13" fmla="*/ 294066 h 15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9" h="155">
                  <a:moveTo>
                    <a:pt x="1" y="148"/>
                  </a:moveTo>
                  <a:cubicBezTo>
                    <a:pt x="61" y="3"/>
                    <a:pt x="61" y="3"/>
                    <a:pt x="61" y="3"/>
                  </a:cubicBezTo>
                  <a:cubicBezTo>
                    <a:pt x="62" y="1"/>
                    <a:pt x="64" y="0"/>
                    <a:pt x="66" y="1"/>
                  </a:cubicBezTo>
                  <a:cubicBezTo>
                    <a:pt x="68" y="2"/>
                    <a:pt x="69" y="4"/>
                    <a:pt x="69" y="6"/>
                  </a:cubicBezTo>
                  <a:cubicBezTo>
                    <a:pt x="8" y="152"/>
                    <a:pt x="8" y="152"/>
                    <a:pt x="8" y="152"/>
                  </a:cubicBezTo>
                  <a:cubicBezTo>
                    <a:pt x="8" y="154"/>
                    <a:pt x="5" y="155"/>
                    <a:pt x="3" y="154"/>
                  </a:cubicBezTo>
                  <a:cubicBezTo>
                    <a:pt x="1" y="153"/>
                    <a:pt x="0" y="150"/>
                    <a:pt x="1" y="148"/>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89" name="Freeform 605"/>
            <p:cNvSpPr>
              <a:spLocks/>
            </p:cNvSpPr>
            <p:nvPr/>
          </p:nvSpPr>
          <p:spPr bwMode="auto">
            <a:xfrm>
              <a:off x="10737850" y="3300181"/>
              <a:ext cx="546100" cy="730250"/>
            </a:xfrm>
            <a:custGeom>
              <a:avLst/>
              <a:gdLst>
                <a:gd name="T0" fmla="*/ 546100 w 344"/>
                <a:gd name="T1" fmla="*/ 709613 h 460"/>
                <a:gd name="T2" fmla="*/ 144463 w 344"/>
                <a:gd name="T3" fmla="*/ 730250 h 460"/>
                <a:gd name="T4" fmla="*/ 30163 w 344"/>
                <a:gd name="T5" fmla="*/ 625475 h 460"/>
                <a:gd name="T6" fmla="*/ 0 w 344"/>
                <a:gd name="T7" fmla="*/ 25400 h 460"/>
                <a:gd name="T8" fmla="*/ 509588 w 344"/>
                <a:gd name="T9" fmla="*/ 0 h 460"/>
                <a:gd name="T10" fmla="*/ 546100 w 344"/>
                <a:gd name="T11" fmla="*/ 709613 h 4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4" h="460">
                  <a:moveTo>
                    <a:pt x="344" y="447"/>
                  </a:moveTo>
                  <a:lnTo>
                    <a:pt x="91" y="460"/>
                  </a:lnTo>
                  <a:lnTo>
                    <a:pt x="19" y="394"/>
                  </a:lnTo>
                  <a:lnTo>
                    <a:pt x="0" y="16"/>
                  </a:lnTo>
                  <a:lnTo>
                    <a:pt x="321" y="0"/>
                  </a:lnTo>
                  <a:lnTo>
                    <a:pt x="344" y="447"/>
                  </a:lnTo>
                  <a:close/>
                </a:path>
              </a:pathLst>
            </a:custGeom>
            <a:solidFill>
              <a:srgbClr val="E2E2E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90" name="Freeform 606"/>
            <p:cNvSpPr>
              <a:spLocks/>
            </p:cNvSpPr>
            <p:nvPr/>
          </p:nvSpPr>
          <p:spPr bwMode="auto">
            <a:xfrm>
              <a:off x="10768013" y="3920894"/>
              <a:ext cx="114300" cy="109538"/>
            </a:xfrm>
            <a:custGeom>
              <a:avLst/>
              <a:gdLst>
                <a:gd name="T0" fmla="*/ 114300 w 72"/>
                <a:gd name="T1" fmla="*/ 109538 h 69"/>
                <a:gd name="T2" fmla="*/ 107950 w 72"/>
                <a:gd name="T3" fmla="*/ 0 h 69"/>
                <a:gd name="T4" fmla="*/ 0 w 72"/>
                <a:gd name="T5" fmla="*/ 4763 h 69"/>
                <a:gd name="T6" fmla="*/ 114300 w 72"/>
                <a:gd name="T7" fmla="*/ 109538 h 6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2" h="69">
                  <a:moveTo>
                    <a:pt x="72" y="69"/>
                  </a:moveTo>
                  <a:lnTo>
                    <a:pt x="68" y="0"/>
                  </a:lnTo>
                  <a:lnTo>
                    <a:pt x="0" y="3"/>
                  </a:lnTo>
                  <a:lnTo>
                    <a:pt x="72" y="69"/>
                  </a:ln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91" name="Freeform 607"/>
            <p:cNvSpPr>
              <a:spLocks/>
            </p:cNvSpPr>
            <p:nvPr/>
          </p:nvSpPr>
          <p:spPr bwMode="auto">
            <a:xfrm>
              <a:off x="10820400" y="3836756"/>
              <a:ext cx="419100" cy="41275"/>
            </a:xfrm>
            <a:custGeom>
              <a:avLst/>
              <a:gdLst>
                <a:gd name="T0" fmla="*/ 9931 w 211"/>
                <a:gd name="T1" fmla="*/ 19655 h 21"/>
                <a:gd name="T2" fmla="*/ 407182 w 211"/>
                <a:gd name="T3" fmla="*/ 0 h 21"/>
                <a:gd name="T4" fmla="*/ 419100 w 211"/>
                <a:gd name="T5" fmla="*/ 9827 h 21"/>
                <a:gd name="T6" fmla="*/ 409169 w 211"/>
                <a:gd name="T7" fmla="*/ 21620 h 21"/>
                <a:gd name="T8" fmla="*/ 9931 w 211"/>
                <a:gd name="T9" fmla="*/ 41275 h 21"/>
                <a:gd name="T10" fmla="*/ 0 w 211"/>
                <a:gd name="T11" fmla="*/ 31448 h 21"/>
                <a:gd name="T12" fmla="*/ 9931 w 211"/>
                <a:gd name="T13" fmla="*/ 19655 h 2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1" h="21">
                  <a:moveTo>
                    <a:pt x="5" y="10"/>
                  </a:moveTo>
                  <a:cubicBezTo>
                    <a:pt x="205" y="0"/>
                    <a:pt x="205" y="0"/>
                    <a:pt x="205" y="0"/>
                  </a:cubicBezTo>
                  <a:cubicBezTo>
                    <a:pt x="208" y="0"/>
                    <a:pt x="211" y="3"/>
                    <a:pt x="211" y="5"/>
                  </a:cubicBezTo>
                  <a:cubicBezTo>
                    <a:pt x="211" y="8"/>
                    <a:pt x="209" y="11"/>
                    <a:pt x="206" y="11"/>
                  </a:cubicBezTo>
                  <a:cubicBezTo>
                    <a:pt x="5" y="21"/>
                    <a:pt x="5" y="21"/>
                    <a:pt x="5" y="21"/>
                  </a:cubicBezTo>
                  <a:cubicBezTo>
                    <a:pt x="2" y="21"/>
                    <a:pt x="0" y="19"/>
                    <a:pt x="0" y="16"/>
                  </a:cubicBezTo>
                  <a:cubicBezTo>
                    <a:pt x="0" y="13"/>
                    <a:pt x="2" y="10"/>
                    <a:pt x="5" y="10"/>
                  </a:cubicBezTo>
                  <a:close/>
                </a:path>
              </a:pathLst>
            </a:custGeom>
            <a:solidFill>
              <a:srgbClr val="EE2C3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92" name="Freeform 608"/>
            <p:cNvSpPr>
              <a:spLocks/>
            </p:cNvSpPr>
            <p:nvPr/>
          </p:nvSpPr>
          <p:spPr bwMode="auto">
            <a:xfrm>
              <a:off x="10815638" y="3789131"/>
              <a:ext cx="422275" cy="41275"/>
            </a:xfrm>
            <a:custGeom>
              <a:avLst/>
              <a:gdLst>
                <a:gd name="T0" fmla="*/ 9959 w 212"/>
                <a:gd name="T1" fmla="*/ 19655 h 21"/>
                <a:gd name="T2" fmla="*/ 410324 w 212"/>
                <a:gd name="T3" fmla="*/ 0 h 21"/>
                <a:gd name="T4" fmla="*/ 422275 w 212"/>
                <a:gd name="T5" fmla="*/ 9827 h 21"/>
                <a:gd name="T6" fmla="*/ 412316 w 212"/>
                <a:gd name="T7" fmla="*/ 21620 h 21"/>
                <a:gd name="T8" fmla="*/ 11951 w 212"/>
                <a:gd name="T9" fmla="*/ 39310 h 21"/>
                <a:gd name="T10" fmla="*/ 0 w 212"/>
                <a:gd name="T11" fmla="*/ 31448 h 21"/>
                <a:gd name="T12" fmla="*/ 9959 w 212"/>
                <a:gd name="T13" fmla="*/ 19655 h 2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2" h="21">
                  <a:moveTo>
                    <a:pt x="5" y="10"/>
                  </a:moveTo>
                  <a:cubicBezTo>
                    <a:pt x="206" y="0"/>
                    <a:pt x="206" y="0"/>
                    <a:pt x="206" y="0"/>
                  </a:cubicBezTo>
                  <a:cubicBezTo>
                    <a:pt x="209" y="0"/>
                    <a:pt x="211" y="2"/>
                    <a:pt x="212" y="5"/>
                  </a:cubicBezTo>
                  <a:cubicBezTo>
                    <a:pt x="212" y="8"/>
                    <a:pt x="210" y="10"/>
                    <a:pt x="207" y="11"/>
                  </a:cubicBezTo>
                  <a:cubicBezTo>
                    <a:pt x="6" y="20"/>
                    <a:pt x="6" y="20"/>
                    <a:pt x="6" y="20"/>
                  </a:cubicBezTo>
                  <a:cubicBezTo>
                    <a:pt x="3" y="21"/>
                    <a:pt x="1" y="18"/>
                    <a:pt x="0" y="16"/>
                  </a:cubicBezTo>
                  <a:cubicBezTo>
                    <a:pt x="0" y="13"/>
                    <a:pt x="3" y="10"/>
                    <a:pt x="5" y="10"/>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93" name="Freeform 609"/>
            <p:cNvSpPr>
              <a:spLocks/>
            </p:cNvSpPr>
            <p:nvPr/>
          </p:nvSpPr>
          <p:spPr bwMode="auto">
            <a:xfrm>
              <a:off x="10810875" y="3657369"/>
              <a:ext cx="420687" cy="39688"/>
            </a:xfrm>
            <a:custGeom>
              <a:avLst/>
              <a:gdLst>
                <a:gd name="T0" fmla="*/ 5953 w 212"/>
                <a:gd name="T1" fmla="*/ 19844 h 20"/>
                <a:gd name="T2" fmla="*/ 412750 w 212"/>
                <a:gd name="T3" fmla="*/ 0 h 20"/>
                <a:gd name="T4" fmla="*/ 418703 w 212"/>
                <a:gd name="T5" fmla="*/ 5953 h 20"/>
                <a:gd name="T6" fmla="*/ 418703 w 212"/>
                <a:gd name="T7" fmla="*/ 13891 h 20"/>
                <a:gd name="T8" fmla="*/ 412750 w 212"/>
                <a:gd name="T9" fmla="*/ 19844 h 20"/>
                <a:gd name="T10" fmla="*/ 7937 w 212"/>
                <a:gd name="T11" fmla="*/ 39688 h 20"/>
                <a:gd name="T12" fmla="*/ 0 w 212"/>
                <a:gd name="T13" fmla="*/ 33735 h 20"/>
                <a:gd name="T14" fmla="*/ 0 w 212"/>
                <a:gd name="T15" fmla="*/ 25797 h 20"/>
                <a:gd name="T16" fmla="*/ 5953 w 212"/>
                <a:gd name="T17" fmla="*/ 19844 h 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2" h="20">
                  <a:moveTo>
                    <a:pt x="3" y="10"/>
                  </a:moveTo>
                  <a:cubicBezTo>
                    <a:pt x="208" y="0"/>
                    <a:pt x="208" y="0"/>
                    <a:pt x="208" y="0"/>
                  </a:cubicBezTo>
                  <a:cubicBezTo>
                    <a:pt x="210" y="0"/>
                    <a:pt x="211" y="1"/>
                    <a:pt x="211" y="3"/>
                  </a:cubicBezTo>
                  <a:cubicBezTo>
                    <a:pt x="211" y="7"/>
                    <a:pt x="211" y="7"/>
                    <a:pt x="211" y="7"/>
                  </a:cubicBezTo>
                  <a:cubicBezTo>
                    <a:pt x="212" y="9"/>
                    <a:pt x="210" y="10"/>
                    <a:pt x="208" y="10"/>
                  </a:cubicBezTo>
                  <a:cubicBezTo>
                    <a:pt x="4" y="20"/>
                    <a:pt x="4" y="20"/>
                    <a:pt x="4" y="20"/>
                  </a:cubicBezTo>
                  <a:cubicBezTo>
                    <a:pt x="2" y="20"/>
                    <a:pt x="0" y="19"/>
                    <a:pt x="0" y="17"/>
                  </a:cubicBezTo>
                  <a:cubicBezTo>
                    <a:pt x="0" y="13"/>
                    <a:pt x="0" y="13"/>
                    <a:pt x="0" y="13"/>
                  </a:cubicBezTo>
                  <a:cubicBezTo>
                    <a:pt x="0" y="11"/>
                    <a:pt x="1" y="10"/>
                    <a:pt x="3" y="10"/>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94" name="Freeform 610"/>
            <p:cNvSpPr>
              <a:spLocks/>
            </p:cNvSpPr>
            <p:nvPr/>
          </p:nvSpPr>
          <p:spPr bwMode="auto">
            <a:xfrm>
              <a:off x="10807700" y="3616094"/>
              <a:ext cx="422275" cy="41275"/>
            </a:xfrm>
            <a:custGeom>
              <a:avLst/>
              <a:gdLst>
                <a:gd name="T0" fmla="*/ 9959 w 212"/>
                <a:gd name="T1" fmla="*/ 19655 h 21"/>
                <a:gd name="T2" fmla="*/ 410324 w 212"/>
                <a:gd name="T3" fmla="*/ 0 h 21"/>
                <a:gd name="T4" fmla="*/ 420283 w 212"/>
                <a:gd name="T5" fmla="*/ 9827 h 21"/>
                <a:gd name="T6" fmla="*/ 410324 w 212"/>
                <a:gd name="T7" fmla="*/ 21620 h 21"/>
                <a:gd name="T8" fmla="*/ 11951 w 212"/>
                <a:gd name="T9" fmla="*/ 41275 h 21"/>
                <a:gd name="T10" fmla="*/ 0 w 212"/>
                <a:gd name="T11" fmla="*/ 31448 h 21"/>
                <a:gd name="T12" fmla="*/ 9959 w 212"/>
                <a:gd name="T13" fmla="*/ 19655 h 2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2" h="21">
                  <a:moveTo>
                    <a:pt x="5" y="10"/>
                  </a:moveTo>
                  <a:cubicBezTo>
                    <a:pt x="206" y="0"/>
                    <a:pt x="206" y="0"/>
                    <a:pt x="206" y="0"/>
                  </a:cubicBezTo>
                  <a:cubicBezTo>
                    <a:pt x="209" y="0"/>
                    <a:pt x="211" y="3"/>
                    <a:pt x="211" y="5"/>
                  </a:cubicBezTo>
                  <a:cubicBezTo>
                    <a:pt x="212" y="8"/>
                    <a:pt x="209" y="11"/>
                    <a:pt x="206" y="11"/>
                  </a:cubicBezTo>
                  <a:cubicBezTo>
                    <a:pt x="6" y="21"/>
                    <a:pt x="6" y="21"/>
                    <a:pt x="6" y="21"/>
                  </a:cubicBezTo>
                  <a:cubicBezTo>
                    <a:pt x="3" y="21"/>
                    <a:pt x="0" y="19"/>
                    <a:pt x="0" y="16"/>
                  </a:cubicBezTo>
                  <a:cubicBezTo>
                    <a:pt x="0" y="13"/>
                    <a:pt x="2" y="10"/>
                    <a:pt x="5" y="10"/>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95" name="Freeform 611"/>
            <p:cNvSpPr>
              <a:spLocks/>
            </p:cNvSpPr>
            <p:nvPr/>
          </p:nvSpPr>
          <p:spPr bwMode="auto">
            <a:xfrm>
              <a:off x="10806113" y="3571644"/>
              <a:ext cx="420687" cy="39688"/>
            </a:xfrm>
            <a:custGeom>
              <a:avLst/>
              <a:gdLst>
                <a:gd name="T0" fmla="*/ 9969 w 211"/>
                <a:gd name="T1" fmla="*/ 19844 h 20"/>
                <a:gd name="T2" fmla="*/ 410718 w 211"/>
                <a:gd name="T3" fmla="*/ 0 h 20"/>
                <a:gd name="T4" fmla="*/ 420687 w 211"/>
                <a:gd name="T5" fmla="*/ 9922 h 20"/>
                <a:gd name="T6" fmla="*/ 410718 w 211"/>
                <a:gd name="T7" fmla="*/ 19844 h 20"/>
                <a:gd name="T8" fmla="*/ 11963 w 211"/>
                <a:gd name="T9" fmla="*/ 39688 h 20"/>
                <a:gd name="T10" fmla="*/ 0 w 211"/>
                <a:gd name="T11" fmla="*/ 29766 h 20"/>
                <a:gd name="T12" fmla="*/ 9969 w 211"/>
                <a:gd name="T13" fmla="*/ 19844 h 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1" h="20">
                  <a:moveTo>
                    <a:pt x="5" y="10"/>
                  </a:moveTo>
                  <a:cubicBezTo>
                    <a:pt x="206" y="0"/>
                    <a:pt x="206" y="0"/>
                    <a:pt x="206" y="0"/>
                  </a:cubicBezTo>
                  <a:cubicBezTo>
                    <a:pt x="209" y="0"/>
                    <a:pt x="211" y="2"/>
                    <a:pt x="211" y="5"/>
                  </a:cubicBezTo>
                  <a:cubicBezTo>
                    <a:pt x="211" y="8"/>
                    <a:pt x="209" y="10"/>
                    <a:pt x="206" y="10"/>
                  </a:cubicBezTo>
                  <a:cubicBezTo>
                    <a:pt x="6" y="20"/>
                    <a:pt x="6" y="20"/>
                    <a:pt x="6" y="20"/>
                  </a:cubicBezTo>
                  <a:cubicBezTo>
                    <a:pt x="3" y="20"/>
                    <a:pt x="0" y="18"/>
                    <a:pt x="0" y="15"/>
                  </a:cubicBezTo>
                  <a:cubicBezTo>
                    <a:pt x="0" y="12"/>
                    <a:pt x="2" y="10"/>
                    <a:pt x="5" y="10"/>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96" name="Freeform 612"/>
            <p:cNvSpPr>
              <a:spLocks/>
            </p:cNvSpPr>
            <p:nvPr/>
          </p:nvSpPr>
          <p:spPr bwMode="auto">
            <a:xfrm>
              <a:off x="10799763" y="3471631"/>
              <a:ext cx="422275" cy="39688"/>
            </a:xfrm>
            <a:custGeom>
              <a:avLst/>
              <a:gdLst>
                <a:gd name="T0" fmla="*/ 11951 w 212"/>
                <a:gd name="T1" fmla="*/ 17860 h 20"/>
                <a:gd name="T2" fmla="*/ 410324 w 212"/>
                <a:gd name="T3" fmla="*/ 0 h 20"/>
                <a:gd name="T4" fmla="*/ 422275 w 212"/>
                <a:gd name="T5" fmla="*/ 9922 h 20"/>
                <a:gd name="T6" fmla="*/ 412316 w 212"/>
                <a:gd name="T7" fmla="*/ 19844 h 20"/>
                <a:gd name="T8" fmla="*/ 11951 w 212"/>
                <a:gd name="T9" fmla="*/ 39688 h 20"/>
                <a:gd name="T10" fmla="*/ 1992 w 212"/>
                <a:gd name="T11" fmla="*/ 29766 h 20"/>
                <a:gd name="T12" fmla="*/ 11951 w 212"/>
                <a:gd name="T13" fmla="*/ 17860 h 2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2" h="20">
                  <a:moveTo>
                    <a:pt x="6" y="9"/>
                  </a:moveTo>
                  <a:cubicBezTo>
                    <a:pt x="206" y="0"/>
                    <a:pt x="206" y="0"/>
                    <a:pt x="206" y="0"/>
                  </a:cubicBezTo>
                  <a:cubicBezTo>
                    <a:pt x="209" y="0"/>
                    <a:pt x="212" y="2"/>
                    <a:pt x="212" y="5"/>
                  </a:cubicBezTo>
                  <a:cubicBezTo>
                    <a:pt x="212" y="7"/>
                    <a:pt x="210" y="10"/>
                    <a:pt x="207" y="10"/>
                  </a:cubicBezTo>
                  <a:cubicBezTo>
                    <a:pt x="6" y="20"/>
                    <a:pt x="6" y="20"/>
                    <a:pt x="6" y="20"/>
                  </a:cubicBezTo>
                  <a:cubicBezTo>
                    <a:pt x="3" y="20"/>
                    <a:pt x="1" y="18"/>
                    <a:pt x="1" y="15"/>
                  </a:cubicBezTo>
                  <a:cubicBezTo>
                    <a:pt x="0" y="12"/>
                    <a:pt x="3" y="10"/>
                    <a:pt x="6" y="9"/>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97" name="Freeform 613"/>
            <p:cNvSpPr>
              <a:spLocks/>
            </p:cNvSpPr>
            <p:nvPr/>
          </p:nvSpPr>
          <p:spPr bwMode="auto">
            <a:xfrm>
              <a:off x="10798175" y="3419244"/>
              <a:ext cx="422275" cy="41275"/>
            </a:xfrm>
            <a:custGeom>
              <a:avLst/>
              <a:gdLst>
                <a:gd name="T0" fmla="*/ 9959 w 212"/>
                <a:gd name="T1" fmla="*/ 19655 h 21"/>
                <a:gd name="T2" fmla="*/ 410324 w 212"/>
                <a:gd name="T3" fmla="*/ 1965 h 21"/>
                <a:gd name="T4" fmla="*/ 422275 w 212"/>
                <a:gd name="T5" fmla="*/ 11793 h 21"/>
                <a:gd name="T6" fmla="*/ 412316 w 212"/>
                <a:gd name="T7" fmla="*/ 21620 h 21"/>
                <a:gd name="T8" fmla="*/ 11951 w 212"/>
                <a:gd name="T9" fmla="*/ 41275 h 21"/>
                <a:gd name="T10" fmla="*/ 0 w 212"/>
                <a:gd name="T11" fmla="*/ 31448 h 21"/>
                <a:gd name="T12" fmla="*/ 9959 w 212"/>
                <a:gd name="T13" fmla="*/ 19655 h 2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2" h="21">
                  <a:moveTo>
                    <a:pt x="5" y="10"/>
                  </a:moveTo>
                  <a:cubicBezTo>
                    <a:pt x="206" y="1"/>
                    <a:pt x="206" y="1"/>
                    <a:pt x="206" y="1"/>
                  </a:cubicBezTo>
                  <a:cubicBezTo>
                    <a:pt x="209" y="0"/>
                    <a:pt x="211" y="3"/>
                    <a:pt x="212" y="6"/>
                  </a:cubicBezTo>
                  <a:cubicBezTo>
                    <a:pt x="212" y="8"/>
                    <a:pt x="209" y="11"/>
                    <a:pt x="207" y="11"/>
                  </a:cubicBezTo>
                  <a:cubicBezTo>
                    <a:pt x="6" y="21"/>
                    <a:pt x="6" y="21"/>
                    <a:pt x="6" y="21"/>
                  </a:cubicBezTo>
                  <a:cubicBezTo>
                    <a:pt x="3" y="21"/>
                    <a:pt x="0" y="19"/>
                    <a:pt x="0" y="16"/>
                  </a:cubicBezTo>
                  <a:cubicBezTo>
                    <a:pt x="0" y="13"/>
                    <a:pt x="2" y="11"/>
                    <a:pt x="5" y="10"/>
                  </a:cubicBezTo>
                  <a:close/>
                </a:path>
              </a:pathLst>
            </a:custGeom>
            <a:solidFill>
              <a:srgbClr val="AEAD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98" name="Freeform 614"/>
            <p:cNvSpPr>
              <a:spLocks/>
            </p:cNvSpPr>
            <p:nvPr/>
          </p:nvSpPr>
          <p:spPr bwMode="auto">
            <a:xfrm>
              <a:off x="10983913" y="2420706"/>
              <a:ext cx="504825" cy="952500"/>
            </a:xfrm>
            <a:custGeom>
              <a:avLst/>
              <a:gdLst>
                <a:gd name="T0" fmla="*/ 0 w 254"/>
                <a:gd name="T1" fmla="*/ 579869 h 478"/>
                <a:gd name="T2" fmla="*/ 310050 w 254"/>
                <a:gd name="T3" fmla="*/ 579869 h 478"/>
                <a:gd name="T4" fmla="*/ 190800 w 254"/>
                <a:gd name="T5" fmla="*/ 876778 h 478"/>
                <a:gd name="T6" fmla="*/ 323963 w 254"/>
                <a:gd name="T7" fmla="*/ 952500 h 478"/>
                <a:gd name="T8" fmla="*/ 498863 w 254"/>
                <a:gd name="T9" fmla="*/ 593818 h 478"/>
                <a:gd name="T10" fmla="*/ 492900 w 254"/>
                <a:gd name="T11" fmla="*/ 253070 h 478"/>
                <a:gd name="T12" fmla="*/ 314025 w 254"/>
                <a:gd name="T13" fmla="*/ 5978 h 478"/>
                <a:gd name="T14" fmla="*/ 278250 w 254"/>
                <a:gd name="T15" fmla="*/ 5978 h 478"/>
                <a:gd name="T16" fmla="*/ 103350 w 254"/>
                <a:gd name="T17" fmla="*/ 320821 h 478"/>
                <a:gd name="T18" fmla="*/ 0 w 254"/>
                <a:gd name="T19" fmla="*/ 579869 h 47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4" h="478">
                  <a:moveTo>
                    <a:pt x="0" y="291"/>
                  </a:moveTo>
                  <a:cubicBezTo>
                    <a:pt x="156" y="291"/>
                    <a:pt x="156" y="291"/>
                    <a:pt x="156" y="291"/>
                  </a:cubicBezTo>
                  <a:cubicBezTo>
                    <a:pt x="156" y="291"/>
                    <a:pt x="100" y="439"/>
                    <a:pt x="96" y="440"/>
                  </a:cubicBezTo>
                  <a:cubicBezTo>
                    <a:pt x="163" y="478"/>
                    <a:pt x="163" y="478"/>
                    <a:pt x="163" y="478"/>
                  </a:cubicBezTo>
                  <a:cubicBezTo>
                    <a:pt x="163" y="478"/>
                    <a:pt x="249" y="306"/>
                    <a:pt x="251" y="298"/>
                  </a:cubicBezTo>
                  <a:cubicBezTo>
                    <a:pt x="254" y="291"/>
                    <a:pt x="254" y="139"/>
                    <a:pt x="248" y="127"/>
                  </a:cubicBezTo>
                  <a:cubicBezTo>
                    <a:pt x="241" y="114"/>
                    <a:pt x="167" y="5"/>
                    <a:pt x="158" y="3"/>
                  </a:cubicBezTo>
                  <a:cubicBezTo>
                    <a:pt x="149" y="0"/>
                    <a:pt x="140" y="3"/>
                    <a:pt x="140" y="3"/>
                  </a:cubicBezTo>
                  <a:cubicBezTo>
                    <a:pt x="52" y="161"/>
                    <a:pt x="52" y="161"/>
                    <a:pt x="52" y="161"/>
                  </a:cubicBezTo>
                  <a:lnTo>
                    <a:pt x="0" y="291"/>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699" name="Freeform 615"/>
            <p:cNvSpPr>
              <a:spLocks/>
            </p:cNvSpPr>
            <p:nvPr/>
          </p:nvSpPr>
          <p:spPr bwMode="auto">
            <a:xfrm>
              <a:off x="11288713" y="2688994"/>
              <a:ext cx="42862" cy="160338"/>
            </a:xfrm>
            <a:custGeom>
              <a:avLst/>
              <a:gdLst>
                <a:gd name="T0" fmla="*/ 17534 w 22"/>
                <a:gd name="T1" fmla="*/ 0 h 80"/>
                <a:gd name="T2" fmla="*/ 0 w 22"/>
                <a:gd name="T3" fmla="*/ 96203 h 80"/>
                <a:gd name="T4" fmla="*/ 0 w 22"/>
                <a:gd name="T5" fmla="*/ 126266 h 80"/>
                <a:gd name="T6" fmla="*/ 17534 w 22"/>
                <a:gd name="T7" fmla="*/ 64135 h 80"/>
                <a:gd name="T8" fmla="*/ 27276 w 22"/>
                <a:gd name="T9" fmla="*/ 160338 h 80"/>
                <a:gd name="T10" fmla="*/ 17534 w 22"/>
                <a:gd name="T11" fmla="*/ 0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 h="80">
                  <a:moveTo>
                    <a:pt x="9" y="0"/>
                  </a:moveTo>
                  <a:cubicBezTo>
                    <a:pt x="0" y="48"/>
                    <a:pt x="0" y="48"/>
                    <a:pt x="0" y="48"/>
                  </a:cubicBezTo>
                  <a:cubicBezTo>
                    <a:pt x="0" y="63"/>
                    <a:pt x="0" y="63"/>
                    <a:pt x="0" y="63"/>
                  </a:cubicBezTo>
                  <a:cubicBezTo>
                    <a:pt x="0" y="63"/>
                    <a:pt x="7" y="25"/>
                    <a:pt x="9" y="32"/>
                  </a:cubicBezTo>
                  <a:cubicBezTo>
                    <a:pt x="12" y="38"/>
                    <a:pt x="14" y="80"/>
                    <a:pt x="14" y="80"/>
                  </a:cubicBezTo>
                  <a:cubicBezTo>
                    <a:pt x="14" y="80"/>
                    <a:pt x="22" y="24"/>
                    <a:pt x="9" y="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00" name="Freeform 616"/>
            <p:cNvSpPr>
              <a:spLocks/>
            </p:cNvSpPr>
            <p:nvPr/>
          </p:nvSpPr>
          <p:spPr bwMode="auto">
            <a:xfrm>
              <a:off x="11261725" y="2720744"/>
              <a:ext cx="53975" cy="279400"/>
            </a:xfrm>
            <a:custGeom>
              <a:avLst/>
              <a:gdLst>
                <a:gd name="T0" fmla="*/ 31750 w 34"/>
                <a:gd name="T1" fmla="*/ 279400 h 176"/>
                <a:gd name="T2" fmla="*/ 53975 w 34"/>
                <a:gd name="T3" fmla="*/ 115888 h 176"/>
                <a:gd name="T4" fmla="*/ 53975 w 34"/>
                <a:gd name="T5" fmla="*/ 0 h 176"/>
                <a:gd name="T6" fmla="*/ 31750 w 34"/>
                <a:gd name="T7" fmla="*/ 47625 h 176"/>
                <a:gd name="T8" fmla="*/ 0 w 34"/>
                <a:gd name="T9" fmla="*/ 279400 h 176"/>
                <a:gd name="T10" fmla="*/ 31750 w 34"/>
                <a:gd name="T11" fmla="*/ 27940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 h="176">
                  <a:moveTo>
                    <a:pt x="20" y="176"/>
                  </a:moveTo>
                  <a:lnTo>
                    <a:pt x="34" y="73"/>
                  </a:lnTo>
                  <a:lnTo>
                    <a:pt x="34" y="0"/>
                  </a:lnTo>
                  <a:lnTo>
                    <a:pt x="20" y="30"/>
                  </a:lnTo>
                  <a:lnTo>
                    <a:pt x="0" y="176"/>
                  </a:lnTo>
                  <a:lnTo>
                    <a:pt x="20" y="176"/>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01" name="Freeform 617"/>
            <p:cNvSpPr>
              <a:spLocks/>
            </p:cNvSpPr>
            <p:nvPr/>
          </p:nvSpPr>
          <p:spPr bwMode="auto">
            <a:xfrm>
              <a:off x="11171238" y="3300181"/>
              <a:ext cx="130175" cy="90488"/>
            </a:xfrm>
            <a:custGeom>
              <a:avLst/>
              <a:gdLst>
                <a:gd name="T0" fmla="*/ 9525 w 82"/>
                <a:gd name="T1" fmla="*/ 0 h 57"/>
                <a:gd name="T2" fmla="*/ 0 w 82"/>
                <a:gd name="T3" fmla="*/ 22225 h 57"/>
                <a:gd name="T4" fmla="*/ 104775 w 82"/>
                <a:gd name="T5" fmla="*/ 80963 h 57"/>
                <a:gd name="T6" fmla="*/ 120650 w 82"/>
                <a:gd name="T7" fmla="*/ 90488 h 57"/>
                <a:gd name="T8" fmla="*/ 130175 w 82"/>
                <a:gd name="T9" fmla="*/ 68263 h 57"/>
                <a:gd name="T10" fmla="*/ 9525 w 82"/>
                <a:gd name="T11" fmla="*/ 0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2" h="57">
                  <a:moveTo>
                    <a:pt x="6" y="0"/>
                  </a:moveTo>
                  <a:lnTo>
                    <a:pt x="0" y="14"/>
                  </a:lnTo>
                  <a:lnTo>
                    <a:pt x="66" y="51"/>
                  </a:lnTo>
                  <a:lnTo>
                    <a:pt x="76" y="57"/>
                  </a:lnTo>
                  <a:lnTo>
                    <a:pt x="82" y="43"/>
                  </a:ln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02" name="Freeform 618"/>
            <p:cNvSpPr>
              <a:spLocks/>
            </p:cNvSpPr>
            <p:nvPr/>
          </p:nvSpPr>
          <p:spPr bwMode="auto">
            <a:xfrm>
              <a:off x="11064875" y="3333519"/>
              <a:ext cx="204787" cy="354013"/>
            </a:xfrm>
            <a:custGeom>
              <a:avLst/>
              <a:gdLst>
                <a:gd name="T0" fmla="*/ 204787 w 103"/>
                <a:gd name="T1" fmla="*/ 45743 h 178"/>
                <a:gd name="T2" fmla="*/ 159058 w 103"/>
                <a:gd name="T3" fmla="*/ 147174 h 178"/>
                <a:gd name="T4" fmla="*/ 127246 w 103"/>
                <a:gd name="T5" fmla="*/ 300314 h 178"/>
                <a:gd name="T6" fmla="*/ 35788 w 103"/>
                <a:gd name="T7" fmla="*/ 346058 h 178"/>
                <a:gd name="T8" fmla="*/ 1988 w 103"/>
                <a:gd name="T9" fmla="*/ 222750 h 178"/>
                <a:gd name="T10" fmla="*/ 37776 w 103"/>
                <a:gd name="T11" fmla="*/ 87509 h 178"/>
                <a:gd name="T12" fmla="*/ 105376 w 103"/>
                <a:gd name="T13" fmla="*/ 25855 h 178"/>
                <a:gd name="T14" fmla="*/ 121282 w 103"/>
                <a:gd name="T15" fmla="*/ 0 h 178"/>
                <a:gd name="T16" fmla="*/ 204787 w 103"/>
                <a:gd name="T17" fmla="*/ 45743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3" h="178">
                  <a:moveTo>
                    <a:pt x="103" y="23"/>
                  </a:moveTo>
                  <a:cubicBezTo>
                    <a:pt x="102" y="27"/>
                    <a:pt x="80" y="70"/>
                    <a:pt x="80" y="74"/>
                  </a:cubicBezTo>
                  <a:cubicBezTo>
                    <a:pt x="80" y="77"/>
                    <a:pt x="69" y="145"/>
                    <a:pt x="64" y="151"/>
                  </a:cubicBezTo>
                  <a:cubicBezTo>
                    <a:pt x="59" y="156"/>
                    <a:pt x="24" y="178"/>
                    <a:pt x="18" y="174"/>
                  </a:cubicBezTo>
                  <a:cubicBezTo>
                    <a:pt x="12" y="170"/>
                    <a:pt x="0" y="121"/>
                    <a:pt x="1" y="112"/>
                  </a:cubicBezTo>
                  <a:cubicBezTo>
                    <a:pt x="2" y="103"/>
                    <a:pt x="13" y="51"/>
                    <a:pt x="19" y="44"/>
                  </a:cubicBezTo>
                  <a:cubicBezTo>
                    <a:pt x="25" y="36"/>
                    <a:pt x="49" y="15"/>
                    <a:pt x="53" y="13"/>
                  </a:cubicBezTo>
                  <a:cubicBezTo>
                    <a:pt x="57" y="11"/>
                    <a:pt x="61" y="0"/>
                    <a:pt x="61" y="0"/>
                  </a:cubicBezTo>
                  <a:lnTo>
                    <a:pt x="103" y="23"/>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03" name="Freeform 619"/>
            <p:cNvSpPr>
              <a:spLocks/>
            </p:cNvSpPr>
            <p:nvPr/>
          </p:nvSpPr>
          <p:spPr bwMode="auto">
            <a:xfrm>
              <a:off x="10983913" y="2131781"/>
              <a:ext cx="246062" cy="565150"/>
            </a:xfrm>
            <a:custGeom>
              <a:avLst/>
              <a:gdLst>
                <a:gd name="T0" fmla="*/ 0 w 124"/>
                <a:gd name="T1" fmla="*/ 0 h 284"/>
                <a:gd name="T2" fmla="*/ 220265 w 124"/>
                <a:gd name="T3" fmla="*/ 81589 h 284"/>
                <a:gd name="T4" fmla="*/ 246062 w 124"/>
                <a:gd name="T5" fmla="*/ 276605 h 284"/>
                <a:gd name="T6" fmla="*/ 236140 w 124"/>
                <a:gd name="T7" fmla="*/ 380083 h 284"/>
                <a:gd name="T8" fmla="*/ 0 w 124"/>
                <a:gd name="T9" fmla="*/ 565150 h 284"/>
                <a:gd name="T10" fmla="*/ 0 w 124"/>
                <a:gd name="T11" fmla="*/ 0 h 28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 h="284">
                  <a:moveTo>
                    <a:pt x="0" y="0"/>
                  </a:moveTo>
                  <a:cubicBezTo>
                    <a:pt x="6" y="0"/>
                    <a:pt x="100" y="11"/>
                    <a:pt x="111" y="41"/>
                  </a:cubicBezTo>
                  <a:cubicBezTo>
                    <a:pt x="122" y="72"/>
                    <a:pt x="124" y="139"/>
                    <a:pt x="124" y="139"/>
                  </a:cubicBezTo>
                  <a:cubicBezTo>
                    <a:pt x="119" y="191"/>
                    <a:pt x="119" y="191"/>
                    <a:pt x="119" y="191"/>
                  </a:cubicBezTo>
                  <a:cubicBezTo>
                    <a:pt x="119" y="191"/>
                    <a:pt x="59" y="278"/>
                    <a:pt x="0" y="284"/>
                  </a:cubicBezTo>
                  <a:lnTo>
                    <a:pt x="0" y="0"/>
                  </a:lnTo>
                  <a:close/>
                </a:path>
              </a:pathLst>
            </a:custGeom>
            <a:solidFill>
              <a:srgbClr val="F99D2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04" name="Freeform 620"/>
            <p:cNvSpPr>
              <a:spLocks/>
            </p:cNvSpPr>
            <p:nvPr/>
          </p:nvSpPr>
          <p:spPr bwMode="auto">
            <a:xfrm>
              <a:off x="10475913" y="2420706"/>
              <a:ext cx="508000" cy="952500"/>
            </a:xfrm>
            <a:custGeom>
              <a:avLst/>
              <a:gdLst>
                <a:gd name="T0" fmla="*/ 508000 w 255"/>
                <a:gd name="T1" fmla="*/ 579869 h 478"/>
                <a:gd name="T2" fmla="*/ 195231 w 255"/>
                <a:gd name="T3" fmla="*/ 579869 h 478"/>
                <a:gd name="T4" fmla="*/ 314761 w 255"/>
                <a:gd name="T5" fmla="*/ 876778 h 478"/>
                <a:gd name="T6" fmla="*/ 181286 w 255"/>
                <a:gd name="T7" fmla="*/ 952500 h 478"/>
                <a:gd name="T8" fmla="*/ 5976 w 255"/>
                <a:gd name="T9" fmla="*/ 593818 h 478"/>
                <a:gd name="T10" fmla="*/ 11953 w 255"/>
                <a:gd name="T11" fmla="*/ 253070 h 478"/>
                <a:gd name="T12" fmla="*/ 191247 w 255"/>
                <a:gd name="T13" fmla="*/ 5978 h 478"/>
                <a:gd name="T14" fmla="*/ 227106 w 255"/>
                <a:gd name="T15" fmla="*/ 5978 h 478"/>
                <a:gd name="T16" fmla="*/ 402416 w 255"/>
                <a:gd name="T17" fmla="*/ 320821 h 478"/>
                <a:gd name="T18" fmla="*/ 508000 w 255"/>
                <a:gd name="T19" fmla="*/ 579869 h 47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5" h="478">
                  <a:moveTo>
                    <a:pt x="255" y="291"/>
                  </a:moveTo>
                  <a:cubicBezTo>
                    <a:pt x="98" y="291"/>
                    <a:pt x="98" y="291"/>
                    <a:pt x="98" y="291"/>
                  </a:cubicBezTo>
                  <a:cubicBezTo>
                    <a:pt x="98" y="291"/>
                    <a:pt x="155" y="439"/>
                    <a:pt x="158" y="440"/>
                  </a:cubicBezTo>
                  <a:cubicBezTo>
                    <a:pt x="91" y="478"/>
                    <a:pt x="91" y="478"/>
                    <a:pt x="91" y="478"/>
                  </a:cubicBezTo>
                  <a:cubicBezTo>
                    <a:pt x="91" y="478"/>
                    <a:pt x="6" y="306"/>
                    <a:pt x="3" y="298"/>
                  </a:cubicBezTo>
                  <a:cubicBezTo>
                    <a:pt x="0" y="291"/>
                    <a:pt x="0" y="139"/>
                    <a:pt x="6" y="127"/>
                  </a:cubicBezTo>
                  <a:cubicBezTo>
                    <a:pt x="13" y="114"/>
                    <a:pt x="87" y="5"/>
                    <a:pt x="96" y="3"/>
                  </a:cubicBezTo>
                  <a:cubicBezTo>
                    <a:pt x="105" y="0"/>
                    <a:pt x="114" y="3"/>
                    <a:pt x="114" y="3"/>
                  </a:cubicBezTo>
                  <a:cubicBezTo>
                    <a:pt x="202" y="161"/>
                    <a:pt x="202" y="161"/>
                    <a:pt x="202" y="161"/>
                  </a:cubicBezTo>
                  <a:lnTo>
                    <a:pt x="255" y="291"/>
                  </a:lnTo>
                  <a:close/>
                </a:path>
              </a:pathLst>
            </a:custGeom>
            <a:solidFill>
              <a:srgbClr val="3B3A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05" name="Freeform 621"/>
            <p:cNvSpPr>
              <a:spLocks/>
            </p:cNvSpPr>
            <p:nvPr/>
          </p:nvSpPr>
          <p:spPr bwMode="auto">
            <a:xfrm>
              <a:off x="10633075" y="2688994"/>
              <a:ext cx="42862" cy="160338"/>
            </a:xfrm>
            <a:custGeom>
              <a:avLst/>
              <a:gdLst>
                <a:gd name="T0" fmla="*/ 25328 w 22"/>
                <a:gd name="T1" fmla="*/ 0 h 80"/>
                <a:gd name="T2" fmla="*/ 42862 w 22"/>
                <a:gd name="T3" fmla="*/ 96203 h 80"/>
                <a:gd name="T4" fmla="*/ 42862 w 22"/>
                <a:gd name="T5" fmla="*/ 126266 h 80"/>
                <a:gd name="T6" fmla="*/ 25328 w 22"/>
                <a:gd name="T7" fmla="*/ 64135 h 80"/>
                <a:gd name="T8" fmla="*/ 15586 w 22"/>
                <a:gd name="T9" fmla="*/ 160338 h 80"/>
                <a:gd name="T10" fmla="*/ 25328 w 22"/>
                <a:gd name="T11" fmla="*/ 0 h 8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 h="80">
                  <a:moveTo>
                    <a:pt x="13" y="0"/>
                  </a:moveTo>
                  <a:cubicBezTo>
                    <a:pt x="22" y="48"/>
                    <a:pt x="22" y="48"/>
                    <a:pt x="22" y="48"/>
                  </a:cubicBezTo>
                  <a:cubicBezTo>
                    <a:pt x="22" y="63"/>
                    <a:pt x="22" y="63"/>
                    <a:pt x="22" y="63"/>
                  </a:cubicBezTo>
                  <a:cubicBezTo>
                    <a:pt x="22" y="63"/>
                    <a:pt x="15" y="25"/>
                    <a:pt x="13" y="32"/>
                  </a:cubicBezTo>
                  <a:cubicBezTo>
                    <a:pt x="10" y="38"/>
                    <a:pt x="8" y="80"/>
                    <a:pt x="8" y="80"/>
                  </a:cubicBezTo>
                  <a:cubicBezTo>
                    <a:pt x="8" y="80"/>
                    <a:pt x="0" y="24"/>
                    <a:pt x="13" y="0"/>
                  </a:cubicBez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06" name="Freeform 622"/>
            <p:cNvSpPr>
              <a:spLocks/>
            </p:cNvSpPr>
            <p:nvPr/>
          </p:nvSpPr>
          <p:spPr bwMode="auto">
            <a:xfrm>
              <a:off x="10648950" y="2720744"/>
              <a:ext cx="53975" cy="279400"/>
            </a:xfrm>
            <a:custGeom>
              <a:avLst/>
              <a:gdLst>
                <a:gd name="T0" fmla="*/ 22225 w 34"/>
                <a:gd name="T1" fmla="*/ 279400 h 176"/>
                <a:gd name="T2" fmla="*/ 0 w 34"/>
                <a:gd name="T3" fmla="*/ 115888 h 176"/>
                <a:gd name="T4" fmla="*/ 0 w 34"/>
                <a:gd name="T5" fmla="*/ 0 h 176"/>
                <a:gd name="T6" fmla="*/ 22225 w 34"/>
                <a:gd name="T7" fmla="*/ 47625 h 176"/>
                <a:gd name="T8" fmla="*/ 53975 w 34"/>
                <a:gd name="T9" fmla="*/ 279400 h 176"/>
                <a:gd name="T10" fmla="*/ 22225 w 34"/>
                <a:gd name="T11" fmla="*/ 27940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 h="176">
                  <a:moveTo>
                    <a:pt x="14" y="176"/>
                  </a:moveTo>
                  <a:lnTo>
                    <a:pt x="0" y="73"/>
                  </a:lnTo>
                  <a:lnTo>
                    <a:pt x="0" y="0"/>
                  </a:lnTo>
                  <a:lnTo>
                    <a:pt x="14" y="30"/>
                  </a:lnTo>
                  <a:lnTo>
                    <a:pt x="34" y="176"/>
                  </a:lnTo>
                  <a:lnTo>
                    <a:pt x="14" y="176"/>
                  </a:lnTo>
                  <a:close/>
                </a:path>
              </a:pathLst>
            </a:custGeom>
            <a:solidFill>
              <a:srgbClr val="2B2B2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07" name="Freeform 623"/>
            <p:cNvSpPr>
              <a:spLocks/>
            </p:cNvSpPr>
            <p:nvPr/>
          </p:nvSpPr>
          <p:spPr bwMode="auto">
            <a:xfrm>
              <a:off x="10663238" y="3300181"/>
              <a:ext cx="130175" cy="90488"/>
            </a:xfrm>
            <a:custGeom>
              <a:avLst/>
              <a:gdLst>
                <a:gd name="T0" fmla="*/ 120650 w 82"/>
                <a:gd name="T1" fmla="*/ 0 h 57"/>
                <a:gd name="T2" fmla="*/ 130175 w 82"/>
                <a:gd name="T3" fmla="*/ 22225 h 57"/>
                <a:gd name="T4" fmla="*/ 25400 w 82"/>
                <a:gd name="T5" fmla="*/ 80963 h 57"/>
                <a:gd name="T6" fmla="*/ 9525 w 82"/>
                <a:gd name="T7" fmla="*/ 90488 h 57"/>
                <a:gd name="T8" fmla="*/ 0 w 82"/>
                <a:gd name="T9" fmla="*/ 68263 h 57"/>
                <a:gd name="T10" fmla="*/ 120650 w 82"/>
                <a:gd name="T11" fmla="*/ 0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2" h="57">
                  <a:moveTo>
                    <a:pt x="76" y="0"/>
                  </a:moveTo>
                  <a:lnTo>
                    <a:pt x="82" y="14"/>
                  </a:lnTo>
                  <a:lnTo>
                    <a:pt x="16" y="51"/>
                  </a:lnTo>
                  <a:lnTo>
                    <a:pt x="6" y="57"/>
                  </a:lnTo>
                  <a:lnTo>
                    <a:pt x="0" y="43"/>
                  </a:lnTo>
                  <a:lnTo>
                    <a:pt x="7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08" name="Freeform 624"/>
            <p:cNvSpPr>
              <a:spLocks/>
            </p:cNvSpPr>
            <p:nvPr/>
          </p:nvSpPr>
          <p:spPr bwMode="auto">
            <a:xfrm>
              <a:off x="10694988" y="3333519"/>
              <a:ext cx="204787" cy="354013"/>
            </a:xfrm>
            <a:custGeom>
              <a:avLst/>
              <a:gdLst>
                <a:gd name="T0" fmla="*/ 0 w 103"/>
                <a:gd name="T1" fmla="*/ 45743 h 178"/>
                <a:gd name="T2" fmla="*/ 45729 w 103"/>
                <a:gd name="T3" fmla="*/ 147174 h 178"/>
                <a:gd name="T4" fmla="*/ 79529 w 103"/>
                <a:gd name="T5" fmla="*/ 300314 h 178"/>
                <a:gd name="T6" fmla="*/ 168999 w 103"/>
                <a:gd name="T7" fmla="*/ 346058 h 178"/>
                <a:gd name="T8" fmla="*/ 202799 w 103"/>
                <a:gd name="T9" fmla="*/ 222750 h 178"/>
                <a:gd name="T10" fmla="*/ 167011 w 103"/>
                <a:gd name="T11" fmla="*/ 87509 h 178"/>
                <a:gd name="T12" fmla="*/ 99411 w 103"/>
                <a:gd name="T13" fmla="*/ 25855 h 178"/>
                <a:gd name="T14" fmla="*/ 83505 w 103"/>
                <a:gd name="T15" fmla="*/ 0 h 178"/>
                <a:gd name="T16" fmla="*/ 0 w 103"/>
                <a:gd name="T17" fmla="*/ 45743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3" h="178">
                  <a:moveTo>
                    <a:pt x="0" y="23"/>
                  </a:moveTo>
                  <a:cubicBezTo>
                    <a:pt x="1" y="27"/>
                    <a:pt x="23" y="70"/>
                    <a:pt x="23" y="74"/>
                  </a:cubicBezTo>
                  <a:cubicBezTo>
                    <a:pt x="23" y="77"/>
                    <a:pt x="34" y="145"/>
                    <a:pt x="40" y="151"/>
                  </a:cubicBezTo>
                  <a:cubicBezTo>
                    <a:pt x="45" y="156"/>
                    <a:pt x="80" y="178"/>
                    <a:pt x="85" y="174"/>
                  </a:cubicBezTo>
                  <a:cubicBezTo>
                    <a:pt x="91" y="170"/>
                    <a:pt x="103" y="121"/>
                    <a:pt x="102" y="112"/>
                  </a:cubicBezTo>
                  <a:cubicBezTo>
                    <a:pt x="102" y="103"/>
                    <a:pt x="91" y="51"/>
                    <a:pt x="84" y="44"/>
                  </a:cubicBezTo>
                  <a:cubicBezTo>
                    <a:pt x="78" y="36"/>
                    <a:pt x="54" y="15"/>
                    <a:pt x="50" y="13"/>
                  </a:cubicBezTo>
                  <a:cubicBezTo>
                    <a:pt x="46" y="11"/>
                    <a:pt x="42" y="0"/>
                    <a:pt x="42" y="0"/>
                  </a:cubicBezTo>
                  <a:lnTo>
                    <a:pt x="0" y="23"/>
                  </a:ln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09" name="Freeform 625"/>
            <p:cNvSpPr>
              <a:spLocks/>
            </p:cNvSpPr>
            <p:nvPr/>
          </p:nvSpPr>
          <p:spPr bwMode="auto">
            <a:xfrm>
              <a:off x="10861675" y="2696931"/>
              <a:ext cx="241300" cy="303213"/>
            </a:xfrm>
            <a:custGeom>
              <a:avLst/>
              <a:gdLst>
                <a:gd name="T0" fmla="*/ 121647 w 121"/>
                <a:gd name="T1" fmla="*/ 41891 h 152"/>
                <a:gd name="T2" fmla="*/ 0 w 121"/>
                <a:gd name="T3" fmla="*/ 0 h 152"/>
                <a:gd name="T4" fmla="*/ 121647 w 121"/>
                <a:gd name="T5" fmla="*/ 303213 h 152"/>
                <a:gd name="T6" fmla="*/ 241300 w 121"/>
                <a:gd name="T7" fmla="*/ 0 h 152"/>
                <a:gd name="T8" fmla="*/ 121647 w 121"/>
                <a:gd name="T9" fmla="*/ 41891 h 1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1" h="152">
                  <a:moveTo>
                    <a:pt x="61" y="21"/>
                  </a:moveTo>
                  <a:cubicBezTo>
                    <a:pt x="0" y="0"/>
                    <a:pt x="0" y="0"/>
                    <a:pt x="0" y="0"/>
                  </a:cubicBezTo>
                  <a:cubicBezTo>
                    <a:pt x="12" y="30"/>
                    <a:pt x="61" y="152"/>
                    <a:pt x="61" y="152"/>
                  </a:cubicBezTo>
                  <a:cubicBezTo>
                    <a:pt x="61" y="152"/>
                    <a:pt x="110" y="30"/>
                    <a:pt x="121" y="0"/>
                  </a:cubicBezTo>
                  <a:lnTo>
                    <a:pt x="61" y="21"/>
                  </a:lnTo>
                  <a:close/>
                </a:path>
              </a:pathLst>
            </a:custGeom>
            <a:solidFill>
              <a:srgbClr val="ACADA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10" name="Freeform 626"/>
            <p:cNvSpPr>
              <a:spLocks/>
            </p:cNvSpPr>
            <p:nvPr/>
          </p:nvSpPr>
          <p:spPr bwMode="auto">
            <a:xfrm>
              <a:off x="10694988" y="2408006"/>
              <a:ext cx="574675" cy="393700"/>
            </a:xfrm>
            <a:custGeom>
              <a:avLst/>
              <a:gdLst>
                <a:gd name="T0" fmla="*/ 558767 w 289"/>
                <a:gd name="T1" fmla="*/ 0 h 197"/>
                <a:gd name="T2" fmla="*/ 534905 w 289"/>
                <a:gd name="T3" fmla="*/ 0 h 197"/>
                <a:gd name="T4" fmla="*/ 524963 w 289"/>
                <a:gd name="T5" fmla="*/ 103921 h 197"/>
                <a:gd name="T6" fmla="*/ 288332 w 289"/>
                <a:gd name="T7" fmla="*/ 289779 h 197"/>
                <a:gd name="T8" fmla="*/ 51701 w 289"/>
                <a:gd name="T9" fmla="*/ 103921 h 197"/>
                <a:gd name="T10" fmla="*/ 41758 w 289"/>
                <a:gd name="T11" fmla="*/ 0 h 197"/>
                <a:gd name="T12" fmla="*/ 15908 w 289"/>
                <a:gd name="T13" fmla="*/ 0 h 197"/>
                <a:gd name="T14" fmla="*/ 15908 w 289"/>
                <a:gd name="T15" fmla="*/ 99924 h 197"/>
                <a:gd name="T16" fmla="*/ 61643 w 289"/>
                <a:gd name="T17" fmla="*/ 133898 h 197"/>
                <a:gd name="T18" fmla="*/ 111356 w 289"/>
                <a:gd name="T19" fmla="*/ 269794 h 197"/>
                <a:gd name="T20" fmla="*/ 288332 w 289"/>
                <a:gd name="T21" fmla="*/ 393700 h 197"/>
                <a:gd name="T22" fmla="*/ 463319 w 289"/>
                <a:gd name="T23" fmla="*/ 269794 h 197"/>
                <a:gd name="T24" fmla="*/ 513032 w 289"/>
                <a:gd name="T25" fmla="*/ 133898 h 197"/>
                <a:gd name="T26" fmla="*/ 558767 w 289"/>
                <a:gd name="T27" fmla="*/ 99924 h 197"/>
                <a:gd name="T28" fmla="*/ 558767 w 289"/>
                <a:gd name="T29" fmla="*/ 0 h 19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89" h="197">
                  <a:moveTo>
                    <a:pt x="281" y="0"/>
                  </a:moveTo>
                  <a:cubicBezTo>
                    <a:pt x="274" y="0"/>
                    <a:pt x="269" y="0"/>
                    <a:pt x="269" y="0"/>
                  </a:cubicBezTo>
                  <a:cubicBezTo>
                    <a:pt x="264" y="52"/>
                    <a:pt x="264" y="52"/>
                    <a:pt x="264" y="52"/>
                  </a:cubicBezTo>
                  <a:cubicBezTo>
                    <a:pt x="264" y="52"/>
                    <a:pt x="185" y="145"/>
                    <a:pt x="145" y="145"/>
                  </a:cubicBezTo>
                  <a:cubicBezTo>
                    <a:pt x="104" y="145"/>
                    <a:pt x="26" y="52"/>
                    <a:pt x="26" y="52"/>
                  </a:cubicBezTo>
                  <a:cubicBezTo>
                    <a:pt x="21" y="0"/>
                    <a:pt x="21" y="0"/>
                    <a:pt x="21" y="0"/>
                  </a:cubicBezTo>
                  <a:cubicBezTo>
                    <a:pt x="21" y="0"/>
                    <a:pt x="15" y="0"/>
                    <a:pt x="8" y="0"/>
                  </a:cubicBezTo>
                  <a:cubicBezTo>
                    <a:pt x="0" y="0"/>
                    <a:pt x="7" y="42"/>
                    <a:pt x="8" y="50"/>
                  </a:cubicBezTo>
                  <a:cubicBezTo>
                    <a:pt x="9" y="59"/>
                    <a:pt x="31" y="67"/>
                    <a:pt x="31" y="67"/>
                  </a:cubicBezTo>
                  <a:cubicBezTo>
                    <a:pt x="31" y="67"/>
                    <a:pt x="47" y="115"/>
                    <a:pt x="56" y="135"/>
                  </a:cubicBezTo>
                  <a:cubicBezTo>
                    <a:pt x="65" y="155"/>
                    <a:pt x="145" y="197"/>
                    <a:pt x="145" y="197"/>
                  </a:cubicBezTo>
                  <a:cubicBezTo>
                    <a:pt x="145" y="197"/>
                    <a:pt x="224" y="155"/>
                    <a:pt x="233" y="135"/>
                  </a:cubicBezTo>
                  <a:cubicBezTo>
                    <a:pt x="242" y="115"/>
                    <a:pt x="258" y="67"/>
                    <a:pt x="258" y="67"/>
                  </a:cubicBezTo>
                  <a:cubicBezTo>
                    <a:pt x="258" y="67"/>
                    <a:pt x="280" y="59"/>
                    <a:pt x="281" y="50"/>
                  </a:cubicBezTo>
                  <a:cubicBezTo>
                    <a:pt x="283" y="42"/>
                    <a:pt x="289" y="0"/>
                    <a:pt x="281" y="0"/>
                  </a:cubicBezTo>
                  <a:close/>
                </a:path>
              </a:pathLst>
            </a:custGeom>
            <a:solidFill>
              <a:srgbClr val="FCCFA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11" name="Freeform 627"/>
            <p:cNvSpPr>
              <a:spLocks/>
            </p:cNvSpPr>
            <p:nvPr/>
          </p:nvSpPr>
          <p:spPr bwMode="auto">
            <a:xfrm>
              <a:off x="10736263" y="2131781"/>
              <a:ext cx="314325" cy="588963"/>
            </a:xfrm>
            <a:custGeom>
              <a:avLst/>
              <a:gdLst>
                <a:gd name="T0" fmla="*/ 161141 w 158"/>
                <a:gd name="T1" fmla="*/ 533250 h 296"/>
                <a:gd name="T2" fmla="*/ 161141 w 158"/>
                <a:gd name="T3" fmla="*/ 533250 h 296"/>
                <a:gd name="T4" fmla="*/ 9947 w 158"/>
                <a:gd name="T5" fmla="*/ 380040 h 296"/>
                <a:gd name="T6" fmla="*/ 0 w 158"/>
                <a:gd name="T7" fmla="*/ 276574 h 296"/>
                <a:gd name="T8" fmla="*/ 23873 w 158"/>
                <a:gd name="T9" fmla="*/ 81579 h 296"/>
                <a:gd name="T10" fmla="*/ 246685 w 158"/>
                <a:gd name="T11" fmla="*/ 0 h 296"/>
                <a:gd name="T12" fmla="*/ 246685 w 158"/>
                <a:gd name="T13" fmla="*/ 533250 h 296"/>
                <a:gd name="T14" fmla="*/ 314325 w 158"/>
                <a:gd name="T15" fmla="*/ 588963 h 296"/>
                <a:gd name="T16" fmla="*/ 161141 w 158"/>
                <a:gd name="T17" fmla="*/ 533250 h 29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8" h="296">
                  <a:moveTo>
                    <a:pt x="81" y="268"/>
                  </a:moveTo>
                  <a:cubicBezTo>
                    <a:pt x="81" y="268"/>
                    <a:pt x="81" y="268"/>
                    <a:pt x="81" y="268"/>
                  </a:cubicBezTo>
                  <a:cubicBezTo>
                    <a:pt x="39" y="241"/>
                    <a:pt x="5" y="191"/>
                    <a:pt x="5" y="191"/>
                  </a:cubicBezTo>
                  <a:cubicBezTo>
                    <a:pt x="0" y="139"/>
                    <a:pt x="0" y="139"/>
                    <a:pt x="0" y="139"/>
                  </a:cubicBezTo>
                  <a:cubicBezTo>
                    <a:pt x="0" y="139"/>
                    <a:pt x="1" y="72"/>
                    <a:pt x="12" y="41"/>
                  </a:cubicBezTo>
                  <a:cubicBezTo>
                    <a:pt x="24" y="11"/>
                    <a:pt x="117" y="0"/>
                    <a:pt x="124" y="0"/>
                  </a:cubicBezTo>
                  <a:cubicBezTo>
                    <a:pt x="124" y="268"/>
                    <a:pt x="124" y="268"/>
                    <a:pt x="124" y="268"/>
                  </a:cubicBezTo>
                  <a:cubicBezTo>
                    <a:pt x="124" y="280"/>
                    <a:pt x="158" y="296"/>
                    <a:pt x="158" y="296"/>
                  </a:cubicBezTo>
                  <a:cubicBezTo>
                    <a:pt x="115" y="292"/>
                    <a:pt x="84" y="269"/>
                    <a:pt x="81" y="268"/>
                  </a:cubicBezTo>
                  <a:close/>
                </a:path>
              </a:pathLst>
            </a:custGeom>
            <a:solidFill>
              <a:srgbClr val="F47B2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12" name="Freeform 628"/>
            <p:cNvSpPr>
              <a:spLocks/>
            </p:cNvSpPr>
            <p:nvPr/>
          </p:nvSpPr>
          <p:spPr bwMode="auto">
            <a:xfrm>
              <a:off x="10720388" y="4798781"/>
              <a:ext cx="211137" cy="130175"/>
            </a:xfrm>
            <a:custGeom>
              <a:avLst/>
              <a:gdLst>
                <a:gd name="T0" fmla="*/ 12700 w 133"/>
                <a:gd name="T1" fmla="*/ 130175 h 82"/>
                <a:gd name="T2" fmla="*/ 0 w 133"/>
                <a:gd name="T3" fmla="*/ 106363 h 82"/>
                <a:gd name="T4" fmla="*/ 200025 w 133"/>
                <a:gd name="T5" fmla="*/ 0 h 82"/>
                <a:gd name="T6" fmla="*/ 211137 w 133"/>
                <a:gd name="T7" fmla="*/ 25400 h 82"/>
                <a:gd name="T8" fmla="*/ 12700 w 133"/>
                <a:gd name="T9" fmla="*/ 130175 h 8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3" h="82">
                  <a:moveTo>
                    <a:pt x="8" y="82"/>
                  </a:moveTo>
                  <a:lnTo>
                    <a:pt x="0" y="67"/>
                  </a:lnTo>
                  <a:lnTo>
                    <a:pt x="126" y="0"/>
                  </a:lnTo>
                  <a:lnTo>
                    <a:pt x="133" y="16"/>
                  </a:lnTo>
                  <a:lnTo>
                    <a:pt x="8" y="82"/>
                  </a:lnTo>
                  <a:close/>
                </a:path>
              </a:pathLst>
            </a:custGeom>
            <a:solidFill>
              <a:srgbClr val="F89A3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13" name="Freeform 629"/>
            <p:cNvSpPr>
              <a:spLocks/>
            </p:cNvSpPr>
            <p:nvPr/>
          </p:nvSpPr>
          <p:spPr bwMode="auto">
            <a:xfrm>
              <a:off x="10733088" y="4821006"/>
              <a:ext cx="211137" cy="128588"/>
            </a:xfrm>
            <a:custGeom>
              <a:avLst/>
              <a:gdLst>
                <a:gd name="T0" fmla="*/ 11112 w 133"/>
                <a:gd name="T1" fmla="*/ 128588 h 81"/>
                <a:gd name="T2" fmla="*/ 0 w 133"/>
                <a:gd name="T3" fmla="*/ 104775 h 81"/>
                <a:gd name="T4" fmla="*/ 198437 w 133"/>
                <a:gd name="T5" fmla="*/ 0 h 81"/>
                <a:gd name="T6" fmla="*/ 211137 w 133"/>
                <a:gd name="T7" fmla="*/ 23813 h 81"/>
                <a:gd name="T8" fmla="*/ 11112 w 133"/>
                <a:gd name="T9" fmla="*/ 128588 h 8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3" h="81">
                  <a:moveTo>
                    <a:pt x="7" y="81"/>
                  </a:moveTo>
                  <a:lnTo>
                    <a:pt x="0" y="66"/>
                  </a:lnTo>
                  <a:lnTo>
                    <a:pt x="125" y="0"/>
                  </a:lnTo>
                  <a:lnTo>
                    <a:pt x="133" y="15"/>
                  </a:lnTo>
                  <a:lnTo>
                    <a:pt x="7" y="81"/>
                  </a:lnTo>
                  <a:close/>
                </a:path>
              </a:pathLst>
            </a:custGeom>
            <a:solidFill>
              <a:srgbClr val="F2C13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14" name="Freeform 630"/>
            <p:cNvSpPr>
              <a:spLocks/>
            </p:cNvSpPr>
            <p:nvPr/>
          </p:nvSpPr>
          <p:spPr bwMode="auto">
            <a:xfrm>
              <a:off x="10915650" y="4798781"/>
              <a:ext cx="55562" cy="46038"/>
            </a:xfrm>
            <a:custGeom>
              <a:avLst/>
              <a:gdLst>
                <a:gd name="T0" fmla="*/ 3969 w 28"/>
                <a:gd name="T1" fmla="*/ 0 h 23"/>
                <a:gd name="T2" fmla="*/ 55562 w 28"/>
                <a:gd name="T3" fmla="*/ 6005 h 23"/>
                <a:gd name="T4" fmla="*/ 27781 w 28"/>
                <a:gd name="T5" fmla="*/ 46038 h 23"/>
                <a:gd name="T6" fmla="*/ 3969 w 28"/>
                <a:gd name="T7" fmla="*/ 0 h 2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 h="23">
                  <a:moveTo>
                    <a:pt x="2" y="0"/>
                  </a:moveTo>
                  <a:cubicBezTo>
                    <a:pt x="28" y="3"/>
                    <a:pt x="28" y="3"/>
                    <a:pt x="28" y="3"/>
                  </a:cubicBezTo>
                  <a:cubicBezTo>
                    <a:pt x="14" y="23"/>
                    <a:pt x="14" y="23"/>
                    <a:pt x="14" y="23"/>
                  </a:cubicBezTo>
                  <a:cubicBezTo>
                    <a:pt x="14" y="23"/>
                    <a:pt x="0" y="16"/>
                    <a:pt x="2" y="0"/>
                  </a:cubicBezTo>
                  <a:close/>
                </a:path>
              </a:pathLst>
            </a:custGeom>
            <a:solidFill>
              <a:srgbClr val="F6DBA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15" name="Freeform 631"/>
            <p:cNvSpPr>
              <a:spLocks/>
            </p:cNvSpPr>
            <p:nvPr/>
          </p:nvSpPr>
          <p:spPr bwMode="auto">
            <a:xfrm>
              <a:off x="10961688" y="4803544"/>
              <a:ext cx="9525" cy="7938"/>
            </a:xfrm>
            <a:custGeom>
              <a:avLst/>
              <a:gdLst>
                <a:gd name="T0" fmla="*/ 9525 w 6"/>
                <a:gd name="T1" fmla="*/ 1588 h 5"/>
                <a:gd name="T2" fmla="*/ 3175 w 6"/>
                <a:gd name="T3" fmla="*/ 7938 h 5"/>
                <a:gd name="T4" fmla="*/ 0 w 6"/>
                <a:gd name="T5" fmla="*/ 0 h 5"/>
                <a:gd name="T6" fmla="*/ 9525 w 6"/>
                <a:gd name="T7" fmla="*/ 1588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6" y="1"/>
                  </a:moveTo>
                  <a:lnTo>
                    <a:pt x="2" y="5"/>
                  </a:lnTo>
                  <a:lnTo>
                    <a:pt x="0" y="0"/>
                  </a:lnTo>
                  <a:lnTo>
                    <a:pt x="6" y="1"/>
                  </a:lnTo>
                  <a:close/>
                </a:path>
              </a:pathLst>
            </a:custGeom>
            <a:solidFill>
              <a:srgbClr val="30415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16" name="Freeform 632"/>
            <p:cNvSpPr>
              <a:spLocks/>
            </p:cNvSpPr>
            <p:nvPr/>
          </p:nvSpPr>
          <p:spPr bwMode="auto">
            <a:xfrm>
              <a:off x="10704513" y="4905144"/>
              <a:ext cx="39687" cy="52388"/>
            </a:xfrm>
            <a:custGeom>
              <a:avLst/>
              <a:gdLst>
                <a:gd name="T0" fmla="*/ 15875 w 20"/>
                <a:gd name="T1" fmla="*/ 0 h 27"/>
                <a:gd name="T2" fmla="*/ 39687 w 20"/>
                <a:gd name="T3" fmla="*/ 44627 h 27"/>
                <a:gd name="T4" fmla="*/ 23812 w 20"/>
                <a:gd name="T5" fmla="*/ 52388 h 27"/>
                <a:gd name="T6" fmla="*/ 0 w 20"/>
                <a:gd name="T7" fmla="*/ 7761 h 27"/>
                <a:gd name="T8" fmla="*/ 15875 w 20"/>
                <a:gd name="T9" fmla="*/ 0 h 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 h="27">
                  <a:moveTo>
                    <a:pt x="8" y="0"/>
                  </a:moveTo>
                  <a:cubicBezTo>
                    <a:pt x="8" y="0"/>
                    <a:pt x="19" y="8"/>
                    <a:pt x="20" y="23"/>
                  </a:cubicBezTo>
                  <a:cubicBezTo>
                    <a:pt x="12" y="27"/>
                    <a:pt x="12" y="27"/>
                    <a:pt x="12" y="27"/>
                  </a:cubicBezTo>
                  <a:cubicBezTo>
                    <a:pt x="0" y="4"/>
                    <a:pt x="0" y="4"/>
                    <a:pt x="0" y="4"/>
                  </a:cubicBezTo>
                  <a:lnTo>
                    <a:pt x="8" y="0"/>
                  </a:lnTo>
                  <a:close/>
                </a:path>
              </a:pathLst>
            </a:custGeom>
            <a:solidFill>
              <a:srgbClr val="3E5B7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17" name="Freeform 633"/>
            <p:cNvSpPr>
              <a:spLocks/>
            </p:cNvSpPr>
            <p:nvPr/>
          </p:nvSpPr>
          <p:spPr bwMode="auto">
            <a:xfrm>
              <a:off x="10679113" y="4913081"/>
              <a:ext cx="49212" cy="55563"/>
            </a:xfrm>
            <a:custGeom>
              <a:avLst/>
              <a:gdLst>
                <a:gd name="T0" fmla="*/ 25590 w 25"/>
                <a:gd name="T1" fmla="*/ 0 h 28"/>
                <a:gd name="T2" fmla="*/ 7874 w 25"/>
                <a:gd name="T3" fmla="*/ 9922 h 28"/>
                <a:gd name="T4" fmla="*/ 31496 w 25"/>
                <a:gd name="T5" fmla="*/ 55563 h 28"/>
                <a:gd name="T6" fmla="*/ 49212 w 25"/>
                <a:gd name="T7" fmla="*/ 45641 h 28"/>
                <a:gd name="T8" fmla="*/ 25590 w 25"/>
                <a:gd name="T9" fmla="*/ 0 h 2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 h="28">
                  <a:moveTo>
                    <a:pt x="13" y="0"/>
                  </a:moveTo>
                  <a:cubicBezTo>
                    <a:pt x="4" y="5"/>
                    <a:pt x="4" y="5"/>
                    <a:pt x="4" y="5"/>
                  </a:cubicBezTo>
                  <a:cubicBezTo>
                    <a:pt x="4" y="5"/>
                    <a:pt x="0" y="16"/>
                    <a:pt x="16" y="28"/>
                  </a:cubicBezTo>
                  <a:cubicBezTo>
                    <a:pt x="25" y="23"/>
                    <a:pt x="25" y="23"/>
                    <a:pt x="25" y="23"/>
                  </a:cubicBezTo>
                  <a:cubicBezTo>
                    <a:pt x="25" y="23"/>
                    <a:pt x="25" y="9"/>
                    <a:pt x="13" y="0"/>
                  </a:cubicBezTo>
                  <a:close/>
                </a:path>
              </a:pathLst>
            </a:custGeom>
            <a:solidFill>
              <a:srgbClr val="F6989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18" name="Freeform 634"/>
            <p:cNvSpPr>
              <a:spLocks/>
            </p:cNvSpPr>
            <p:nvPr/>
          </p:nvSpPr>
          <p:spPr bwMode="auto">
            <a:xfrm>
              <a:off x="11690350" y="3392256"/>
              <a:ext cx="117475" cy="215900"/>
            </a:xfrm>
            <a:custGeom>
              <a:avLst/>
              <a:gdLst>
                <a:gd name="T0" fmla="*/ 93663 w 74"/>
                <a:gd name="T1" fmla="*/ 0 h 136"/>
                <a:gd name="T2" fmla="*/ 117475 w 74"/>
                <a:gd name="T3" fmla="*/ 12700 h 136"/>
                <a:gd name="T4" fmla="*/ 23813 w 74"/>
                <a:gd name="T5" fmla="*/ 215900 h 136"/>
                <a:gd name="T6" fmla="*/ 0 w 74"/>
                <a:gd name="T7" fmla="*/ 204788 h 136"/>
                <a:gd name="T8" fmla="*/ 93663 w 74"/>
                <a:gd name="T9" fmla="*/ 0 h 1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4" h="136">
                  <a:moveTo>
                    <a:pt x="59" y="0"/>
                  </a:moveTo>
                  <a:lnTo>
                    <a:pt x="74" y="8"/>
                  </a:lnTo>
                  <a:lnTo>
                    <a:pt x="15" y="136"/>
                  </a:lnTo>
                  <a:lnTo>
                    <a:pt x="0" y="129"/>
                  </a:lnTo>
                  <a:lnTo>
                    <a:pt x="59" y="0"/>
                  </a:lnTo>
                  <a:close/>
                </a:path>
              </a:pathLst>
            </a:custGeom>
            <a:solidFill>
              <a:srgbClr val="F89A3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19" name="Freeform 635"/>
            <p:cNvSpPr>
              <a:spLocks/>
            </p:cNvSpPr>
            <p:nvPr/>
          </p:nvSpPr>
          <p:spPr bwMode="auto">
            <a:xfrm>
              <a:off x="11668125" y="3382731"/>
              <a:ext cx="117475" cy="214313"/>
            </a:xfrm>
            <a:custGeom>
              <a:avLst/>
              <a:gdLst>
                <a:gd name="T0" fmla="*/ 92075 w 74"/>
                <a:gd name="T1" fmla="*/ 0 h 135"/>
                <a:gd name="T2" fmla="*/ 117475 w 74"/>
                <a:gd name="T3" fmla="*/ 11113 h 135"/>
                <a:gd name="T4" fmla="*/ 23813 w 74"/>
                <a:gd name="T5" fmla="*/ 214313 h 135"/>
                <a:gd name="T6" fmla="*/ 0 w 74"/>
                <a:gd name="T7" fmla="*/ 204788 h 135"/>
                <a:gd name="T8" fmla="*/ 92075 w 74"/>
                <a:gd name="T9" fmla="*/ 0 h 13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4" h="135">
                  <a:moveTo>
                    <a:pt x="58" y="0"/>
                  </a:moveTo>
                  <a:lnTo>
                    <a:pt x="74" y="7"/>
                  </a:lnTo>
                  <a:lnTo>
                    <a:pt x="15" y="135"/>
                  </a:lnTo>
                  <a:lnTo>
                    <a:pt x="0" y="129"/>
                  </a:lnTo>
                  <a:lnTo>
                    <a:pt x="58" y="0"/>
                  </a:lnTo>
                  <a:close/>
                </a:path>
              </a:pathLst>
            </a:custGeom>
            <a:solidFill>
              <a:srgbClr val="F2C13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20" name="Freeform 636"/>
            <p:cNvSpPr>
              <a:spLocks/>
            </p:cNvSpPr>
            <p:nvPr/>
          </p:nvSpPr>
          <p:spPr bwMode="auto">
            <a:xfrm>
              <a:off x="11668125" y="3581169"/>
              <a:ext cx="46037" cy="53975"/>
            </a:xfrm>
            <a:custGeom>
              <a:avLst/>
              <a:gdLst>
                <a:gd name="T0" fmla="*/ 46037 w 23"/>
                <a:gd name="T1" fmla="*/ 25988 h 27"/>
                <a:gd name="T2" fmla="*/ 4003 w 23"/>
                <a:gd name="T3" fmla="*/ 53975 h 27"/>
                <a:gd name="T4" fmla="*/ 0 w 23"/>
                <a:gd name="T5" fmla="*/ 5997 h 27"/>
                <a:gd name="T6" fmla="*/ 46037 w 23"/>
                <a:gd name="T7" fmla="*/ 25988 h 2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3" h="27">
                  <a:moveTo>
                    <a:pt x="23" y="13"/>
                  </a:moveTo>
                  <a:cubicBezTo>
                    <a:pt x="2" y="27"/>
                    <a:pt x="2" y="27"/>
                    <a:pt x="2" y="27"/>
                  </a:cubicBezTo>
                  <a:cubicBezTo>
                    <a:pt x="0" y="3"/>
                    <a:pt x="0" y="3"/>
                    <a:pt x="0" y="3"/>
                  </a:cubicBezTo>
                  <a:cubicBezTo>
                    <a:pt x="0" y="3"/>
                    <a:pt x="15" y="0"/>
                    <a:pt x="23" y="13"/>
                  </a:cubicBezTo>
                  <a:close/>
                </a:path>
              </a:pathLst>
            </a:custGeom>
            <a:solidFill>
              <a:srgbClr val="F6DBA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21" name="Freeform 637"/>
            <p:cNvSpPr>
              <a:spLocks/>
            </p:cNvSpPr>
            <p:nvPr/>
          </p:nvSpPr>
          <p:spPr bwMode="auto">
            <a:xfrm>
              <a:off x="11669713" y="3627206"/>
              <a:ext cx="7937" cy="7938"/>
            </a:xfrm>
            <a:custGeom>
              <a:avLst/>
              <a:gdLst>
                <a:gd name="T0" fmla="*/ 3175 w 5"/>
                <a:gd name="T1" fmla="*/ 7938 h 5"/>
                <a:gd name="T2" fmla="*/ 0 w 5"/>
                <a:gd name="T3" fmla="*/ 0 h 5"/>
                <a:gd name="T4" fmla="*/ 7937 w 5"/>
                <a:gd name="T5" fmla="*/ 4763 h 5"/>
                <a:gd name="T6" fmla="*/ 3175 w 5"/>
                <a:gd name="T7" fmla="*/ 7938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 h="5">
                  <a:moveTo>
                    <a:pt x="2" y="5"/>
                  </a:moveTo>
                  <a:lnTo>
                    <a:pt x="0" y="0"/>
                  </a:lnTo>
                  <a:lnTo>
                    <a:pt x="5" y="3"/>
                  </a:lnTo>
                  <a:lnTo>
                    <a:pt x="2" y="5"/>
                  </a:lnTo>
                  <a:close/>
                </a:path>
              </a:pathLst>
            </a:custGeom>
            <a:solidFill>
              <a:srgbClr val="30415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22" name="Freeform 638"/>
            <p:cNvSpPr>
              <a:spLocks/>
            </p:cNvSpPr>
            <p:nvPr/>
          </p:nvSpPr>
          <p:spPr bwMode="auto">
            <a:xfrm>
              <a:off x="11760200" y="3366856"/>
              <a:ext cx="55562" cy="38100"/>
            </a:xfrm>
            <a:custGeom>
              <a:avLst/>
              <a:gdLst>
                <a:gd name="T0" fmla="*/ 47625 w 28"/>
                <a:gd name="T1" fmla="*/ 38100 h 19"/>
                <a:gd name="T2" fmla="*/ 0 w 28"/>
                <a:gd name="T3" fmla="*/ 16042 h 19"/>
                <a:gd name="T4" fmla="*/ 7937 w 28"/>
                <a:gd name="T5" fmla="*/ 0 h 19"/>
                <a:gd name="T6" fmla="*/ 55562 w 28"/>
                <a:gd name="T7" fmla="*/ 20053 h 19"/>
                <a:gd name="T8" fmla="*/ 47625 w 28"/>
                <a:gd name="T9" fmla="*/ 38100 h 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 h="19">
                  <a:moveTo>
                    <a:pt x="24" y="19"/>
                  </a:moveTo>
                  <a:cubicBezTo>
                    <a:pt x="24" y="19"/>
                    <a:pt x="10" y="19"/>
                    <a:pt x="0" y="8"/>
                  </a:cubicBezTo>
                  <a:cubicBezTo>
                    <a:pt x="4" y="0"/>
                    <a:pt x="4" y="0"/>
                    <a:pt x="4" y="0"/>
                  </a:cubicBezTo>
                  <a:cubicBezTo>
                    <a:pt x="28" y="10"/>
                    <a:pt x="28" y="10"/>
                    <a:pt x="28" y="10"/>
                  </a:cubicBezTo>
                  <a:lnTo>
                    <a:pt x="24" y="19"/>
                  </a:lnTo>
                  <a:close/>
                </a:path>
              </a:pathLst>
            </a:custGeom>
            <a:solidFill>
              <a:srgbClr val="3E5B7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23" name="Freeform 639"/>
            <p:cNvSpPr>
              <a:spLocks/>
            </p:cNvSpPr>
            <p:nvPr/>
          </p:nvSpPr>
          <p:spPr bwMode="auto">
            <a:xfrm>
              <a:off x="11768138" y="3346219"/>
              <a:ext cx="55562" cy="42863"/>
            </a:xfrm>
            <a:custGeom>
              <a:avLst/>
              <a:gdLst>
                <a:gd name="T0" fmla="*/ 47625 w 28"/>
                <a:gd name="T1" fmla="*/ 40822 h 21"/>
                <a:gd name="T2" fmla="*/ 55562 w 28"/>
                <a:gd name="T3" fmla="*/ 22452 h 21"/>
                <a:gd name="T4" fmla="*/ 7937 w 28"/>
                <a:gd name="T5" fmla="*/ 0 h 21"/>
                <a:gd name="T6" fmla="*/ 0 w 28"/>
                <a:gd name="T7" fmla="*/ 20411 h 21"/>
                <a:gd name="T8" fmla="*/ 47625 w 28"/>
                <a:gd name="T9" fmla="*/ 40822 h 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 h="21">
                  <a:moveTo>
                    <a:pt x="24" y="20"/>
                  </a:moveTo>
                  <a:cubicBezTo>
                    <a:pt x="28" y="11"/>
                    <a:pt x="28" y="11"/>
                    <a:pt x="28" y="11"/>
                  </a:cubicBezTo>
                  <a:cubicBezTo>
                    <a:pt x="28" y="11"/>
                    <a:pt x="25" y="0"/>
                    <a:pt x="4" y="0"/>
                  </a:cubicBezTo>
                  <a:cubicBezTo>
                    <a:pt x="0" y="10"/>
                    <a:pt x="0" y="10"/>
                    <a:pt x="0" y="10"/>
                  </a:cubicBezTo>
                  <a:cubicBezTo>
                    <a:pt x="0" y="10"/>
                    <a:pt x="8" y="21"/>
                    <a:pt x="24" y="20"/>
                  </a:cubicBezTo>
                  <a:close/>
                </a:path>
              </a:pathLst>
            </a:custGeom>
            <a:solidFill>
              <a:srgbClr val="F6989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24" name="Freeform 640"/>
            <p:cNvSpPr>
              <a:spLocks/>
            </p:cNvSpPr>
            <p:nvPr/>
          </p:nvSpPr>
          <p:spPr bwMode="auto">
            <a:xfrm>
              <a:off x="10842625" y="4811481"/>
              <a:ext cx="55562" cy="125413"/>
            </a:xfrm>
            <a:custGeom>
              <a:avLst/>
              <a:gdLst>
                <a:gd name="T0" fmla="*/ 47625 w 28"/>
                <a:gd name="T1" fmla="*/ 75646 h 63"/>
                <a:gd name="T2" fmla="*/ 55562 w 28"/>
                <a:gd name="T3" fmla="*/ 21898 h 63"/>
                <a:gd name="T4" fmla="*/ 17859 w 28"/>
                <a:gd name="T5" fmla="*/ 29860 h 63"/>
                <a:gd name="T6" fmla="*/ 3969 w 28"/>
                <a:gd name="T7" fmla="*/ 109488 h 63"/>
                <a:gd name="T8" fmla="*/ 47625 w 28"/>
                <a:gd name="T9" fmla="*/ 75646 h 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 h="63">
                  <a:moveTo>
                    <a:pt x="24" y="38"/>
                  </a:moveTo>
                  <a:cubicBezTo>
                    <a:pt x="28" y="11"/>
                    <a:pt x="28" y="11"/>
                    <a:pt x="28" y="11"/>
                  </a:cubicBezTo>
                  <a:cubicBezTo>
                    <a:pt x="28" y="11"/>
                    <a:pt x="22" y="0"/>
                    <a:pt x="9" y="15"/>
                  </a:cubicBezTo>
                  <a:cubicBezTo>
                    <a:pt x="9" y="15"/>
                    <a:pt x="0" y="47"/>
                    <a:pt x="2" y="55"/>
                  </a:cubicBezTo>
                  <a:cubicBezTo>
                    <a:pt x="5" y="63"/>
                    <a:pt x="24" y="38"/>
                    <a:pt x="24" y="38"/>
                  </a:cubicBez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25" name="Freeform 641"/>
            <p:cNvSpPr>
              <a:spLocks/>
            </p:cNvSpPr>
            <p:nvPr/>
          </p:nvSpPr>
          <p:spPr bwMode="auto">
            <a:xfrm>
              <a:off x="10564813" y="4757506"/>
              <a:ext cx="63500" cy="55563"/>
            </a:xfrm>
            <a:custGeom>
              <a:avLst/>
              <a:gdLst>
                <a:gd name="T0" fmla="*/ 53578 w 32"/>
                <a:gd name="T1" fmla="*/ 39688 h 28"/>
                <a:gd name="T2" fmla="*/ 25797 w 32"/>
                <a:gd name="T3" fmla="*/ 51594 h 28"/>
                <a:gd name="T4" fmla="*/ 5953 w 32"/>
                <a:gd name="T5" fmla="*/ 43657 h 28"/>
                <a:gd name="T6" fmla="*/ 1984 w 32"/>
                <a:gd name="T7" fmla="*/ 35719 h 28"/>
                <a:gd name="T8" fmla="*/ 9922 w 32"/>
                <a:gd name="T9" fmla="*/ 15875 h 28"/>
                <a:gd name="T10" fmla="*/ 37703 w 32"/>
                <a:gd name="T11" fmla="*/ 3969 h 28"/>
                <a:gd name="T12" fmla="*/ 57547 w 32"/>
                <a:gd name="T13" fmla="*/ 11906 h 28"/>
                <a:gd name="T14" fmla="*/ 61516 w 32"/>
                <a:gd name="T15" fmla="*/ 19844 h 28"/>
                <a:gd name="T16" fmla="*/ 53578 w 32"/>
                <a:gd name="T17" fmla="*/ 39688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2" h="28">
                  <a:moveTo>
                    <a:pt x="27" y="20"/>
                  </a:moveTo>
                  <a:cubicBezTo>
                    <a:pt x="13" y="26"/>
                    <a:pt x="13" y="26"/>
                    <a:pt x="13" y="26"/>
                  </a:cubicBezTo>
                  <a:cubicBezTo>
                    <a:pt x="9" y="28"/>
                    <a:pt x="5" y="26"/>
                    <a:pt x="3" y="22"/>
                  </a:cubicBezTo>
                  <a:cubicBezTo>
                    <a:pt x="1" y="18"/>
                    <a:pt x="1" y="18"/>
                    <a:pt x="1" y="18"/>
                  </a:cubicBezTo>
                  <a:cubicBezTo>
                    <a:pt x="0" y="14"/>
                    <a:pt x="2" y="10"/>
                    <a:pt x="5" y="8"/>
                  </a:cubicBezTo>
                  <a:cubicBezTo>
                    <a:pt x="19" y="2"/>
                    <a:pt x="19" y="2"/>
                    <a:pt x="19" y="2"/>
                  </a:cubicBezTo>
                  <a:cubicBezTo>
                    <a:pt x="23" y="0"/>
                    <a:pt x="27" y="2"/>
                    <a:pt x="29" y="6"/>
                  </a:cubicBezTo>
                  <a:cubicBezTo>
                    <a:pt x="31" y="10"/>
                    <a:pt x="31" y="10"/>
                    <a:pt x="31" y="10"/>
                  </a:cubicBezTo>
                  <a:cubicBezTo>
                    <a:pt x="32" y="14"/>
                    <a:pt x="30" y="18"/>
                    <a:pt x="27" y="20"/>
                  </a:cubicBezTo>
                </a:path>
              </a:pathLst>
            </a:custGeom>
            <a:solidFill>
              <a:srgbClr val="F6989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26" name="Freeform 642"/>
            <p:cNvSpPr>
              <a:spLocks/>
            </p:cNvSpPr>
            <p:nvPr/>
          </p:nvSpPr>
          <p:spPr bwMode="auto">
            <a:xfrm>
              <a:off x="10607675" y="4854344"/>
              <a:ext cx="63500" cy="53975"/>
            </a:xfrm>
            <a:custGeom>
              <a:avLst/>
              <a:gdLst>
                <a:gd name="T0" fmla="*/ 53578 w 32"/>
                <a:gd name="T1" fmla="*/ 39981 h 27"/>
                <a:gd name="T2" fmla="*/ 25797 w 32"/>
                <a:gd name="T3" fmla="*/ 51976 h 27"/>
                <a:gd name="T4" fmla="*/ 5953 w 32"/>
                <a:gd name="T5" fmla="*/ 43980 h 27"/>
                <a:gd name="T6" fmla="*/ 3969 w 32"/>
                <a:gd name="T7" fmla="*/ 35983 h 27"/>
                <a:gd name="T8" fmla="*/ 11906 w 32"/>
                <a:gd name="T9" fmla="*/ 15993 h 27"/>
                <a:gd name="T10" fmla="*/ 37703 w 32"/>
                <a:gd name="T11" fmla="*/ 3998 h 27"/>
                <a:gd name="T12" fmla="*/ 57547 w 32"/>
                <a:gd name="T13" fmla="*/ 11994 h 27"/>
                <a:gd name="T14" fmla="*/ 61516 w 32"/>
                <a:gd name="T15" fmla="*/ 19991 h 27"/>
                <a:gd name="T16" fmla="*/ 53578 w 32"/>
                <a:gd name="T17" fmla="*/ 3998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2" h="27">
                  <a:moveTo>
                    <a:pt x="27" y="20"/>
                  </a:moveTo>
                  <a:cubicBezTo>
                    <a:pt x="13" y="26"/>
                    <a:pt x="13" y="26"/>
                    <a:pt x="13" y="26"/>
                  </a:cubicBezTo>
                  <a:cubicBezTo>
                    <a:pt x="9" y="27"/>
                    <a:pt x="5" y="26"/>
                    <a:pt x="3" y="22"/>
                  </a:cubicBezTo>
                  <a:cubicBezTo>
                    <a:pt x="2" y="18"/>
                    <a:pt x="2" y="18"/>
                    <a:pt x="2" y="18"/>
                  </a:cubicBezTo>
                  <a:cubicBezTo>
                    <a:pt x="0" y="14"/>
                    <a:pt x="2" y="9"/>
                    <a:pt x="6" y="8"/>
                  </a:cubicBezTo>
                  <a:cubicBezTo>
                    <a:pt x="19" y="2"/>
                    <a:pt x="19" y="2"/>
                    <a:pt x="19" y="2"/>
                  </a:cubicBezTo>
                  <a:cubicBezTo>
                    <a:pt x="23" y="0"/>
                    <a:pt x="27" y="2"/>
                    <a:pt x="29" y="6"/>
                  </a:cubicBezTo>
                  <a:cubicBezTo>
                    <a:pt x="31" y="10"/>
                    <a:pt x="31" y="10"/>
                    <a:pt x="31" y="10"/>
                  </a:cubicBezTo>
                  <a:cubicBezTo>
                    <a:pt x="32" y="14"/>
                    <a:pt x="31" y="18"/>
                    <a:pt x="27" y="20"/>
                  </a:cubicBezTo>
                </a:path>
              </a:pathLst>
            </a:custGeom>
            <a:solidFill>
              <a:srgbClr val="F6989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27" name="Freeform 643"/>
            <p:cNvSpPr>
              <a:spLocks/>
            </p:cNvSpPr>
            <p:nvPr/>
          </p:nvSpPr>
          <p:spPr bwMode="auto">
            <a:xfrm>
              <a:off x="10607675" y="4854344"/>
              <a:ext cx="63500" cy="53975"/>
            </a:xfrm>
            <a:custGeom>
              <a:avLst/>
              <a:gdLst>
                <a:gd name="T0" fmla="*/ 53578 w 32"/>
                <a:gd name="T1" fmla="*/ 39981 h 27"/>
                <a:gd name="T2" fmla="*/ 25797 w 32"/>
                <a:gd name="T3" fmla="*/ 51976 h 27"/>
                <a:gd name="T4" fmla="*/ 5953 w 32"/>
                <a:gd name="T5" fmla="*/ 43980 h 27"/>
                <a:gd name="T6" fmla="*/ 3969 w 32"/>
                <a:gd name="T7" fmla="*/ 35983 h 27"/>
                <a:gd name="T8" fmla="*/ 11906 w 32"/>
                <a:gd name="T9" fmla="*/ 15993 h 27"/>
                <a:gd name="T10" fmla="*/ 37703 w 32"/>
                <a:gd name="T11" fmla="*/ 3998 h 27"/>
                <a:gd name="T12" fmla="*/ 57547 w 32"/>
                <a:gd name="T13" fmla="*/ 11994 h 27"/>
                <a:gd name="T14" fmla="*/ 61516 w 32"/>
                <a:gd name="T15" fmla="*/ 19991 h 27"/>
                <a:gd name="T16" fmla="*/ 53578 w 32"/>
                <a:gd name="T17" fmla="*/ 3998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2" h="27">
                  <a:moveTo>
                    <a:pt x="27" y="20"/>
                  </a:moveTo>
                  <a:cubicBezTo>
                    <a:pt x="13" y="26"/>
                    <a:pt x="13" y="26"/>
                    <a:pt x="13" y="26"/>
                  </a:cubicBezTo>
                  <a:cubicBezTo>
                    <a:pt x="9" y="27"/>
                    <a:pt x="5" y="26"/>
                    <a:pt x="3" y="22"/>
                  </a:cubicBezTo>
                  <a:cubicBezTo>
                    <a:pt x="2" y="18"/>
                    <a:pt x="2" y="18"/>
                    <a:pt x="2" y="18"/>
                  </a:cubicBezTo>
                  <a:cubicBezTo>
                    <a:pt x="0" y="14"/>
                    <a:pt x="2" y="9"/>
                    <a:pt x="6" y="8"/>
                  </a:cubicBezTo>
                  <a:cubicBezTo>
                    <a:pt x="19" y="2"/>
                    <a:pt x="19" y="2"/>
                    <a:pt x="19" y="2"/>
                  </a:cubicBezTo>
                  <a:cubicBezTo>
                    <a:pt x="23" y="0"/>
                    <a:pt x="27" y="2"/>
                    <a:pt x="29" y="6"/>
                  </a:cubicBezTo>
                  <a:cubicBezTo>
                    <a:pt x="31" y="10"/>
                    <a:pt x="31" y="10"/>
                    <a:pt x="31" y="10"/>
                  </a:cubicBezTo>
                  <a:cubicBezTo>
                    <a:pt x="32" y="14"/>
                    <a:pt x="31" y="18"/>
                    <a:pt x="27" y="2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28" name="Rectangle 644"/>
            <p:cNvSpPr>
              <a:spLocks noChangeArrowheads="1"/>
            </p:cNvSpPr>
            <p:nvPr/>
          </p:nvSpPr>
          <p:spPr bwMode="auto">
            <a:xfrm>
              <a:off x="10609263" y="4855931"/>
              <a:ext cx="58737" cy="50800"/>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729" name="Freeform 645"/>
            <p:cNvSpPr>
              <a:spLocks/>
            </p:cNvSpPr>
            <p:nvPr/>
          </p:nvSpPr>
          <p:spPr bwMode="auto">
            <a:xfrm>
              <a:off x="10564813" y="4757506"/>
              <a:ext cx="63500" cy="55563"/>
            </a:xfrm>
            <a:custGeom>
              <a:avLst/>
              <a:gdLst>
                <a:gd name="T0" fmla="*/ 53578 w 32"/>
                <a:gd name="T1" fmla="*/ 39688 h 28"/>
                <a:gd name="T2" fmla="*/ 25797 w 32"/>
                <a:gd name="T3" fmla="*/ 51594 h 28"/>
                <a:gd name="T4" fmla="*/ 5953 w 32"/>
                <a:gd name="T5" fmla="*/ 43657 h 28"/>
                <a:gd name="T6" fmla="*/ 1984 w 32"/>
                <a:gd name="T7" fmla="*/ 35719 h 28"/>
                <a:gd name="T8" fmla="*/ 9922 w 32"/>
                <a:gd name="T9" fmla="*/ 15875 h 28"/>
                <a:gd name="T10" fmla="*/ 37703 w 32"/>
                <a:gd name="T11" fmla="*/ 3969 h 28"/>
                <a:gd name="T12" fmla="*/ 57547 w 32"/>
                <a:gd name="T13" fmla="*/ 11906 h 28"/>
                <a:gd name="T14" fmla="*/ 61516 w 32"/>
                <a:gd name="T15" fmla="*/ 19844 h 28"/>
                <a:gd name="T16" fmla="*/ 53578 w 32"/>
                <a:gd name="T17" fmla="*/ 39688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2" h="28">
                  <a:moveTo>
                    <a:pt x="27" y="20"/>
                  </a:moveTo>
                  <a:cubicBezTo>
                    <a:pt x="13" y="26"/>
                    <a:pt x="13" y="26"/>
                    <a:pt x="13" y="26"/>
                  </a:cubicBezTo>
                  <a:cubicBezTo>
                    <a:pt x="9" y="28"/>
                    <a:pt x="5" y="26"/>
                    <a:pt x="3" y="22"/>
                  </a:cubicBezTo>
                  <a:cubicBezTo>
                    <a:pt x="1" y="18"/>
                    <a:pt x="1" y="18"/>
                    <a:pt x="1" y="18"/>
                  </a:cubicBezTo>
                  <a:cubicBezTo>
                    <a:pt x="0" y="14"/>
                    <a:pt x="2" y="10"/>
                    <a:pt x="5" y="8"/>
                  </a:cubicBezTo>
                  <a:cubicBezTo>
                    <a:pt x="19" y="2"/>
                    <a:pt x="19" y="2"/>
                    <a:pt x="19" y="2"/>
                  </a:cubicBezTo>
                  <a:cubicBezTo>
                    <a:pt x="23" y="0"/>
                    <a:pt x="27" y="2"/>
                    <a:pt x="29" y="6"/>
                  </a:cubicBezTo>
                  <a:cubicBezTo>
                    <a:pt x="31" y="10"/>
                    <a:pt x="31" y="10"/>
                    <a:pt x="31" y="10"/>
                  </a:cubicBezTo>
                  <a:cubicBezTo>
                    <a:pt x="32" y="14"/>
                    <a:pt x="30" y="18"/>
                    <a:pt x="27" y="2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30" name="Freeform 646"/>
            <p:cNvSpPr>
              <a:spLocks/>
            </p:cNvSpPr>
            <p:nvPr/>
          </p:nvSpPr>
          <p:spPr bwMode="auto">
            <a:xfrm>
              <a:off x="10566400" y="4760681"/>
              <a:ext cx="60325" cy="47625"/>
            </a:xfrm>
            <a:custGeom>
              <a:avLst/>
              <a:gdLst>
                <a:gd name="T0" fmla="*/ 42228 w 30"/>
                <a:gd name="T1" fmla="*/ 0 h 24"/>
                <a:gd name="T2" fmla="*/ 36195 w 30"/>
                <a:gd name="T3" fmla="*/ 0 h 24"/>
                <a:gd name="T4" fmla="*/ 8043 w 30"/>
                <a:gd name="T5" fmla="*/ 11906 h 24"/>
                <a:gd name="T6" fmla="*/ 0 w 30"/>
                <a:gd name="T7" fmla="*/ 25797 h 24"/>
                <a:gd name="T8" fmla="*/ 0 w 30"/>
                <a:gd name="T9" fmla="*/ 31750 h 24"/>
                <a:gd name="T10" fmla="*/ 4022 w 30"/>
                <a:gd name="T11" fmla="*/ 39688 h 24"/>
                <a:gd name="T12" fmla="*/ 18098 w 30"/>
                <a:gd name="T13" fmla="*/ 47625 h 24"/>
                <a:gd name="T14" fmla="*/ 24130 w 30"/>
                <a:gd name="T15" fmla="*/ 47625 h 24"/>
                <a:gd name="T16" fmla="*/ 52282 w 30"/>
                <a:gd name="T17" fmla="*/ 35719 h 24"/>
                <a:gd name="T18" fmla="*/ 60325 w 30"/>
                <a:gd name="T19" fmla="*/ 21828 h 24"/>
                <a:gd name="T20" fmla="*/ 60325 w 30"/>
                <a:gd name="T21" fmla="*/ 15875 h 24"/>
                <a:gd name="T22" fmla="*/ 56303 w 30"/>
                <a:gd name="T23" fmla="*/ 7938 h 24"/>
                <a:gd name="T24" fmla="*/ 42228 w 30"/>
                <a:gd name="T25" fmla="*/ 0 h 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4">
                  <a:moveTo>
                    <a:pt x="21" y="0"/>
                  </a:moveTo>
                  <a:cubicBezTo>
                    <a:pt x="20" y="0"/>
                    <a:pt x="19" y="0"/>
                    <a:pt x="18" y="0"/>
                  </a:cubicBezTo>
                  <a:cubicBezTo>
                    <a:pt x="4" y="6"/>
                    <a:pt x="4" y="6"/>
                    <a:pt x="4" y="6"/>
                  </a:cubicBezTo>
                  <a:cubicBezTo>
                    <a:pt x="2" y="7"/>
                    <a:pt x="0" y="10"/>
                    <a:pt x="0" y="13"/>
                  </a:cubicBezTo>
                  <a:cubicBezTo>
                    <a:pt x="0" y="14"/>
                    <a:pt x="0" y="15"/>
                    <a:pt x="0" y="16"/>
                  </a:cubicBezTo>
                  <a:cubicBezTo>
                    <a:pt x="2" y="20"/>
                    <a:pt x="2" y="20"/>
                    <a:pt x="2" y="20"/>
                  </a:cubicBezTo>
                  <a:cubicBezTo>
                    <a:pt x="3" y="23"/>
                    <a:pt x="6" y="24"/>
                    <a:pt x="9" y="24"/>
                  </a:cubicBezTo>
                  <a:cubicBezTo>
                    <a:pt x="10" y="24"/>
                    <a:pt x="11" y="24"/>
                    <a:pt x="12" y="24"/>
                  </a:cubicBezTo>
                  <a:cubicBezTo>
                    <a:pt x="26" y="18"/>
                    <a:pt x="26" y="18"/>
                    <a:pt x="26" y="18"/>
                  </a:cubicBezTo>
                  <a:cubicBezTo>
                    <a:pt x="28" y="17"/>
                    <a:pt x="30" y="14"/>
                    <a:pt x="30" y="11"/>
                  </a:cubicBezTo>
                  <a:cubicBezTo>
                    <a:pt x="30" y="10"/>
                    <a:pt x="30" y="9"/>
                    <a:pt x="30" y="8"/>
                  </a:cubicBezTo>
                  <a:cubicBezTo>
                    <a:pt x="28" y="4"/>
                    <a:pt x="28" y="4"/>
                    <a:pt x="28" y="4"/>
                  </a:cubicBezTo>
                  <a:cubicBezTo>
                    <a:pt x="27" y="1"/>
                    <a:pt x="24" y="0"/>
                    <a:pt x="21"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31" name="Freeform 647"/>
            <p:cNvSpPr>
              <a:spLocks/>
            </p:cNvSpPr>
            <p:nvPr/>
          </p:nvSpPr>
          <p:spPr bwMode="auto">
            <a:xfrm>
              <a:off x="10569575" y="4773381"/>
              <a:ext cx="98425" cy="120650"/>
            </a:xfrm>
            <a:custGeom>
              <a:avLst/>
              <a:gdLst>
                <a:gd name="T0" fmla="*/ 26988 w 62"/>
                <a:gd name="T1" fmla="*/ 12700 h 76"/>
                <a:gd name="T2" fmla="*/ 0 w 62"/>
                <a:gd name="T3" fmla="*/ 25400 h 76"/>
                <a:gd name="T4" fmla="*/ 39688 w 62"/>
                <a:gd name="T5" fmla="*/ 120650 h 76"/>
                <a:gd name="T6" fmla="*/ 69850 w 62"/>
                <a:gd name="T7" fmla="*/ 109538 h 76"/>
                <a:gd name="T8" fmla="*/ 98425 w 62"/>
                <a:gd name="T9" fmla="*/ 96838 h 76"/>
                <a:gd name="T10" fmla="*/ 57150 w 62"/>
                <a:gd name="T11" fmla="*/ 0 h 76"/>
                <a:gd name="T12" fmla="*/ 26988 w 62"/>
                <a:gd name="T13" fmla="*/ 12700 h 7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2" h="76">
                  <a:moveTo>
                    <a:pt x="17" y="8"/>
                  </a:moveTo>
                  <a:lnTo>
                    <a:pt x="0" y="16"/>
                  </a:lnTo>
                  <a:lnTo>
                    <a:pt x="25" y="76"/>
                  </a:lnTo>
                  <a:lnTo>
                    <a:pt x="44" y="69"/>
                  </a:lnTo>
                  <a:lnTo>
                    <a:pt x="62" y="61"/>
                  </a:lnTo>
                  <a:lnTo>
                    <a:pt x="36" y="0"/>
                  </a:lnTo>
                  <a:lnTo>
                    <a:pt x="17" y="8"/>
                  </a:lnTo>
                  <a:close/>
                </a:path>
              </a:pathLst>
            </a:custGeom>
            <a:solidFill>
              <a:srgbClr val="3E5B7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32" name="Freeform 648"/>
            <p:cNvSpPr>
              <a:spLocks/>
            </p:cNvSpPr>
            <p:nvPr/>
          </p:nvSpPr>
          <p:spPr bwMode="auto">
            <a:xfrm>
              <a:off x="11628438" y="4759094"/>
              <a:ext cx="39687" cy="44450"/>
            </a:xfrm>
            <a:custGeom>
              <a:avLst/>
              <a:gdLst>
                <a:gd name="T0" fmla="*/ 13890 w 20"/>
                <a:gd name="T1" fmla="*/ 40409 h 22"/>
                <a:gd name="T2" fmla="*/ 3969 w 20"/>
                <a:gd name="T3" fmla="*/ 34348 h 22"/>
                <a:gd name="T4" fmla="*/ 1984 w 20"/>
                <a:gd name="T5" fmla="*/ 24245 h 22"/>
                <a:gd name="T6" fmla="*/ 15875 w 20"/>
                <a:gd name="T7" fmla="*/ 6061 h 22"/>
                <a:gd name="T8" fmla="*/ 25797 w 20"/>
                <a:gd name="T9" fmla="*/ 2020 h 22"/>
                <a:gd name="T10" fmla="*/ 35718 w 20"/>
                <a:gd name="T11" fmla="*/ 10102 h 22"/>
                <a:gd name="T12" fmla="*/ 37703 w 20"/>
                <a:gd name="T13" fmla="*/ 20205 h 22"/>
                <a:gd name="T14" fmla="*/ 25797 w 20"/>
                <a:gd name="T15" fmla="*/ 38389 h 22"/>
                <a:gd name="T16" fmla="*/ 13890 w 20"/>
                <a:gd name="T17" fmla="*/ 40409 h 2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 h="22">
                  <a:moveTo>
                    <a:pt x="7" y="20"/>
                  </a:moveTo>
                  <a:cubicBezTo>
                    <a:pt x="2" y="17"/>
                    <a:pt x="2" y="17"/>
                    <a:pt x="2" y="17"/>
                  </a:cubicBezTo>
                  <a:cubicBezTo>
                    <a:pt x="0" y="16"/>
                    <a:pt x="0" y="13"/>
                    <a:pt x="1" y="12"/>
                  </a:cubicBezTo>
                  <a:cubicBezTo>
                    <a:pt x="8" y="3"/>
                    <a:pt x="8" y="3"/>
                    <a:pt x="8" y="3"/>
                  </a:cubicBezTo>
                  <a:cubicBezTo>
                    <a:pt x="9" y="1"/>
                    <a:pt x="11" y="0"/>
                    <a:pt x="13" y="1"/>
                  </a:cubicBezTo>
                  <a:cubicBezTo>
                    <a:pt x="18" y="5"/>
                    <a:pt x="18" y="5"/>
                    <a:pt x="18" y="5"/>
                  </a:cubicBezTo>
                  <a:cubicBezTo>
                    <a:pt x="20" y="6"/>
                    <a:pt x="20" y="8"/>
                    <a:pt x="19" y="10"/>
                  </a:cubicBezTo>
                  <a:cubicBezTo>
                    <a:pt x="13" y="19"/>
                    <a:pt x="13" y="19"/>
                    <a:pt x="13" y="19"/>
                  </a:cubicBezTo>
                  <a:cubicBezTo>
                    <a:pt x="11" y="21"/>
                    <a:pt x="9" y="22"/>
                    <a:pt x="7" y="20"/>
                  </a:cubicBezTo>
                  <a:close/>
                </a:path>
              </a:pathLst>
            </a:custGeom>
            <a:solidFill>
              <a:srgbClr val="5A668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33" name="Freeform 649"/>
            <p:cNvSpPr>
              <a:spLocks/>
            </p:cNvSpPr>
            <p:nvPr/>
          </p:nvSpPr>
          <p:spPr bwMode="auto">
            <a:xfrm>
              <a:off x="11634788" y="4587644"/>
              <a:ext cx="152400" cy="203200"/>
            </a:xfrm>
            <a:custGeom>
              <a:avLst/>
              <a:gdLst>
                <a:gd name="T0" fmla="*/ 17813 w 77"/>
                <a:gd name="T1" fmla="*/ 199216 h 102"/>
                <a:gd name="T2" fmla="*/ 5938 w 77"/>
                <a:gd name="T3" fmla="*/ 191247 h 102"/>
                <a:gd name="T4" fmla="*/ 3958 w 77"/>
                <a:gd name="T5" fmla="*/ 177302 h 102"/>
                <a:gd name="T6" fmla="*/ 120732 w 77"/>
                <a:gd name="T7" fmla="*/ 5976 h 102"/>
                <a:gd name="T8" fmla="*/ 134587 w 77"/>
                <a:gd name="T9" fmla="*/ 3984 h 102"/>
                <a:gd name="T10" fmla="*/ 146462 w 77"/>
                <a:gd name="T11" fmla="*/ 11953 h 102"/>
                <a:gd name="T12" fmla="*/ 148442 w 77"/>
                <a:gd name="T13" fmla="*/ 25898 h 102"/>
                <a:gd name="T14" fmla="*/ 31668 w 77"/>
                <a:gd name="T15" fmla="*/ 197224 h 102"/>
                <a:gd name="T16" fmla="*/ 17813 w 77"/>
                <a:gd name="T17" fmla="*/ 199216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7" h="102">
                  <a:moveTo>
                    <a:pt x="9" y="100"/>
                  </a:moveTo>
                  <a:cubicBezTo>
                    <a:pt x="3" y="96"/>
                    <a:pt x="3" y="96"/>
                    <a:pt x="3" y="96"/>
                  </a:cubicBezTo>
                  <a:cubicBezTo>
                    <a:pt x="1" y="95"/>
                    <a:pt x="0" y="92"/>
                    <a:pt x="2" y="89"/>
                  </a:cubicBezTo>
                  <a:cubicBezTo>
                    <a:pt x="61" y="3"/>
                    <a:pt x="61" y="3"/>
                    <a:pt x="61" y="3"/>
                  </a:cubicBezTo>
                  <a:cubicBezTo>
                    <a:pt x="63" y="1"/>
                    <a:pt x="66" y="0"/>
                    <a:pt x="68" y="2"/>
                  </a:cubicBezTo>
                  <a:cubicBezTo>
                    <a:pt x="74" y="6"/>
                    <a:pt x="74" y="6"/>
                    <a:pt x="74" y="6"/>
                  </a:cubicBezTo>
                  <a:cubicBezTo>
                    <a:pt x="76" y="8"/>
                    <a:pt x="77" y="11"/>
                    <a:pt x="75" y="13"/>
                  </a:cubicBezTo>
                  <a:cubicBezTo>
                    <a:pt x="16" y="99"/>
                    <a:pt x="16" y="99"/>
                    <a:pt x="16" y="99"/>
                  </a:cubicBezTo>
                  <a:cubicBezTo>
                    <a:pt x="14" y="101"/>
                    <a:pt x="11" y="102"/>
                    <a:pt x="9" y="100"/>
                  </a:cubicBezTo>
                  <a:close/>
                </a:path>
              </a:pathLst>
            </a:custGeom>
            <a:solidFill>
              <a:srgbClr val="434D6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34" name="Freeform 650"/>
            <p:cNvSpPr>
              <a:spLocks/>
            </p:cNvSpPr>
            <p:nvPr/>
          </p:nvSpPr>
          <p:spPr bwMode="auto">
            <a:xfrm>
              <a:off x="11709400" y="4651144"/>
              <a:ext cx="36512" cy="28575"/>
            </a:xfrm>
            <a:custGeom>
              <a:avLst/>
              <a:gdLst>
                <a:gd name="T0" fmla="*/ 32455 w 18"/>
                <a:gd name="T1" fmla="*/ 28575 h 14"/>
                <a:gd name="T2" fmla="*/ 0 w 18"/>
                <a:gd name="T3" fmla="*/ 6123 h 14"/>
                <a:gd name="T4" fmla="*/ 0 w 18"/>
                <a:gd name="T5" fmla="*/ 4082 h 14"/>
                <a:gd name="T6" fmla="*/ 2028 w 18"/>
                <a:gd name="T7" fmla="*/ 2041 h 14"/>
                <a:gd name="T8" fmla="*/ 4057 w 18"/>
                <a:gd name="T9" fmla="*/ 0 h 14"/>
                <a:gd name="T10" fmla="*/ 36512 w 18"/>
                <a:gd name="T11" fmla="*/ 22452 h 14"/>
                <a:gd name="T12" fmla="*/ 36512 w 18"/>
                <a:gd name="T13" fmla="*/ 24493 h 14"/>
                <a:gd name="T14" fmla="*/ 34484 w 18"/>
                <a:gd name="T15" fmla="*/ 26534 h 14"/>
                <a:gd name="T16" fmla="*/ 32455 w 18"/>
                <a:gd name="T17" fmla="*/ 28575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8" h="14">
                  <a:moveTo>
                    <a:pt x="16" y="14"/>
                  </a:moveTo>
                  <a:cubicBezTo>
                    <a:pt x="0" y="3"/>
                    <a:pt x="0" y="3"/>
                    <a:pt x="0" y="3"/>
                  </a:cubicBezTo>
                  <a:cubicBezTo>
                    <a:pt x="0" y="3"/>
                    <a:pt x="0" y="2"/>
                    <a:pt x="0" y="2"/>
                  </a:cubicBezTo>
                  <a:cubicBezTo>
                    <a:pt x="1" y="1"/>
                    <a:pt x="1" y="1"/>
                    <a:pt x="1" y="1"/>
                  </a:cubicBezTo>
                  <a:cubicBezTo>
                    <a:pt x="1" y="0"/>
                    <a:pt x="2" y="0"/>
                    <a:pt x="2" y="0"/>
                  </a:cubicBezTo>
                  <a:cubicBezTo>
                    <a:pt x="18" y="11"/>
                    <a:pt x="18" y="11"/>
                    <a:pt x="18" y="11"/>
                  </a:cubicBezTo>
                  <a:cubicBezTo>
                    <a:pt x="18" y="11"/>
                    <a:pt x="18" y="12"/>
                    <a:pt x="18" y="12"/>
                  </a:cubicBezTo>
                  <a:cubicBezTo>
                    <a:pt x="17" y="13"/>
                    <a:pt x="17" y="13"/>
                    <a:pt x="17" y="13"/>
                  </a:cubicBezTo>
                  <a:cubicBezTo>
                    <a:pt x="17" y="14"/>
                    <a:pt x="16" y="14"/>
                    <a:pt x="16" y="14"/>
                  </a:cubicBezTo>
                  <a:close/>
                </a:path>
              </a:pathLst>
            </a:custGeom>
            <a:solidFill>
              <a:srgbClr val="2C364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35" name="Freeform 651"/>
            <p:cNvSpPr>
              <a:spLocks/>
            </p:cNvSpPr>
            <p:nvPr/>
          </p:nvSpPr>
          <p:spPr bwMode="auto">
            <a:xfrm>
              <a:off x="11714163" y="4549544"/>
              <a:ext cx="100012" cy="123825"/>
            </a:xfrm>
            <a:custGeom>
              <a:avLst/>
              <a:gdLst>
                <a:gd name="T0" fmla="*/ 84010 w 50"/>
                <a:gd name="T1" fmla="*/ 47932 h 62"/>
                <a:gd name="T2" fmla="*/ 90011 w 50"/>
                <a:gd name="T3" fmla="*/ 5992 h 62"/>
                <a:gd name="T4" fmla="*/ 52006 w 50"/>
                <a:gd name="T5" fmla="*/ 25963 h 62"/>
                <a:gd name="T6" fmla="*/ 0 w 50"/>
                <a:gd name="T7" fmla="*/ 101856 h 62"/>
                <a:gd name="T8" fmla="*/ 32004 w 50"/>
                <a:gd name="T9" fmla="*/ 123825 h 62"/>
                <a:gd name="T10" fmla="*/ 84010 w 50"/>
                <a:gd name="T11" fmla="*/ 47932 h 6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0" h="62">
                  <a:moveTo>
                    <a:pt x="42" y="24"/>
                  </a:moveTo>
                  <a:cubicBezTo>
                    <a:pt x="50" y="12"/>
                    <a:pt x="50" y="6"/>
                    <a:pt x="45" y="3"/>
                  </a:cubicBezTo>
                  <a:cubicBezTo>
                    <a:pt x="41" y="0"/>
                    <a:pt x="34" y="1"/>
                    <a:pt x="26" y="13"/>
                  </a:cubicBezTo>
                  <a:cubicBezTo>
                    <a:pt x="0" y="51"/>
                    <a:pt x="0" y="51"/>
                    <a:pt x="0" y="51"/>
                  </a:cubicBezTo>
                  <a:cubicBezTo>
                    <a:pt x="16" y="62"/>
                    <a:pt x="16" y="62"/>
                    <a:pt x="16" y="62"/>
                  </a:cubicBezTo>
                  <a:cubicBezTo>
                    <a:pt x="42" y="24"/>
                    <a:pt x="42" y="24"/>
                    <a:pt x="42" y="24"/>
                  </a:cubicBezTo>
                  <a:close/>
                </a:path>
              </a:pathLst>
            </a:custGeom>
            <a:solidFill>
              <a:srgbClr val="4D597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36" name="Freeform 652"/>
            <p:cNvSpPr>
              <a:spLocks/>
            </p:cNvSpPr>
            <p:nvPr/>
          </p:nvSpPr>
          <p:spPr bwMode="auto">
            <a:xfrm>
              <a:off x="11763375" y="4573356"/>
              <a:ext cx="36512" cy="28575"/>
            </a:xfrm>
            <a:custGeom>
              <a:avLst/>
              <a:gdLst>
                <a:gd name="T0" fmla="*/ 32455 w 18"/>
                <a:gd name="T1" fmla="*/ 26534 h 14"/>
                <a:gd name="T2" fmla="*/ 0 w 18"/>
                <a:gd name="T3" fmla="*/ 6123 h 14"/>
                <a:gd name="T4" fmla="*/ 0 w 18"/>
                <a:gd name="T5" fmla="*/ 2041 h 14"/>
                <a:gd name="T6" fmla="*/ 2028 w 18"/>
                <a:gd name="T7" fmla="*/ 0 h 14"/>
                <a:gd name="T8" fmla="*/ 4057 w 18"/>
                <a:gd name="T9" fmla="*/ 0 h 14"/>
                <a:gd name="T10" fmla="*/ 36512 w 18"/>
                <a:gd name="T11" fmla="*/ 22452 h 14"/>
                <a:gd name="T12" fmla="*/ 36512 w 18"/>
                <a:gd name="T13" fmla="*/ 24493 h 14"/>
                <a:gd name="T14" fmla="*/ 34484 w 18"/>
                <a:gd name="T15" fmla="*/ 26534 h 14"/>
                <a:gd name="T16" fmla="*/ 32455 w 18"/>
                <a:gd name="T17" fmla="*/ 26534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8" h="14">
                  <a:moveTo>
                    <a:pt x="16" y="13"/>
                  </a:moveTo>
                  <a:cubicBezTo>
                    <a:pt x="0" y="3"/>
                    <a:pt x="0" y="3"/>
                    <a:pt x="0" y="3"/>
                  </a:cubicBezTo>
                  <a:cubicBezTo>
                    <a:pt x="0" y="2"/>
                    <a:pt x="0" y="2"/>
                    <a:pt x="0" y="1"/>
                  </a:cubicBezTo>
                  <a:cubicBezTo>
                    <a:pt x="1" y="0"/>
                    <a:pt x="1" y="0"/>
                    <a:pt x="1" y="0"/>
                  </a:cubicBezTo>
                  <a:cubicBezTo>
                    <a:pt x="1" y="0"/>
                    <a:pt x="2" y="0"/>
                    <a:pt x="2" y="0"/>
                  </a:cubicBezTo>
                  <a:cubicBezTo>
                    <a:pt x="18" y="11"/>
                    <a:pt x="18" y="11"/>
                    <a:pt x="18" y="11"/>
                  </a:cubicBezTo>
                  <a:cubicBezTo>
                    <a:pt x="18" y="11"/>
                    <a:pt x="18" y="12"/>
                    <a:pt x="18" y="12"/>
                  </a:cubicBezTo>
                  <a:cubicBezTo>
                    <a:pt x="17" y="13"/>
                    <a:pt x="17" y="13"/>
                    <a:pt x="17" y="13"/>
                  </a:cubicBezTo>
                  <a:cubicBezTo>
                    <a:pt x="17" y="14"/>
                    <a:pt x="16" y="14"/>
                    <a:pt x="16" y="13"/>
                  </a:cubicBezTo>
                  <a:close/>
                </a:path>
              </a:pathLst>
            </a:custGeom>
            <a:solidFill>
              <a:srgbClr val="2C364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37" name="Freeform 653"/>
            <p:cNvSpPr>
              <a:spLocks/>
            </p:cNvSpPr>
            <p:nvPr/>
          </p:nvSpPr>
          <p:spPr bwMode="auto">
            <a:xfrm>
              <a:off x="11731625" y="4579706"/>
              <a:ext cx="46037" cy="63500"/>
            </a:xfrm>
            <a:custGeom>
              <a:avLst/>
              <a:gdLst>
                <a:gd name="T0" fmla="*/ 12010 w 23"/>
                <a:gd name="T1" fmla="*/ 51594 h 32"/>
                <a:gd name="T2" fmla="*/ 44035 w 23"/>
                <a:gd name="T3" fmla="*/ 3969 h 32"/>
                <a:gd name="T4" fmla="*/ 44035 w 23"/>
                <a:gd name="T5" fmla="*/ 0 h 32"/>
                <a:gd name="T6" fmla="*/ 42034 w 23"/>
                <a:gd name="T7" fmla="*/ 3969 h 32"/>
                <a:gd name="T8" fmla="*/ 2002 w 23"/>
                <a:gd name="T9" fmla="*/ 57547 h 32"/>
                <a:gd name="T10" fmla="*/ 2002 w 23"/>
                <a:gd name="T11" fmla="*/ 63500 h 32"/>
                <a:gd name="T12" fmla="*/ 2002 w 23"/>
                <a:gd name="T13" fmla="*/ 63500 h 32"/>
                <a:gd name="T14" fmla="*/ 2002 w 23"/>
                <a:gd name="T15" fmla="*/ 63500 h 32"/>
                <a:gd name="T16" fmla="*/ 2002 w 23"/>
                <a:gd name="T17" fmla="*/ 63500 h 32"/>
                <a:gd name="T18" fmla="*/ 6005 w 23"/>
                <a:gd name="T19" fmla="*/ 61516 h 32"/>
                <a:gd name="T20" fmla="*/ 10008 w 23"/>
                <a:gd name="T21" fmla="*/ 55563 h 32"/>
                <a:gd name="T22" fmla="*/ 12010 w 23"/>
                <a:gd name="T23" fmla="*/ 51594 h 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3" h="32">
                  <a:moveTo>
                    <a:pt x="6" y="26"/>
                  </a:moveTo>
                  <a:cubicBezTo>
                    <a:pt x="22" y="2"/>
                    <a:pt x="22" y="2"/>
                    <a:pt x="22" y="2"/>
                  </a:cubicBezTo>
                  <a:cubicBezTo>
                    <a:pt x="23" y="2"/>
                    <a:pt x="23" y="1"/>
                    <a:pt x="22" y="0"/>
                  </a:cubicBezTo>
                  <a:cubicBezTo>
                    <a:pt x="22" y="0"/>
                    <a:pt x="21" y="1"/>
                    <a:pt x="21" y="2"/>
                  </a:cubicBezTo>
                  <a:cubicBezTo>
                    <a:pt x="1" y="29"/>
                    <a:pt x="1" y="29"/>
                    <a:pt x="1" y="29"/>
                  </a:cubicBezTo>
                  <a:cubicBezTo>
                    <a:pt x="1" y="30"/>
                    <a:pt x="0" y="31"/>
                    <a:pt x="1" y="32"/>
                  </a:cubicBezTo>
                  <a:cubicBezTo>
                    <a:pt x="1" y="32"/>
                    <a:pt x="1" y="32"/>
                    <a:pt x="1" y="32"/>
                  </a:cubicBezTo>
                  <a:cubicBezTo>
                    <a:pt x="1" y="32"/>
                    <a:pt x="1" y="32"/>
                    <a:pt x="1" y="32"/>
                  </a:cubicBezTo>
                  <a:cubicBezTo>
                    <a:pt x="1" y="32"/>
                    <a:pt x="1" y="32"/>
                    <a:pt x="1" y="32"/>
                  </a:cubicBezTo>
                  <a:cubicBezTo>
                    <a:pt x="2" y="32"/>
                    <a:pt x="3" y="32"/>
                    <a:pt x="3" y="31"/>
                  </a:cubicBezTo>
                  <a:cubicBezTo>
                    <a:pt x="5" y="28"/>
                    <a:pt x="5" y="28"/>
                    <a:pt x="5" y="28"/>
                  </a:cubicBezTo>
                  <a:cubicBezTo>
                    <a:pt x="6" y="27"/>
                    <a:pt x="6" y="26"/>
                    <a:pt x="6" y="26"/>
                  </a:cubicBezTo>
                  <a:close/>
                </a:path>
              </a:pathLst>
            </a:custGeom>
            <a:solidFill>
              <a:srgbClr val="2C364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38" name="Freeform 654"/>
            <p:cNvSpPr>
              <a:spLocks/>
            </p:cNvSpPr>
            <p:nvPr/>
          </p:nvSpPr>
          <p:spPr bwMode="auto">
            <a:xfrm>
              <a:off x="11625263" y="4790844"/>
              <a:ext cx="20637" cy="22225"/>
            </a:xfrm>
            <a:custGeom>
              <a:avLst/>
              <a:gdLst>
                <a:gd name="T0" fmla="*/ 13133 w 11"/>
                <a:gd name="T1" fmla="*/ 6061 h 11"/>
                <a:gd name="T2" fmla="*/ 3752 w 11"/>
                <a:gd name="T3" fmla="*/ 0 h 11"/>
                <a:gd name="T4" fmla="*/ 0 w 11"/>
                <a:gd name="T5" fmla="*/ 18184 h 11"/>
                <a:gd name="T6" fmla="*/ 3752 w 11"/>
                <a:gd name="T7" fmla="*/ 20205 h 11"/>
                <a:gd name="T8" fmla="*/ 7504 w 11"/>
                <a:gd name="T9" fmla="*/ 22225 h 11"/>
                <a:gd name="T10" fmla="*/ 20637 w 11"/>
                <a:gd name="T11" fmla="*/ 12123 h 11"/>
                <a:gd name="T12" fmla="*/ 13133 w 11"/>
                <a:gd name="T13" fmla="*/ 6061 h 1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 h="11">
                  <a:moveTo>
                    <a:pt x="7" y="3"/>
                  </a:moveTo>
                  <a:cubicBezTo>
                    <a:pt x="2" y="0"/>
                    <a:pt x="2" y="0"/>
                    <a:pt x="2" y="0"/>
                  </a:cubicBezTo>
                  <a:cubicBezTo>
                    <a:pt x="2" y="0"/>
                    <a:pt x="2" y="6"/>
                    <a:pt x="0" y="9"/>
                  </a:cubicBezTo>
                  <a:cubicBezTo>
                    <a:pt x="2" y="10"/>
                    <a:pt x="2" y="10"/>
                    <a:pt x="2" y="10"/>
                  </a:cubicBezTo>
                  <a:cubicBezTo>
                    <a:pt x="4" y="11"/>
                    <a:pt x="4" y="11"/>
                    <a:pt x="4" y="11"/>
                  </a:cubicBezTo>
                  <a:cubicBezTo>
                    <a:pt x="5" y="9"/>
                    <a:pt x="11" y="6"/>
                    <a:pt x="11" y="6"/>
                  </a:cubicBezTo>
                  <a:lnTo>
                    <a:pt x="7" y="3"/>
                  </a:lnTo>
                  <a:close/>
                </a:path>
              </a:pathLst>
            </a:custGeom>
            <a:solidFill>
              <a:srgbClr val="434D6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39" name="Freeform 655"/>
            <p:cNvSpPr>
              <a:spLocks/>
            </p:cNvSpPr>
            <p:nvPr/>
          </p:nvSpPr>
          <p:spPr bwMode="auto">
            <a:xfrm>
              <a:off x="11618913" y="4808306"/>
              <a:ext cx="11112" cy="14288"/>
            </a:xfrm>
            <a:custGeom>
              <a:avLst/>
              <a:gdLst>
                <a:gd name="T0" fmla="*/ 9525 w 7"/>
                <a:gd name="T1" fmla="*/ 3175 h 9"/>
                <a:gd name="T2" fmla="*/ 6350 w 7"/>
                <a:gd name="T3" fmla="*/ 0 h 9"/>
                <a:gd name="T4" fmla="*/ 0 w 7"/>
                <a:gd name="T5" fmla="*/ 12700 h 9"/>
                <a:gd name="T6" fmla="*/ 1587 w 7"/>
                <a:gd name="T7" fmla="*/ 14288 h 9"/>
                <a:gd name="T8" fmla="*/ 1587 w 7"/>
                <a:gd name="T9" fmla="*/ 14288 h 9"/>
                <a:gd name="T10" fmla="*/ 11112 w 7"/>
                <a:gd name="T11" fmla="*/ 4763 h 9"/>
                <a:gd name="T12" fmla="*/ 9525 w 7"/>
                <a:gd name="T13" fmla="*/ 3175 h 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 h="9">
                  <a:moveTo>
                    <a:pt x="6" y="2"/>
                  </a:moveTo>
                  <a:lnTo>
                    <a:pt x="4" y="0"/>
                  </a:lnTo>
                  <a:lnTo>
                    <a:pt x="0" y="8"/>
                  </a:lnTo>
                  <a:lnTo>
                    <a:pt x="1" y="9"/>
                  </a:lnTo>
                  <a:lnTo>
                    <a:pt x="7" y="3"/>
                  </a:lnTo>
                  <a:lnTo>
                    <a:pt x="6" y="2"/>
                  </a:lnTo>
                  <a:close/>
                </a:path>
              </a:pathLst>
            </a:custGeom>
            <a:solidFill>
              <a:srgbClr val="1D212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40" name="Freeform 656"/>
            <p:cNvSpPr>
              <a:spLocks/>
            </p:cNvSpPr>
            <p:nvPr/>
          </p:nvSpPr>
          <p:spPr bwMode="auto">
            <a:xfrm>
              <a:off x="11731625" y="4628919"/>
              <a:ext cx="14287" cy="15875"/>
            </a:xfrm>
            <a:custGeom>
              <a:avLst/>
              <a:gdLst>
                <a:gd name="T0" fmla="*/ 4082 w 7"/>
                <a:gd name="T1" fmla="*/ 15875 h 8"/>
                <a:gd name="T2" fmla="*/ 2041 w 7"/>
                <a:gd name="T3" fmla="*/ 13891 h 8"/>
                <a:gd name="T4" fmla="*/ 2041 w 7"/>
                <a:gd name="T5" fmla="*/ 9922 h 8"/>
                <a:gd name="T6" fmla="*/ 8164 w 7"/>
                <a:gd name="T7" fmla="*/ 1984 h 8"/>
                <a:gd name="T8" fmla="*/ 10205 w 7"/>
                <a:gd name="T9" fmla="*/ 0 h 8"/>
                <a:gd name="T10" fmla="*/ 14287 w 7"/>
                <a:gd name="T11" fmla="*/ 1984 h 8"/>
                <a:gd name="T12" fmla="*/ 14287 w 7"/>
                <a:gd name="T13" fmla="*/ 5953 h 8"/>
                <a:gd name="T14" fmla="*/ 8164 w 7"/>
                <a:gd name="T15" fmla="*/ 13891 h 8"/>
                <a:gd name="T16" fmla="*/ 4082 w 7"/>
                <a:gd name="T17" fmla="*/ 15875 h 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 h="8">
                  <a:moveTo>
                    <a:pt x="2" y="8"/>
                  </a:moveTo>
                  <a:cubicBezTo>
                    <a:pt x="1" y="7"/>
                    <a:pt x="1" y="7"/>
                    <a:pt x="1" y="7"/>
                  </a:cubicBezTo>
                  <a:cubicBezTo>
                    <a:pt x="1" y="6"/>
                    <a:pt x="0" y="6"/>
                    <a:pt x="1" y="5"/>
                  </a:cubicBezTo>
                  <a:cubicBezTo>
                    <a:pt x="4" y="1"/>
                    <a:pt x="4" y="1"/>
                    <a:pt x="4" y="1"/>
                  </a:cubicBezTo>
                  <a:cubicBezTo>
                    <a:pt x="4" y="0"/>
                    <a:pt x="5" y="0"/>
                    <a:pt x="5" y="0"/>
                  </a:cubicBezTo>
                  <a:cubicBezTo>
                    <a:pt x="7" y="1"/>
                    <a:pt x="7" y="1"/>
                    <a:pt x="7" y="1"/>
                  </a:cubicBezTo>
                  <a:cubicBezTo>
                    <a:pt x="7" y="2"/>
                    <a:pt x="7" y="2"/>
                    <a:pt x="7" y="3"/>
                  </a:cubicBezTo>
                  <a:cubicBezTo>
                    <a:pt x="4" y="7"/>
                    <a:pt x="4" y="7"/>
                    <a:pt x="4" y="7"/>
                  </a:cubicBezTo>
                  <a:cubicBezTo>
                    <a:pt x="3" y="8"/>
                    <a:pt x="3" y="8"/>
                    <a:pt x="2" y="8"/>
                  </a:cubicBezTo>
                  <a:close/>
                </a:path>
              </a:pathLst>
            </a:custGeom>
            <a:solidFill>
              <a:srgbClr val="2C364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41" name="Freeform 657"/>
            <p:cNvSpPr>
              <a:spLocks/>
            </p:cNvSpPr>
            <p:nvPr/>
          </p:nvSpPr>
          <p:spPr bwMode="auto">
            <a:xfrm>
              <a:off x="9429750" y="4730519"/>
              <a:ext cx="42862" cy="39688"/>
            </a:xfrm>
            <a:custGeom>
              <a:avLst/>
              <a:gdLst>
                <a:gd name="T0" fmla="*/ 32657 w 21"/>
                <a:gd name="T1" fmla="*/ 3969 h 20"/>
                <a:gd name="T2" fmla="*/ 40821 w 21"/>
                <a:gd name="T3" fmla="*/ 11906 h 20"/>
                <a:gd name="T4" fmla="*/ 38780 w 21"/>
                <a:gd name="T5" fmla="*/ 23813 h 20"/>
                <a:gd name="T6" fmla="*/ 20410 w 21"/>
                <a:gd name="T7" fmla="*/ 35719 h 20"/>
                <a:gd name="T8" fmla="*/ 10205 w 21"/>
                <a:gd name="T9" fmla="*/ 35719 h 20"/>
                <a:gd name="T10" fmla="*/ 2041 w 21"/>
                <a:gd name="T11" fmla="*/ 25797 h 20"/>
                <a:gd name="T12" fmla="*/ 4082 w 21"/>
                <a:gd name="T13" fmla="*/ 15875 h 20"/>
                <a:gd name="T14" fmla="*/ 22452 w 21"/>
                <a:gd name="T15" fmla="*/ 1984 h 20"/>
                <a:gd name="T16" fmla="*/ 32657 w 21"/>
                <a:gd name="T17" fmla="*/ 3969 h 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 h="20">
                  <a:moveTo>
                    <a:pt x="16" y="2"/>
                  </a:moveTo>
                  <a:cubicBezTo>
                    <a:pt x="20" y="6"/>
                    <a:pt x="20" y="6"/>
                    <a:pt x="20" y="6"/>
                  </a:cubicBezTo>
                  <a:cubicBezTo>
                    <a:pt x="21" y="8"/>
                    <a:pt x="21" y="10"/>
                    <a:pt x="19" y="12"/>
                  </a:cubicBezTo>
                  <a:cubicBezTo>
                    <a:pt x="10" y="18"/>
                    <a:pt x="10" y="18"/>
                    <a:pt x="10" y="18"/>
                  </a:cubicBezTo>
                  <a:cubicBezTo>
                    <a:pt x="9" y="20"/>
                    <a:pt x="6" y="20"/>
                    <a:pt x="5" y="18"/>
                  </a:cubicBezTo>
                  <a:cubicBezTo>
                    <a:pt x="1" y="13"/>
                    <a:pt x="1" y="13"/>
                    <a:pt x="1" y="13"/>
                  </a:cubicBezTo>
                  <a:cubicBezTo>
                    <a:pt x="0" y="12"/>
                    <a:pt x="0" y="9"/>
                    <a:pt x="2" y="8"/>
                  </a:cubicBezTo>
                  <a:cubicBezTo>
                    <a:pt x="11" y="1"/>
                    <a:pt x="11" y="1"/>
                    <a:pt x="11" y="1"/>
                  </a:cubicBezTo>
                  <a:cubicBezTo>
                    <a:pt x="12" y="0"/>
                    <a:pt x="15" y="0"/>
                    <a:pt x="16" y="2"/>
                  </a:cubicBezTo>
                  <a:close/>
                </a:path>
              </a:pathLst>
            </a:custGeom>
            <a:solidFill>
              <a:srgbClr val="5A668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42" name="Freeform 658"/>
            <p:cNvSpPr>
              <a:spLocks/>
            </p:cNvSpPr>
            <p:nvPr/>
          </p:nvSpPr>
          <p:spPr bwMode="auto">
            <a:xfrm>
              <a:off x="9266238" y="4736869"/>
              <a:ext cx="195262" cy="161925"/>
            </a:xfrm>
            <a:custGeom>
              <a:avLst/>
              <a:gdLst>
                <a:gd name="T0" fmla="*/ 183307 w 98"/>
                <a:gd name="T1" fmla="*/ 5997 h 81"/>
                <a:gd name="T2" fmla="*/ 191277 w 98"/>
                <a:gd name="T3" fmla="*/ 15993 h 81"/>
                <a:gd name="T4" fmla="*/ 189285 w 98"/>
                <a:gd name="T5" fmla="*/ 31985 h 81"/>
                <a:gd name="T6" fmla="*/ 25902 w 98"/>
                <a:gd name="T7" fmla="*/ 159926 h 81"/>
                <a:gd name="T8" fmla="*/ 11955 w 98"/>
                <a:gd name="T9" fmla="*/ 157927 h 81"/>
                <a:gd name="T10" fmla="*/ 1992 w 98"/>
                <a:gd name="T11" fmla="*/ 145932 h 81"/>
                <a:gd name="T12" fmla="*/ 3985 w 98"/>
                <a:gd name="T13" fmla="*/ 131939 h 81"/>
                <a:gd name="T14" fmla="*/ 169360 w 98"/>
                <a:gd name="T15" fmla="*/ 3998 h 81"/>
                <a:gd name="T16" fmla="*/ 183307 w 98"/>
                <a:gd name="T17" fmla="*/ 5997 h 8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98" h="81">
                  <a:moveTo>
                    <a:pt x="92" y="3"/>
                  </a:moveTo>
                  <a:cubicBezTo>
                    <a:pt x="96" y="8"/>
                    <a:pt x="96" y="8"/>
                    <a:pt x="96" y="8"/>
                  </a:cubicBezTo>
                  <a:cubicBezTo>
                    <a:pt x="98" y="11"/>
                    <a:pt x="97" y="14"/>
                    <a:pt x="95" y="16"/>
                  </a:cubicBezTo>
                  <a:cubicBezTo>
                    <a:pt x="13" y="80"/>
                    <a:pt x="13" y="80"/>
                    <a:pt x="13" y="80"/>
                  </a:cubicBezTo>
                  <a:cubicBezTo>
                    <a:pt x="11" y="81"/>
                    <a:pt x="7" y="81"/>
                    <a:pt x="6" y="79"/>
                  </a:cubicBezTo>
                  <a:cubicBezTo>
                    <a:pt x="1" y="73"/>
                    <a:pt x="1" y="73"/>
                    <a:pt x="1" y="73"/>
                  </a:cubicBezTo>
                  <a:cubicBezTo>
                    <a:pt x="0" y="71"/>
                    <a:pt x="0" y="68"/>
                    <a:pt x="2" y="66"/>
                  </a:cubicBezTo>
                  <a:cubicBezTo>
                    <a:pt x="85" y="2"/>
                    <a:pt x="85" y="2"/>
                    <a:pt x="85" y="2"/>
                  </a:cubicBezTo>
                  <a:cubicBezTo>
                    <a:pt x="87" y="0"/>
                    <a:pt x="90" y="1"/>
                    <a:pt x="92" y="3"/>
                  </a:cubicBezTo>
                  <a:close/>
                </a:path>
              </a:pathLst>
            </a:custGeom>
            <a:solidFill>
              <a:srgbClr val="434D6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43" name="Freeform 659"/>
            <p:cNvSpPr>
              <a:spLocks/>
            </p:cNvSpPr>
            <p:nvPr/>
          </p:nvSpPr>
          <p:spPr bwMode="auto">
            <a:xfrm>
              <a:off x="9326563" y="4819419"/>
              <a:ext cx="28575" cy="34925"/>
            </a:xfrm>
            <a:custGeom>
              <a:avLst/>
              <a:gdLst>
                <a:gd name="T0" fmla="*/ 6123 w 14"/>
                <a:gd name="T1" fmla="*/ 1940 h 18"/>
                <a:gd name="T2" fmla="*/ 28575 w 14"/>
                <a:gd name="T3" fmla="*/ 29104 h 18"/>
                <a:gd name="T4" fmla="*/ 28575 w 14"/>
                <a:gd name="T5" fmla="*/ 32985 h 18"/>
                <a:gd name="T6" fmla="*/ 26534 w 14"/>
                <a:gd name="T7" fmla="*/ 34925 h 18"/>
                <a:gd name="T8" fmla="*/ 24493 w 14"/>
                <a:gd name="T9" fmla="*/ 32985 h 18"/>
                <a:gd name="T10" fmla="*/ 0 w 14"/>
                <a:gd name="T11" fmla="*/ 5821 h 18"/>
                <a:gd name="T12" fmla="*/ 0 w 14"/>
                <a:gd name="T13" fmla="*/ 1940 h 18"/>
                <a:gd name="T14" fmla="*/ 2041 w 14"/>
                <a:gd name="T15" fmla="*/ 0 h 18"/>
                <a:gd name="T16" fmla="*/ 6123 w 14"/>
                <a:gd name="T17" fmla="*/ 1940 h 1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 h="18">
                  <a:moveTo>
                    <a:pt x="3" y="1"/>
                  </a:moveTo>
                  <a:cubicBezTo>
                    <a:pt x="14" y="15"/>
                    <a:pt x="14" y="15"/>
                    <a:pt x="14" y="15"/>
                  </a:cubicBezTo>
                  <a:cubicBezTo>
                    <a:pt x="14" y="16"/>
                    <a:pt x="14" y="16"/>
                    <a:pt x="14" y="17"/>
                  </a:cubicBezTo>
                  <a:cubicBezTo>
                    <a:pt x="13" y="18"/>
                    <a:pt x="13" y="18"/>
                    <a:pt x="13" y="18"/>
                  </a:cubicBezTo>
                  <a:cubicBezTo>
                    <a:pt x="12" y="18"/>
                    <a:pt x="12" y="18"/>
                    <a:pt x="12" y="17"/>
                  </a:cubicBezTo>
                  <a:cubicBezTo>
                    <a:pt x="0" y="3"/>
                    <a:pt x="0" y="3"/>
                    <a:pt x="0" y="3"/>
                  </a:cubicBezTo>
                  <a:cubicBezTo>
                    <a:pt x="0" y="2"/>
                    <a:pt x="0" y="1"/>
                    <a:pt x="0" y="1"/>
                  </a:cubicBezTo>
                  <a:cubicBezTo>
                    <a:pt x="1" y="0"/>
                    <a:pt x="1" y="0"/>
                    <a:pt x="1" y="0"/>
                  </a:cubicBezTo>
                  <a:cubicBezTo>
                    <a:pt x="2" y="0"/>
                    <a:pt x="2" y="0"/>
                    <a:pt x="3" y="1"/>
                  </a:cubicBezTo>
                  <a:close/>
                </a:path>
              </a:pathLst>
            </a:custGeom>
            <a:solidFill>
              <a:srgbClr val="2C364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44" name="Freeform 660"/>
            <p:cNvSpPr>
              <a:spLocks/>
            </p:cNvSpPr>
            <p:nvPr/>
          </p:nvSpPr>
          <p:spPr bwMode="auto">
            <a:xfrm>
              <a:off x="9229725" y="4822594"/>
              <a:ext cx="120650" cy="106363"/>
            </a:xfrm>
            <a:custGeom>
              <a:avLst/>
              <a:gdLst>
                <a:gd name="T0" fmla="*/ 23734 w 61"/>
                <a:gd name="T1" fmla="*/ 58199 h 53"/>
                <a:gd name="T2" fmla="*/ 5934 w 61"/>
                <a:gd name="T3" fmla="*/ 96329 h 53"/>
                <a:gd name="T4" fmla="*/ 47469 w 61"/>
                <a:gd name="T5" fmla="*/ 88301 h 53"/>
                <a:gd name="T6" fmla="*/ 120650 w 61"/>
                <a:gd name="T7" fmla="*/ 32110 h 53"/>
                <a:gd name="T8" fmla="*/ 96916 w 61"/>
                <a:gd name="T9" fmla="*/ 0 h 53"/>
                <a:gd name="T10" fmla="*/ 23734 w 61"/>
                <a:gd name="T11" fmla="*/ 58199 h 5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1" h="53">
                  <a:moveTo>
                    <a:pt x="12" y="29"/>
                  </a:moveTo>
                  <a:cubicBezTo>
                    <a:pt x="1" y="37"/>
                    <a:pt x="0" y="44"/>
                    <a:pt x="3" y="48"/>
                  </a:cubicBezTo>
                  <a:cubicBezTo>
                    <a:pt x="6" y="52"/>
                    <a:pt x="13" y="53"/>
                    <a:pt x="24" y="44"/>
                  </a:cubicBezTo>
                  <a:cubicBezTo>
                    <a:pt x="61" y="16"/>
                    <a:pt x="61" y="16"/>
                    <a:pt x="61" y="16"/>
                  </a:cubicBezTo>
                  <a:cubicBezTo>
                    <a:pt x="49" y="0"/>
                    <a:pt x="49" y="0"/>
                    <a:pt x="49" y="0"/>
                  </a:cubicBezTo>
                  <a:cubicBezTo>
                    <a:pt x="12" y="29"/>
                    <a:pt x="12" y="29"/>
                    <a:pt x="12" y="29"/>
                  </a:cubicBezTo>
                  <a:close/>
                </a:path>
              </a:pathLst>
            </a:custGeom>
            <a:solidFill>
              <a:srgbClr val="4D597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45" name="Freeform 661"/>
            <p:cNvSpPr>
              <a:spLocks/>
            </p:cNvSpPr>
            <p:nvPr/>
          </p:nvSpPr>
          <p:spPr bwMode="auto">
            <a:xfrm>
              <a:off x="9250363" y="4876569"/>
              <a:ext cx="30162" cy="36513"/>
            </a:xfrm>
            <a:custGeom>
              <a:avLst/>
              <a:gdLst>
                <a:gd name="T0" fmla="*/ 6032 w 15"/>
                <a:gd name="T1" fmla="*/ 2029 h 18"/>
                <a:gd name="T2" fmla="*/ 30162 w 15"/>
                <a:gd name="T3" fmla="*/ 32456 h 18"/>
                <a:gd name="T4" fmla="*/ 28151 w 15"/>
                <a:gd name="T5" fmla="*/ 34485 h 18"/>
                <a:gd name="T6" fmla="*/ 26140 w 15"/>
                <a:gd name="T7" fmla="*/ 36513 h 18"/>
                <a:gd name="T8" fmla="*/ 24130 w 15"/>
                <a:gd name="T9" fmla="*/ 36513 h 18"/>
                <a:gd name="T10" fmla="*/ 2011 w 15"/>
                <a:gd name="T11" fmla="*/ 6086 h 18"/>
                <a:gd name="T12" fmla="*/ 2011 w 15"/>
                <a:gd name="T13" fmla="*/ 2029 h 18"/>
                <a:gd name="T14" fmla="*/ 4022 w 15"/>
                <a:gd name="T15" fmla="*/ 2029 h 18"/>
                <a:gd name="T16" fmla="*/ 6032 w 15"/>
                <a:gd name="T17" fmla="*/ 2029 h 1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 h="18">
                  <a:moveTo>
                    <a:pt x="3" y="1"/>
                  </a:moveTo>
                  <a:cubicBezTo>
                    <a:pt x="15" y="16"/>
                    <a:pt x="15" y="16"/>
                    <a:pt x="15" y="16"/>
                  </a:cubicBezTo>
                  <a:cubicBezTo>
                    <a:pt x="15" y="16"/>
                    <a:pt x="15" y="17"/>
                    <a:pt x="14" y="17"/>
                  </a:cubicBezTo>
                  <a:cubicBezTo>
                    <a:pt x="13" y="18"/>
                    <a:pt x="13" y="18"/>
                    <a:pt x="13" y="18"/>
                  </a:cubicBezTo>
                  <a:cubicBezTo>
                    <a:pt x="13" y="18"/>
                    <a:pt x="12" y="18"/>
                    <a:pt x="12" y="18"/>
                  </a:cubicBezTo>
                  <a:cubicBezTo>
                    <a:pt x="1" y="3"/>
                    <a:pt x="1" y="3"/>
                    <a:pt x="1" y="3"/>
                  </a:cubicBezTo>
                  <a:cubicBezTo>
                    <a:pt x="0" y="2"/>
                    <a:pt x="0" y="2"/>
                    <a:pt x="1" y="1"/>
                  </a:cubicBezTo>
                  <a:cubicBezTo>
                    <a:pt x="2" y="1"/>
                    <a:pt x="2" y="1"/>
                    <a:pt x="2" y="1"/>
                  </a:cubicBezTo>
                  <a:cubicBezTo>
                    <a:pt x="2" y="0"/>
                    <a:pt x="3" y="0"/>
                    <a:pt x="3" y="1"/>
                  </a:cubicBezTo>
                  <a:close/>
                </a:path>
              </a:pathLst>
            </a:custGeom>
            <a:solidFill>
              <a:srgbClr val="2C364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46" name="Freeform 662"/>
            <p:cNvSpPr>
              <a:spLocks/>
            </p:cNvSpPr>
            <p:nvPr/>
          </p:nvSpPr>
          <p:spPr bwMode="auto">
            <a:xfrm>
              <a:off x="9269413" y="4854344"/>
              <a:ext cx="58737" cy="50800"/>
            </a:xfrm>
            <a:custGeom>
              <a:avLst/>
              <a:gdLst>
                <a:gd name="T0" fmla="*/ 45032 w 30"/>
                <a:gd name="T1" fmla="*/ 10160 h 25"/>
                <a:gd name="T2" fmla="*/ 1958 w 30"/>
                <a:gd name="T3" fmla="*/ 44704 h 25"/>
                <a:gd name="T4" fmla="*/ 0 w 30"/>
                <a:gd name="T5" fmla="*/ 48768 h 25"/>
                <a:gd name="T6" fmla="*/ 3916 w 30"/>
                <a:gd name="T7" fmla="*/ 48768 h 25"/>
                <a:gd name="T8" fmla="*/ 56779 w 30"/>
                <a:gd name="T9" fmla="*/ 6096 h 25"/>
                <a:gd name="T10" fmla="*/ 58737 w 30"/>
                <a:gd name="T11" fmla="*/ 2032 h 25"/>
                <a:gd name="T12" fmla="*/ 58737 w 30"/>
                <a:gd name="T13" fmla="*/ 2032 h 25"/>
                <a:gd name="T14" fmla="*/ 58737 w 30"/>
                <a:gd name="T15" fmla="*/ 2032 h 25"/>
                <a:gd name="T16" fmla="*/ 56779 w 30"/>
                <a:gd name="T17" fmla="*/ 0 h 25"/>
                <a:gd name="T18" fmla="*/ 52863 w 30"/>
                <a:gd name="T19" fmla="*/ 2032 h 25"/>
                <a:gd name="T20" fmla="*/ 48948 w 30"/>
                <a:gd name="T21" fmla="*/ 6096 h 25"/>
                <a:gd name="T22" fmla="*/ 45032 w 30"/>
                <a:gd name="T23" fmla="*/ 10160 h 2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0" h="25">
                  <a:moveTo>
                    <a:pt x="23" y="5"/>
                  </a:moveTo>
                  <a:cubicBezTo>
                    <a:pt x="1" y="22"/>
                    <a:pt x="1" y="22"/>
                    <a:pt x="1" y="22"/>
                  </a:cubicBezTo>
                  <a:cubicBezTo>
                    <a:pt x="0" y="23"/>
                    <a:pt x="0" y="24"/>
                    <a:pt x="0" y="24"/>
                  </a:cubicBezTo>
                  <a:cubicBezTo>
                    <a:pt x="0" y="25"/>
                    <a:pt x="1" y="24"/>
                    <a:pt x="2" y="24"/>
                  </a:cubicBezTo>
                  <a:cubicBezTo>
                    <a:pt x="29" y="3"/>
                    <a:pt x="29" y="3"/>
                    <a:pt x="29" y="3"/>
                  </a:cubicBezTo>
                  <a:cubicBezTo>
                    <a:pt x="30" y="2"/>
                    <a:pt x="30" y="1"/>
                    <a:pt x="30" y="1"/>
                  </a:cubicBezTo>
                  <a:cubicBezTo>
                    <a:pt x="30" y="1"/>
                    <a:pt x="30" y="1"/>
                    <a:pt x="30" y="1"/>
                  </a:cubicBezTo>
                  <a:cubicBezTo>
                    <a:pt x="30" y="1"/>
                    <a:pt x="30" y="1"/>
                    <a:pt x="30" y="1"/>
                  </a:cubicBezTo>
                  <a:cubicBezTo>
                    <a:pt x="29" y="0"/>
                    <a:pt x="29" y="0"/>
                    <a:pt x="29" y="0"/>
                  </a:cubicBezTo>
                  <a:cubicBezTo>
                    <a:pt x="29" y="0"/>
                    <a:pt x="28" y="0"/>
                    <a:pt x="27" y="1"/>
                  </a:cubicBezTo>
                  <a:cubicBezTo>
                    <a:pt x="25" y="3"/>
                    <a:pt x="25" y="3"/>
                    <a:pt x="25" y="3"/>
                  </a:cubicBezTo>
                  <a:cubicBezTo>
                    <a:pt x="24" y="4"/>
                    <a:pt x="23" y="5"/>
                    <a:pt x="23" y="5"/>
                  </a:cubicBezTo>
                  <a:close/>
                </a:path>
              </a:pathLst>
            </a:custGeom>
            <a:solidFill>
              <a:srgbClr val="2C364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47" name="Freeform 663"/>
            <p:cNvSpPr>
              <a:spLocks/>
            </p:cNvSpPr>
            <p:nvPr/>
          </p:nvSpPr>
          <p:spPr bwMode="auto">
            <a:xfrm>
              <a:off x="9459913" y="4725756"/>
              <a:ext cx="22225" cy="20638"/>
            </a:xfrm>
            <a:custGeom>
              <a:avLst/>
              <a:gdLst>
                <a:gd name="T0" fmla="*/ 6061 w 11"/>
                <a:gd name="T1" fmla="*/ 13133 h 11"/>
                <a:gd name="T2" fmla="*/ 12123 w 11"/>
                <a:gd name="T3" fmla="*/ 20638 h 11"/>
                <a:gd name="T4" fmla="*/ 22225 w 11"/>
                <a:gd name="T5" fmla="*/ 5629 h 11"/>
                <a:gd name="T6" fmla="*/ 20205 w 11"/>
                <a:gd name="T7" fmla="*/ 3752 h 11"/>
                <a:gd name="T8" fmla="*/ 18184 w 11"/>
                <a:gd name="T9" fmla="*/ 0 h 11"/>
                <a:gd name="T10" fmla="*/ 0 w 11"/>
                <a:gd name="T11" fmla="*/ 5629 h 11"/>
                <a:gd name="T12" fmla="*/ 6061 w 11"/>
                <a:gd name="T13" fmla="*/ 13133 h 1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 h="11">
                  <a:moveTo>
                    <a:pt x="3" y="7"/>
                  </a:moveTo>
                  <a:cubicBezTo>
                    <a:pt x="6" y="11"/>
                    <a:pt x="6" y="11"/>
                    <a:pt x="6" y="11"/>
                  </a:cubicBezTo>
                  <a:cubicBezTo>
                    <a:pt x="6" y="11"/>
                    <a:pt x="9" y="5"/>
                    <a:pt x="11" y="3"/>
                  </a:cubicBezTo>
                  <a:cubicBezTo>
                    <a:pt x="10" y="2"/>
                    <a:pt x="10" y="2"/>
                    <a:pt x="10" y="2"/>
                  </a:cubicBezTo>
                  <a:cubicBezTo>
                    <a:pt x="9" y="0"/>
                    <a:pt x="9" y="0"/>
                    <a:pt x="9" y="0"/>
                  </a:cubicBezTo>
                  <a:cubicBezTo>
                    <a:pt x="6" y="2"/>
                    <a:pt x="0" y="3"/>
                    <a:pt x="0" y="3"/>
                  </a:cubicBezTo>
                  <a:lnTo>
                    <a:pt x="3" y="7"/>
                  </a:lnTo>
                  <a:close/>
                </a:path>
              </a:pathLst>
            </a:custGeom>
            <a:solidFill>
              <a:srgbClr val="434D6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48" name="Freeform 664"/>
            <p:cNvSpPr>
              <a:spLocks/>
            </p:cNvSpPr>
            <p:nvPr/>
          </p:nvSpPr>
          <p:spPr bwMode="auto">
            <a:xfrm>
              <a:off x="9477375" y="4717819"/>
              <a:ext cx="14287" cy="12700"/>
            </a:xfrm>
            <a:custGeom>
              <a:avLst/>
              <a:gdLst>
                <a:gd name="T0" fmla="*/ 3175 w 9"/>
                <a:gd name="T1" fmla="*/ 11113 h 8"/>
                <a:gd name="T2" fmla="*/ 4762 w 9"/>
                <a:gd name="T3" fmla="*/ 12700 h 8"/>
                <a:gd name="T4" fmla="*/ 14287 w 9"/>
                <a:gd name="T5" fmla="*/ 3175 h 8"/>
                <a:gd name="T6" fmla="*/ 14287 w 9"/>
                <a:gd name="T7" fmla="*/ 1588 h 8"/>
                <a:gd name="T8" fmla="*/ 12700 w 9"/>
                <a:gd name="T9" fmla="*/ 0 h 8"/>
                <a:gd name="T10" fmla="*/ 0 w 9"/>
                <a:gd name="T11" fmla="*/ 7938 h 8"/>
                <a:gd name="T12" fmla="*/ 3175 w 9"/>
                <a:gd name="T13" fmla="*/ 11113 h 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9" h="8">
                  <a:moveTo>
                    <a:pt x="2" y="7"/>
                  </a:moveTo>
                  <a:lnTo>
                    <a:pt x="3" y="8"/>
                  </a:lnTo>
                  <a:lnTo>
                    <a:pt x="9" y="2"/>
                  </a:lnTo>
                  <a:lnTo>
                    <a:pt x="9" y="1"/>
                  </a:lnTo>
                  <a:lnTo>
                    <a:pt x="8" y="0"/>
                  </a:lnTo>
                  <a:lnTo>
                    <a:pt x="0" y="5"/>
                  </a:lnTo>
                  <a:lnTo>
                    <a:pt x="2" y="7"/>
                  </a:lnTo>
                  <a:close/>
                </a:path>
              </a:pathLst>
            </a:custGeom>
            <a:solidFill>
              <a:srgbClr val="1D212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49" name="Freeform 665"/>
            <p:cNvSpPr>
              <a:spLocks/>
            </p:cNvSpPr>
            <p:nvPr/>
          </p:nvSpPr>
          <p:spPr bwMode="auto">
            <a:xfrm>
              <a:off x="9313863" y="4852756"/>
              <a:ext cx="14287" cy="14288"/>
            </a:xfrm>
            <a:custGeom>
              <a:avLst/>
              <a:gdLst>
                <a:gd name="T0" fmla="*/ 12246 w 7"/>
                <a:gd name="T1" fmla="*/ 2041 h 7"/>
                <a:gd name="T2" fmla="*/ 14287 w 7"/>
                <a:gd name="T3" fmla="*/ 4082 h 7"/>
                <a:gd name="T4" fmla="*/ 14287 w 7"/>
                <a:gd name="T5" fmla="*/ 6123 h 7"/>
                <a:gd name="T6" fmla="*/ 4082 w 7"/>
                <a:gd name="T7" fmla="*/ 14288 h 7"/>
                <a:gd name="T8" fmla="*/ 2041 w 7"/>
                <a:gd name="T9" fmla="*/ 12247 h 7"/>
                <a:gd name="T10" fmla="*/ 0 w 7"/>
                <a:gd name="T11" fmla="*/ 10206 h 7"/>
                <a:gd name="T12" fmla="*/ 0 w 7"/>
                <a:gd name="T13" fmla="*/ 8165 h 7"/>
                <a:gd name="T14" fmla="*/ 8164 w 7"/>
                <a:gd name="T15" fmla="*/ 2041 h 7"/>
                <a:gd name="T16" fmla="*/ 12246 w 7"/>
                <a:gd name="T17" fmla="*/ 2041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 h="7">
                  <a:moveTo>
                    <a:pt x="6" y="1"/>
                  </a:moveTo>
                  <a:cubicBezTo>
                    <a:pt x="7" y="2"/>
                    <a:pt x="7" y="2"/>
                    <a:pt x="7" y="2"/>
                  </a:cubicBezTo>
                  <a:cubicBezTo>
                    <a:pt x="7" y="2"/>
                    <a:pt x="7" y="3"/>
                    <a:pt x="7" y="3"/>
                  </a:cubicBezTo>
                  <a:cubicBezTo>
                    <a:pt x="2" y="7"/>
                    <a:pt x="2" y="7"/>
                    <a:pt x="2" y="7"/>
                  </a:cubicBezTo>
                  <a:cubicBezTo>
                    <a:pt x="2" y="7"/>
                    <a:pt x="1" y="7"/>
                    <a:pt x="1" y="6"/>
                  </a:cubicBezTo>
                  <a:cubicBezTo>
                    <a:pt x="0" y="5"/>
                    <a:pt x="0" y="5"/>
                    <a:pt x="0" y="5"/>
                  </a:cubicBezTo>
                  <a:cubicBezTo>
                    <a:pt x="0" y="5"/>
                    <a:pt x="0" y="4"/>
                    <a:pt x="0" y="4"/>
                  </a:cubicBezTo>
                  <a:cubicBezTo>
                    <a:pt x="4" y="1"/>
                    <a:pt x="4" y="1"/>
                    <a:pt x="4" y="1"/>
                  </a:cubicBezTo>
                  <a:cubicBezTo>
                    <a:pt x="5" y="0"/>
                    <a:pt x="6" y="0"/>
                    <a:pt x="6" y="1"/>
                  </a:cubicBezTo>
                  <a:close/>
                </a:path>
              </a:pathLst>
            </a:custGeom>
            <a:solidFill>
              <a:srgbClr val="2C364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50" name="Freeform 666"/>
            <p:cNvSpPr>
              <a:spLocks/>
            </p:cNvSpPr>
            <p:nvPr/>
          </p:nvSpPr>
          <p:spPr bwMode="auto">
            <a:xfrm>
              <a:off x="6907213" y="4093931"/>
              <a:ext cx="420687" cy="431800"/>
            </a:xfrm>
            <a:custGeom>
              <a:avLst/>
              <a:gdLst>
                <a:gd name="T0" fmla="*/ 404737 w 211"/>
                <a:gd name="T1" fmla="*/ 298479 h 217"/>
                <a:gd name="T2" fmla="*/ 183428 w 211"/>
                <a:gd name="T3" fmla="*/ 425830 h 217"/>
                <a:gd name="T4" fmla="*/ 151527 w 211"/>
                <a:gd name="T5" fmla="*/ 415881 h 217"/>
                <a:gd name="T6" fmla="*/ 5981 w 211"/>
                <a:gd name="T7" fmla="*/ 165159 h 217"/>
                <a:gd name="T8" fmla="*/ 13956 w 211"/>
                <a:gd name="T9" fmla="*/ 133321 h 217"/>
                <a:gd name="T10" fmla="*/ 237259 w 211"/>
                <a:gd name="T11" fmla="*/ 5970 h 217"/>
                <a:gd name="T12" fmla="*/ 269160 w 211"/>
                <a:gd name="T13" fmla="*/ 13929 h 217"/>
                <a:gd name="T14" fmla="*/ 414706 w 211"/>
                <a:gd name="T15" fmla="*/ 266641 h 217"/>
                <a:gd name="T16" fmla="*/ 404737 w 211"/>
                <a:gd name="T17" fmla="*/ 298479 h 21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1" h="217">
                  <a:moveTo>
                    <a:pt x="203" y="150"/>
                  </a:moveTo>
                  <a:cubicBezTo>
                    <a:pt x="92" y="214"/>
                    <a:pt x="92" y="214"/>
                    <a:pt x="92" y="214"/>
                  </a:cubicBezTo>
                  <a:cubicBezTo>
                    <a:pt x="86" y="217"/>
                    <a:pt x="79" y="215"/>
                    <a:pt x="76" y="209"/>
                  </a:cubicBezTo>
                  <a:cubicBezTo>
                    <a:pt x="3" y="83"/>
                    <a:pt x="3" y="83"/>
                    <a:pt x="3" y="83"/>
                  </a:cubicBezTo>
                  <a:cubicBezTo>
                    <a:pt x="0" y="78"/>
                    <a:pt x="2" y="70"/>
                    <a:pt x="7" y="67"/>
                  </a:cubicBezTo>
                  <a:cubicBezTo>
                    <a:pt x="119" y="3"/>
                    <a:pt x="119" y="3"/>
                    <a:pt x="119" y="3"/>
                  </a:cubicBezTo>
                  <a:cubicBezTo>
                    <a:pt x="125" y="0"/>
                    <a:pt x="132" y="2"/>
                    <a:pt x="135" y="7"/>
                  </a:cubicBezTo>
                  <a:cubicBezTo>
                    <a:pt x="208" y="134"/>
                    <a:pt x="208" y="134"/>
                    <a:pt x="208" y="134"/>
                  </a:cubicBezTo>
                  <a:cubicBezTo>
                    <a:pt x="211" y="139"/>
                    <a:pt x="209" y="146"/>
                    <a:pt x="203" y="150"/>
                  </a:cubicBezTo>
                  <a:close/>
                </a:path>
              </a:pathLst>
            </a:custGeom>
            <a:solidFill>
              <a:srgbClr val="4D597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51" name="Freeform 667"/>
            <p:cNvSpPr>
              <a:spLocks/>
            </p:cNvSpPr>
            <p:nvPr/>
          </p:nvSpPr>
          <p:spPr bwMode="auto">
            <a:xfrm>
              <a:off x="6937375" y="4125681"/>
              <a:ext cx="236537" cy="161925"/>
            </a:xfrm>
            <a:custGeom>
              <a:avLst/>
              <a:gdLst>
                <a:gd name="T0" fmla="*/ 236537 w 149"/>
                <a:gd name="T1" fmla="*/ 38100 h 102"/>
                <a:gd name="T2" fmla="*/ 22225 w 149"/>
                <a:gd name="T3" fmla="*/ 161925 h 102"/>
                <a:gd name="T4" fmla="*/ 0 w 149"/>
                <a:gd name="T5" fmla="*/ 123825 h 102"/>
                <a:gd name="T6" fmla="*/ 212725 w 149"/>
                <a:gd name="T7" fmla="*/ 0 h 102"/>
                <a:gd name="T8" fmla="*/ 236537 w 149"/>
                <a:gd name="T9" fmla="*/ 38100 h 10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9" h="102">
                  <a:moveTo>
                    <a:pt x="149" y="24"/>
                  </a:moveTo>
                  <a:lnTo>
                    <a:pt x="14" y="102"/>
                  </a:lnTo>
                  <a:lnTo>
                    <a:pt x="0" y="78"/>
                  </a:lnTo>
                  <a:lnTo>
                    <a:pt x="134" y="0"/>
                  </a:lnTo>
                  <a:lnTo>
                    <a:pt x="149" y="24"/>
                  </a:lnTo>
                  <a:close/>
                </a:path>
              </a:pathLst>
            </a:custGeom>
            <a:solidFill>
              <a:srgbClr val="F9DB9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52" name="Freeform 668"/>
            <p:cNvSpPr>
              <a:spLocks/>
            </p:cNvSpPr>
            <p:nvPr/>
          </p:nvSpPr>
          <p:spPr bwMode="auto">
            <a:xfrm>
              <a:off x="6959600" y="4225694"/>
              <a:ext cx="34925" cy="23813"/>
            </a:xfrm>
            <a:custGeom>
              <a:avLst/>
              <a:gdLst>
                <a:gd name="T0" fmla="*/ 34925 w 22"/>
                <a:gd name="T1" fmla="*/ 4763 h 15"/>
                <a:gd name="T2" fmla="*/ 1588 w 22"/>
                <a:gd name="T3" fmla="*/ 23813 h 15"/>
                <a:gd name="T4" fmla="*/ 0 w 22"/>
                <a:gd name="T5" fmla="*/ 19050 h 15"/>
                <a:gd name="T6" fmla="*/ 31750 w 22"/>
                <a:gd name="T7" fmla="*/ 0 h 15"/>
                <a:gd name="T8" fmla="*/ 34925 w 22"/>
                <a:gd name="T9" fmla="*/ 4763 h 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2" h="15">
                  <a:moveTo>
                    <a:pt x="22" y="3"/>
                  </a:moveTo>
                  <a:lnTo>
                    <a:pt x="1" y="15"/>
                  </a:lnTo>
                  <a:lnTo>
                    <a:pt x="0" y="12"/>
                  </a:lnTo>
                  <a:lnTo>
                    <a:pt x="20" y="0"/>
                  </a:lnTo>
                  <a:lnTo>
                    <a:pt x="22" y="3"/>
                  </a:lnTo>
                  <a:close/>
                </a:path>
              </a:pathLst>
            </a:custGeom>
            <a:solidFill>
              <a:srgbClr val="4D597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53" name="Freeform 669"/>
            <p:cNvSpPr>
              <a:spLocks/>
            </p:cNvSpPr>
            <p:nvPr/>
          </p:nvSpPr>
          <p:spPr bwMode="auto">
            <a:xfrm>
              <a:off x="6986588" y="4228869"/>
              <a:ext cx="20637" cy="25400"/>
            </a:xfrm>
            <a:custGeom>
              <a:avLst/>
              <a:gdLst>
                <a:gd name="T0" fmla="*/ 0 w 13"/>
                <a:gd name="T1" fmla="*/ 4763 h 16"/>
                <a:gd name="T2" fmla="*/ 6350 w 13"/>
                <a:gd name="T3" fmla="*/ 0 h 16"/>
                <a:gd name="T4" fmla="*/ 20637 w 13"/>
                <a:gd name="T5" fmla="*/ 22225 h 16"/>
                <a:gd name="T6" fmla="*/ 12700 w 13"/>
                <a:gd name="T7" fmla="*/ 25400 h 16"/>
                <a:gd name="T8" fmla="*/ 0 w 13"/>
                <a:gd name="T9" fmla="*/ 4763 h 1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 h="16">
                  <a:moveTo>
                    <a:pt x="0" y="3"/>
                  </a:moveTo>
                  <a:lnTo>
                    <a:pt x="4" y="0"/>
                  </a:lnTo>
                  <a:lnTo>
                    <a:pt x="13" y="14"/>
                  </a:lnTo>
                  <a:lnTo>
                    <a:pt x="8" y="16"/>
                  </a:lnTo>
                  <a:lnTo>
                    <a:pt x="0" y="3"/>
                  </a:lnTo>
                  <a:close/>
                </a:path>
              </a:pathLst>
            </a:custGeom>
            <a:solidFill>
              <a:srgbClr val="4D597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54" name="Freeform 670"/>
            <p:cNvSpPr>
              <a:spLocks/>
            </p:cNvSpPr>
            <p:nvPr/>
          </p:nvSpPr>
          <p:spPr bwMode="auto">
            <a:xfrm>
              <a:off x="7018338" y="4209819"/>
              <a:ext cx="14287" cy="12700"/>
            </a:xfrm>
            <a:custGeom>
              <a:avLst/>
              <a:gdLst>
                <a:gd name="T0" fmla="*/ 14287 w 9"/>
                <a:gd name="T1" fmla="*/ 9525 h 8"/>
                <a:gd name="T2" fmla="*/ 6350 w 9"/>
                <a:gd name="T3" fmla="*/ 12700 h 8"/>
                <a:gd name="T4" fmla="*/ 0 w 9"/>
                <a:gd name="T5" fmla="*/ 3175 h 8"/>
                <a:gd name="T6" fmla="*/ 7937 w 9"/>
                <a:gd name="T7" fmla="*/ 0 h 8"/>
                <a:gd name="T8" fmla="*/ 14287 w 9"/>
                <a:gd name="T9" fmla="*/ 9525 h 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8">
                  <a:moveTo>
                    <a:pt x="9" y="6"/>
                  </a:moveTo>
                  <a:lnTo>
                    <a:pt x="4" y="8"/>
                  </a:lnTo>
                  <a:lnTo>
                    <a:pt x="0" y="2"/>
                  </a:lnTo>
                  <a:lnTo>
                    <a:pt x="5" y="0"/>
                  </a:lnTo>
                  <a:lnTo>
                    <a:pt x="9" y="6"/>
                  </a:lnTo>
                  <a:close/>
                </a:path>
              </a:pathLst>
            </a:custGeom>
            <a:solidFill>
              <a:srgbClr val="4D597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55" name="Freeform 671"/>
            <p:cNvSpPr>
              <a:spLocks/>
            </p:cNvSpPr>
            <p:nvPr/>
          </p:nvSpPr>
          <p:spPr bwMode="auto">
            <a:xfrm>
              <a:off x="7073900" y="4181244"/>
              <a:ext cx="23812" cy="25400"/>
            </a:xfrm>
            <a:custGeom>
              <a:avLst/>
              <a:gdLst>
                <a:gd name="T0" fmla="*/ 23812 w 15"/>
                <a:gd name="T1" fmla="*/ 17463 h 16"/>
                <a:gd name="T2" fmla="*/ 12700 w 15"/>
                <a:gd name="T3" fmla="*/ 25400 h 16"/>
                <a:gd name="T4" fmla="*/ 0 w 15"/>
                <a:gd name="T5" fmla="*/ 6350 h 16"/>
                <a:gd name="T6" fmla="*/ 12700 w 15"/>
                <a:gd name="T7" fmla="*/ 0 h 16"/>
                <a:gd name="T8" fmla="*/ 23812 w 15"/>
                <a:gd name="T9" fmla="*/ 17463 h 1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16">
                  <a:moveTo>
                    <a:pt x="15" y="11"/>
                  </a:moveTo>
                  <a:lnTo>
                    <a:pt x="8" y="16"/>
                  </a:lnTo>
                  <a:lnTo>
                    <a:pt x="0" y="4"/>
                  </a:lnTo>
                  <a:lnTo>
                    <a:pt x="8" y="0"/>
                  </a:lnTo>
                  <a:lnTo>
                    <a:pt x="15" y="11"/>
                  </a:lnTo>
                  <a:close/>
                </a:path>
              </a:pathLst>
            </a:custGeom>
            <a:solidFill>
              <a:srgbClr val="4D597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56" name="Freeform 672"/>
            <p:cNvSpPr>
              <a:spLocks/>
            </p:cNvSpPr>
            <p:nvPr/>
          </p:nvSpPr>
          <p:spPr bwMode="auto">
            <a:xfrm>
              <a:off x="7113588" y="4147906"/>
              <a:ext cx="19050" cy="15875"/>
            </a:xfrm>
            <a:custGeom>
              <a:avLst/>
              <a:gdLst>
                <a:gd name="T0" fmla="*/ 19050 w 12"/>
                <a:gd name="T1" fmla="*/ 7938 h 10"/>
                <a:gd name="T2" fmla="*/ 4763 w 12"/>
                <a:gd name="T3" fmla="*/ 15875 h 10"/>
                <a:gd name="T4" fmla="*/ 0 w 12"/>
                <a:gd name="T5" fmla="*/ 7938 h 10"/>
                <a:gd name="T6" fmla="*/ 14288 w 12"/>
                <a:gd name="T7" fmla="*/ 0 h 10"/>
                <a:gd name="T8" fmla="*/ 19050 w 12"/>
                <a:gd name="T9" fmla="*/ 7938 h 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 h="10">
                  <a:moveTo>
                    <a:pt x="12" y="5"/>
                  </a:moveTo>
                  <a:lnTo>
                    <a:pt x="3" y="10"/>
                  </a:lnTo>
                  <a:lnTo>
                    <a:pt x="0" y="5"/>
                  </a:lnTo>
                  <a:lnTo>
                    <a:pt x="9" y="0"/>
                  </a:lnTo>
                  <a:lnTo>
                    <a:pt x="12" y="5"/>
                  </a:lnTo>
                  <a:close/>
                </a:path>
              </a:pathLst>
            </a:custGeom>
            <a:solidFill>
              <a:srgbClr val="4D597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57" name="Freeform 673"/>
            <p:cNvSpPr>
              <a:spLocks/>
            </p:cNvSpPr>
            <p:nvPr/>
          </p:nvSpPr>
          <p:spPr bwMode="auto">
            <a:xfrm>
              <a:off x="7127875" y="4157431"/>
              <a:ext cx="22225" cy="17463"/>
            </a:xfrm>
            <a:custGeom>
              <a:avLst/>
              <a:gdLst>
                <a:gd name="T0" fmla="*/ 22225 w 14"/>
                <a:gd name="T1" fmla="*/ 7938 h 11"/>
                <a:gd name="T2" fmla="*/ 4763 w 14"/>
                <a:gd name="T3" fmla="*/ 17463 h 11"/>
                <a:gd name="T4" fmla="*/ 0 w 14"/>
                <a:gd name="T5" fmla="*/ 9525 h 11"/>
                <a:gd name="T6" fmla="*/ 15875 w 14"/>
                <a:gd name="T7" fmla="*/ 0 h 11"/>
                <a:gd name="T8" fmla="*/ 22225 w 14"/>
                <a:gd name="T9" fmla="*/ 7938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 h="11">
                  <a:moveTo>
                    <a:pt x="14" y="5"/>
                  </a:moveTo>
                  <a:lnTo>
                    <a:pt x="3" y="11"/>
                  </a:lnTo>
                  <a:lnTo>
                    <a:pt x="0" y="6"/>
                  </a:lnTo>
                  <a:lnTo>
                    <a:pt x="10" y="0"/>
                  </a:lnTo>
                  <a:lnTo>
                    <a:pt x="14" y="5"/>
                  </a:lnTo>
                  <a:close/>
                </a:path>
              </a:pathLst>
            </a:custGeom>
            <a:solidFill>
              <a:srgbClr val="4D597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58" name="Freeform 674"/>
            <p:cNvSpPr>
              <a:spLocks/>
            </p:cNvSpPr>
            <p:nvPr/>
          </p:nvSpPr>
          <p:spPr bwMode="auto">
            <a:xfrm>
              <a:off x="7032625" y="4211406"/>
              <a:ext cx="31750" cy="22225"/>
            </a:xfrm>
            <a:custGeom>
              <a:avLst/>
              <a:gdLst>
                <a:gd name="T0" fmla="*/ 31750 w 20"/>
                <a:gd name="T1" fmla="*/ 3175 h 14"/>
                <a:gd name="T2" fmla="*/ 1588 w 20"/>
                <a:gd name="T3" fmla="*/ 22225 h 14"/>
                <a:gd name="T4" fmla="*/ 0 w 20"/>
                <a:gd name="T5" fmla="*/ 15875 h 14"/>
                <a:gd name="T6" fmla="*/ 30163 w 20"/>
                <a:gd name="T7" fmla="*/ 0 h 14"/>
                <a:gd name="T8" fmla="*/ 31750 w 20"/>
                <a:gd name="T9" fmla="*/ 3175 h 1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 h="14">
                  <a:moveTo>
                    <a:pt x="20" y="2"/>
                  </a:moveTo>
                  <a:lnTo>
                    <a:pt x="1" y="14"/>
                  </a:lnTo>
                  <a:lnTo>
                    <a:pt x="0" y="10"/>
                  </a:lnTo>
                  <a:lnTo>
                    <a:pt x="19" y="0"/>
                  </a:lnTo>
                  <a:lnTo>
                    <a:pt x="20" y="2"/>
                  </a:lnTo>
                  <a:close/>
                </a:path>
              </a:pathLst>
            </a:custGeom>
            <a:solidFill>
              <a:srgbClr val="4D597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59" name="Freeform 675"/>
            <p:cNvSpPr>
              <a:spLocks/>
            </p:cNvSpPr>
            <p:nvPr/>
          </p:nvSpPr>
          <p:spPr bwMode="auto">
            <a:xfrm>
              <a:off x="6978650" y="4197119"/>
              <a:ext cx="304800" cy="287338"/>
            </a:xfrm>
            <a:custGeom>
              <a:avLst/>
              <a:gdLst>
                <a:gd name="T0" fmla="*/ 294839 w 153"/>
                <a:gd name="T1" fmla="*/ 177591 h 144"/>
                <a:gd name="T2" fmla="*/ 111561 w 153"/>
                <a:gd name="T3" fmla="*/ 281352 h 144"/>
                <a:gd name="T4" fmla="*/ 85663 w 153"/>
                <a:gd name="T5" fmla="*/ 275366 h 144"/>
                <a:gd name="T6" fmla="*/ 5976 w 153"/>
                <a:gd name="T7" fmla="*/ 135687 h 144"/>
                <a:gd name="T8" fmla="*/ 11953 w 153"/>
                <a:gd name="T9" fmla="*/ 109747 h 144"/>
                <a:gd name="T10" fmla="*/ 195231 w 153"/>
                <a:gd name="T11" fmla="*/ 5986 h 144"/>
                <a:gd name="T12" fmla="*/ 221129 w 153"/>
                <a:gd name="T13" fmla="*/ 11972 h 144"/>
                <a:gd name="T14" fmla="*/ 300816 w 153"/>
                <a:gd name="T15" fmla="*/ 151651 h 144"/>
                <a:gd name="T16" fmla="*/ 294839 w 153"/>
                <a:gd name="T17" fmla="*/ 177591 h 14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3" h="144">
                  <a:moveTo>
                    <a:pt x="148" y="89"/>
                  </a:moveTo>
                  <a:cubicBezTo>
                    <a:pt x="56" y="141"/>
                    <a:pt x="56" y="141"/>
                    <a:pt x="56" y="141"/>
                  </a:cubicBezTo>
                  <a:cubicBezTo>
                    <a:pt x="51" y="144"/>
                    <a:pt x="46" y="143"/>
                    <a:pt x="43" y="138"/>
                  </a:cubicBezTo>
                  <a:cubicBezTo>
                    <a:pt x="3" y="68"/>
                    <a:pt x="3" y="68"/>
                    <a:pt x="3" y="68"/>
                  </a:cubicBezTo>
                  <a:cubicBezTo>
                    <a:pt x="0" y="64"/>
                    <a:pt x="2" y="58"/>
                    <a:pt x="6" y="55"/>
                  </a:cubicBezTo>
                  <a:cubicBezTo>
                    <a:pt x="98" y="3"/>
                    <a:pt x="98" y="3"/>
                    <a:pt x="98" y="3"/>
                  </a:cubicBezTo>
                  <a:cubicBezTo>
                    <a:pt x="103" y="0"/>
                    <a:pt x="108" y="2"/>
                    <a:pt x="111" y="6"/>
                  </a:cubicBezTo>
                  <a:cubicBezTo>
                    <a:pt x="151" y="76"/>
                    <a:pt x="151" y="76"/>
                    <a:pt x="151" y="76"/>
                  </a:cubicBezTo>
                  <a:cubicBezTo>
                    <a:pt x="153" y="81"/>
                    <a:pt x="152" y="86"/>
                    <a:pt x="148" y="89"/>
                  </a:cubicBezTo>
                  <a:close/>
                </a:path>
              </a:pathLst>
            </a:custGeom>
            <a:solidFill>
              <a:srgbClr val="333C4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60" name="Freeform 676"/>
            <p:cNvSpPr>
              <a:spLocks/>
            </p:cNvSpPr>
            <p:nvPr/>
          </p:nvSpPr>
          <p:spPr bwMode="auto">
            <a:xfrm>
              <a:off x="7061200" y="4273319"/>
              <a:ext cx="57150" cy="55563"/>
            </a:xfrm>
            <a:custGeom>
              <a:avLst/>
              <a:gdLst>
                <a:gd name="T0" fmla="*/ 45326 w 29"/>
                <a:gd name="T1" fmla="*/ 41672 h 28"/>
                <a:gd name="T2" fmla="*/ 31531 w 29"/>
                <a:gd name="T3" fmla="*/ 49610 h 28"/>
                <a:gd name="T4" fmla="*/ 9853 w 29"/>
                <a:gd name="T5" fmla="*/ 43657 h 28"/>
                <a:gd name="T6" fmla="*/ 3941 w 29"/>
                <a:gd name="T7" fmla="*/ 35719 h 28"/>
                <a:gd name="T8" fmla="*/ 11824 w 29"/>
                <a:gd name="T9" fmla="*/ 11906 h 28"/>
                <a:gd name="T10" fmla="*/ 25619 w 29"/>
                <a:gd name="T11" fmla="*/ 3969 h 28"/>
                <a:gd name="T12" fmla="*/ 47297 w 29"/>
                <a:gd name="T13" fmla="*/ 11906 h 28"/>
                <a:gd name="T14" fmla="*/ 53209 w 29"/>
                <a:gd name="T15" fmla="*/ 17860 h 28"/>
                <a:gd name="T16" fmla="*/ 45326 w 29"/>
                <a:gd name="T17" fmla="*/ 41672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9" h="28">
                  <a:moveTo>
                    <a:pt x="23" y="21"/>
                  </a:moveTo>
                  <a:cubicBezTo>
                    <a:pt x="16" y="25"/>
                    <a:pt x="16" y="25"/>
                    <a:pt x="16" y="25"/>
                  </a:cubicBezTo>
                  <a:cubicBezTo>
                    <a:pt x="12" y="28"/>
                    <a:pt x="7" y="26"/>
                    <a:pt x="5" y="22"/>
                  </a:cubicBezTo>
                  <a:cubicBezTo>
                    <a:pt x="2" y="18"/>
                    <a:pt x="2" y="18"/>
                    <a:pt x="2" y="18"/>
                  </a:cubicBezTo>
                  <a:cubicBezTo>
                    <a:pt x="0" y="14"/>
                    <a:pt x="2" y="9"/>
                    <a:pt x="6" y="6"/>
                  </a:cubicBezTo>
                  <a:cubicBezTo>
                    <a:pt x="13" y="2"/>
                    <a:pt x="13" y="2"/>
                    <a:pt x="13" y="2"/>
                  </a:cubicBezTo>
                  <a:cubicBezTo>
                    <a:pt x="17" y="0"/>
                    <a:pt x="22" y="1"/>
                    <a:pt x="24" y="6"/>
                  </a:cubicBezTo>
                  <a:cubicBezTo>
                    <a:pt x="27" y="9"/>
                    <a:pt x="27" y="9"/>
                    <a:pt x="27" y="9"/>
                  </a:cubicBezTo>
                  <a:cubicBezTo>
                    <a:pt x="29" y="14"/>
                    <a:pt x="28" y="19"/>
                    <a:pt x="23" y="21"/>
                  </a:cubicBezTo>
                  <a:close/>
                </a:path>
              </a:pathLst>
            </a:custGeom>
            <a:solidFill>
              <a:srgbClr val="E2E2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61" name="Freeform 677"/>
            <p:cNvSpPr>
              <a:spLocks/>
            </p:cNvSpPr>
            <p:nvPr/>
          </p:nvSpPr>
          <p:spPr bwMode="auto">
            <a:xfrm>
              <a:off x="7008813" y="4303481"/>
              <a:ext cx="57150" cy="52388"/>
            </a:xfrm>
            <a:custGeom>
              <a:avLst/>
              <a:gdLst>
                <a:gd name="T0" fmla="*/ 47297 w 29"/>
                <a:gd name="T1" fmla="*/ 40746 h 27"/>
                <a:gd name="T2" fmla="*/ 33502 w 29"/>
                <a:gd name="T3" fmla="*/ 48507 h 27"/>
                <a:gd name="T4" fmla="*/ 9853 w 29"/>
                <a:gd name="T5" fmla="*/ 42687 h 27"/>
                <a:gd name="T6" fmla="*/ 5912 w 29"/>
                <a:gd name="T7" fmla="*/ 34925 h 27"/>
                <a:gd name="T8" fmla="*/ 11824 w 29"/>
                <a:gd name="T9" fmla="*/ 11642 h 27"/>
                <a:gd name="T10" fmla="*/ 25619 w 29"/>
                <a:gd name="T11" fmla="*/ 3881 h 27"/>
                <a:gd name="T12" fmla="*/ 49267 w 29"/>
                <a:gd name="T13" fmla="*/ 9701 h 27"/>
                <a:gd name="T14" fmla="*/ 53209 w 29"/>
                <a:gd name="T15" fmla="*/ 17463 h 27"/>
                <a:gd name="T16" fmla="*/ 47297 w 29"/>
                <a:gd name="T17" fmla="*/ 40746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9" h="27">
                  <a:moveTo>
                    <a:pt x="24" y="21"/>
                  </a:moveTo>
                  <a:cubicBezTo>
                    <a:pt x="17" y="25"/>
                    <a:pt x="17" y="25"/>
                    <a:pt x="17" y="25"/>
                  </a:cubicBezTo>
                  <a:cubicBezTo>
                    <a:pt x="13" y="27"/>
                    <a:pt x="7" y="26"/>
                    <a:pt x="5" y="22"/>
                  </a:cubicBezTo>
                  <a:cubicBezTo>
                    <a:pt x="3" y="18"/>
                    <a:pt x="3" y="18"/>
                    <a:pt x="3" y="18"/>
                  </a:cubicBezTo>
                  <a:cubicBezTo>
                    <a:pt x="0" y="14"/>
                    <a:pt x="2" y="9"/>
                    <a:pt x="6" y="6"/>
                  </a:cubicBezTo>
                  <a:cubicBezTo>
                    <a:pt x="13" y="2"/>
                    <a:pt x="13" y="2"/>
                    <a:pt x="13" y="2"/>
                  </a:cubicBezTo>
                  <a:cubicBezTo>
                    <a:pt x="17" y="0"/>
                    <a:pt x="22" y="1"/>
                    <a:pt x="25" y="5"/>
                  </a:cubicBezTo>
                  <a:cubicBezTo>
                    <a:pt x="27" y="9"/>
                    <a:pt x="27" y="9"/>
                    <a:pt x="27" y="9"/>
                  </a:cubicBezTo>
                  <a:cubicBezTo>
                    <a:pt x="29" y="13"/>
                    <a:pt x="28" y="19"/>
                    <a:pt x="24" y="21"/>
                  </a:cubicBezTo>
                  <a:close/>
                </a:path>
              </a:pathLst>
            </a:custGeom>
            <a:solidFill>
              <a:srgbClr val="E2E2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62" name="Freeform 678"/>
            <p:cNvSpPr>
              <a:spLocks/>
            </p:cNvSpPr>
            <p:nvPr/>
          </p:nvSpPr>
          <p:spPr bwMode="auto">
            <a:xfrm>
              <a:off x="7112000" y="4243156"/>
              <a:ext cx="58737" cy="55563"/>
            </a:xfrm>
            <a:custGeom>
              <a:avLst/>
              <a:gdLst>
                <a:gd name="T0" fmla="*/ 46585 w 29"/>
                <a:gd name="T1" fmla="*/ 41672 h 28"/>
                <a:gd name="T2" fmla="*/ 32407 w 29"/>
                <a:gd name="T3" fmla="*/ 49610 h 28"/>
                <a:gd name="T4" fmla="*/ 8102 w 29"/>
                <a:gd name="T5" fmla="*/ 43657 h 28"/>
                <a:gd name="T6" fmla="*/ 4051 w 29"/>
                <a:gd name="T7" fmla="*/ 35719 h 28"/>
                <a:gd name="T8" fmla="*/ 10127 w 29"/>
                <a:gd name="T9" fmla="*/ 13891 h 28"/>
                <a:gd name="T10" fmla="*/ 24305 w 29"/>
                <a:gd name="T11" fmla="*/ 5953 h 28"/>
                <a:gd name="T12" fmla="*/ 48610 w 29"/>
                <a:gd name="T13" fmla="*/ 11906 h 28"/>
                <a:gd name="T14" fmla="*/ 52661 w 29"/>
                <a:gd name="T15" fmla="*/ 19844 h 28"/>
                <a:gd name="T16" fmla="*/ 46585 w 29"/>
                <a:gd name="T17" fmla="*/ 41672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9" h="28">
                  <a:moveTo>
                    <a:pt x="23" y="21"/>
                  </a:moveTo>
                  <a:cubicBezTo>
                    <a:pt x="16" y="25"/>
                    <a:pt x="16" y="25"/>
                    <a:pt x="16" y="25"/>
                  </a:cubicBezTo>
                  <a:cubicBezTo>
                    <a:pt x="12" y="28"/>
                    <a:pt x="7" y="26"/>
                    <a:pt x="4" y="22"/>
                  </a:cubicBezTo>
                  <a:cubicBezTo>
                    <a:pt x="2" y="18"/>
                    <a:pt x="2" y="18"/>
                    <a:pt x="2" y="18"/>
                  </a:cubicBezTo>
                  <a:cubicBezTo>
                    <a:pt x="0" y="14"/>
                    <a:pt x="1" y="9"/>
                    <a:pt x="5" y="7"/>
                  </a:cubicBezTo>
                  <a:cubicBezTo>
                    <a:pt x="12" y="3"/>
                    <a:pt x="12" y="3"/>
                    <a:pt x="12" y="3"/>
                  </a:cubicBezTo>
                  <a:cubicBezTo>
                    <a:pt x="16" y="0"/>
                    <a:pt x="22" y="2"/>
                    <a:pt x="24" y="6"/>
                  </a:cubicBezTo>
                  <a:cubicBezTo>
                    <a:pt x="26" y="10"/>
                    <a:pt x="26" y="10"/>
                    <a:pt x="26" y="10"/>
                  </a:cubicBezTo>
                  <a:cubicBezTo>
                    <a:pt x="29" y="14"/>
                    <a:pt x="27" y="19"/>
                    <a:pt x="23" y="21"/>
                  </a:cubicBezTo>
                  <a:close/>
                </a:path>
              </a:pathLst>
            </a:custGeom>
            <a:solidFill>
              <a:srgbClr val="E2E2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63" name="Freeform 679"/>
            <p:cNvSpPr>
              <a:spLocks/>
            </p:cNvSpPr>
            <p:nvPr/>
          </p:nvSpPr>
          <p:spPr bwMode="auto">
            <a:xfrm>
              <a:off x="7086600" y="4319356"/>
              <a:ext cx="57150" cy="53975"/>
            </a:xfrm>
            <a:custGeom>
              <a:avLst/>
              <a:gdLst>
                <a:gd name="T0" fmla="*/ 47297 w 29"/>
                <a:gd name="T1" fmla="*/ 41981 h 27"/>
                <a:gd name="T2" fmla="*/ 33502 w 29"/>
                <a:gd name="T3" fmla="*/ 49977 h 27"/>
                <a:gd name="T4" fmla="*/ 9853 w 29"/>
                <a:gd name="T5" fmla="*/ 43980 h 27"/>
                <a:gd name="T6" fmla="*/ 5912 w 29"/>
                <a:gd name="T7" fmla="*/ 35983 h 27"/>
                <a:gd name="T8" fmla="*/ 11824 w 29"/>
                <a:gd name="T9" fmla="*/ 11994 h 27"/>
                <a:gd name="T10" fmla="*/ 25619 w 29"/>
                <a:gd name="T11" fmla="*/ 3998 h 27"/>
                <a:gd name="T12" fmla="*/ 49267 w 29"/>
                <a:gd name="T13" fmla="*/ 9995 h 27"/>
                <a:gd name="T14" fmla="*/ 53209 w 29"/>
                <a:gd name="T15" fmla="*/ 17992 h 27"/>
                <a:gd name="T16" fmla="*/ 47297 w 29"/>
                <a:gd name="T17" fmla="*/ 4198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9" h="27">
                  <a:moveTo>
                    <a:pt x="24" y="21"/>
                  </a:moveTo>
                  <a:cubicBezTo>
                    <a:pt x="17" y="25"/>
                    <a:pt x="17" y="25"/>
                    <a:pt x="17" y="25"/>
                  </a:cubicBezTo>
                  <a:cubicBezTo>
                    <a:pt x="12" y="27"/>
                    <a:pt x="7" y="26"/>
                    <a:pt x="5" y="22"/>
                  </a:cubicBezTo>
                  <a:cubicBezTo>
                    <a:pt x="3" y="18"/>
                    <a:pt x="3" y="18"/>
                    <a:pt x="3" y="18"/>
                  </a:cubicBezTo>
                  <a:cubicBezTo>
                    <a:pt x="0" y="14"/>
                    <a:pt x="2" y="9"/>
                    <a:pt x="6" y="6"/>
                  </a:cubicBezTo>
                  <a:cubicBezTo>
                    <a:pt x="13" y="2"/>
                    <a:pt x="13" y="2"/>
                    <a:pt x="13" y="2"/>
                  </a:cubicBezTo>
                  <a:cubicBezTo>
                    <a:pt x="17" y="0"/>
                    <a:pt x="22" y="1"/>
                    <a:pt x="25" y="5"/>
                  </a:cubicBezTo>
                  <a:cubicBezTo>
                    <a:pt x="27" y="9"/>
                    <a:pt x="27" y="9"/>
                    <a:pt x="27" y="9"/>
                  </a:cubicBezTo>
                  <a:cubicBezTo>
                    <a:pt x="29" y="13"/>
                    <a:pt x="28" y="19"/>
                    <a:pt x="24" y="21"/>
                  </a:cubicBezTo>
                  <a:close/>
                </a:path>
              </a:pathLst>
            </a:custGeom>
            <a:solidFill>
              <a:srgbClr val="E2E2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64" name="Freeform 680"/>
            <p:cNvSpPr>
              <a:spLocks/>
            </p:cNvSpPr>
            <p:nvPr/>
          </p:nvSpPr>
          <p:spPr bwMode="auto">
            <a:xfrm>
              <a:off x="7035800" y="4347931"/>
              <a:ext cx="57150" cy="53975"/>
            </a:xfrm>
            <a:custGeom>
              <a:avLst/>
              <a:gdLst>
                <a:gd name="T0" fmla="*/ 46945 w 28"/>
                <a:gd name="T1" fmla="*/ 41981 h 27"/>
                <a:gd name="T2" fmla="*/ 32657 w 28"/>
                <a:gd name="T3" fmla="*/ 49977 h 27"/>
                <a:gd name="T4" fmla="*/ 8164 w 28"/>
                <a:gd name="T5" fmla="*/ 43980 h 27"/>
                <a:gd name="T6" fmla="*/ 4082 w 28"/>
                <a:gd name="T7" fmla="*/ 35983 h 27"/>
                <a:gd name="T8" fmla="*/ 10205 w 28"/>
                <a:gd name="T9" fmla="*/ 11994 h 27"/>
                <a:gd name="T10" fmla="*/ 24493 w 28"/>
                <a:gd name="T11" fmla="*/ 3998 h 27"/>
                <a:gd name="T12" fmla="*/ 48986 w 28"/>
                <a:gd name="T13" fmla="*/ 9995 h 27"/>
                <a:gd name="T14" fmla="*/ 53068 w 28"/>
                <a:gd name="T15" fmla="*/ 17992 h 27"/>
                <a:gd name="T16" fmla="*/ 46945 w 28"/>
                <a:gd name="T17" fmla="*/ 4198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8" h="27">
                  <a:moveTo>
                    <a:pt x="23" y="21"/>
                  </a:moveTo>
                  <a:cubicBezTo>
                    <a:pt x="16" y="25"/>
                    <a:pt x="16" y="25"/>
                    <a:pt x="16" y="25"/>
                  </a:cubicBezTo>
                  <a:cubicBezTo>
                    <a:pt x="12" y="27"/>
                    <a:pt x="7" y="26"/>
                    <a:pt x="4" y="22"/>
                  </a:cubicBezTo>
                  <a:cubicBezTo>
                    <a:pt x="2" y="18"/>
                    <a:pt x="2" y="18"/>
                    <a:pt x="2" y="18"/>
                  </a:cubicBezTo>
                  <a:cubicBezTo>
                    <a:pt x="0" y="14"/>
                    <a:pt x="1" y="8"/>
                    <a:pt x="5" y="6"/>
                  </a:cubicBezTo>
                  <a:cubicBezTo>
                    <a:pt x="12" y="2"/>
                    <a:pt x="12" y="2"/>
                    <a:pt x="12" y="2"/>
                  </a:cubicBezTo>
                  <a:cubicBezTo>
                    <a:pt x="16" y="0"/>
                    <a:pt x="21" y="1"/>
                    <a:pt x="24" y="5"/>
                  </a:cubicBezTo>
                  <a:cubicBezTo>
                    <a:pt x="26" y="9"/>
                    <a:pt x="26" y="9"/>
                    <a:pt x="26" y="9"/>
                  </a:cubicBezTo>
                  <a:cubicBezTo>
                    <a:pt x="28" y="13"/>
                    <a:pt x="27" y="18"/>
                    <a:pt x="23" y="21"/>
                  </a:cubicBezTo>
                  <a:close/>
                </a:path>
              </a:pathLst>
            </a:custGeom>
            <a:solidFill>
              <a:srgbClr val="E2E2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65" name="Freeform 681"/>
            <p:cNvSpPr>
              <a:spLocks/>
            </p:cNvSpPr>
            <p:nvPr/>
          </p:nvSpPr>
          <p:spPr bwMode="auto">
            <a:xfrm>
              <a:off x="7137400" y="4289194"/>
              <a:ext cx="58737" cy="55563"/>
            </a:xfrm>
            <a:custGeom>
              <a:avLst/>
              <a:gdLst>
                <a:gd name="T0" fmla="*/ 46585 w 29"/>
                <a:gd name="T1" fmla="*/ 41672 h 28"/>
                <a:gd name="T2" fmla="*/ 32407 w 29"/>
                <a:gd name="T3" fmla="*/ 49610 h 28"/>
                <a:gd name="T4" fmla="*/ 10127 w 29"/>
                <a:gd name="T5" fmla="*/ 43657 h 28"/>
                <a:gd name="T6" fmla="*/ 4051 w 29"/>
                <a:gd name="T7" fmla="*/ 35719 h 28"/>
                <a:gd name="T8" fmla="*/ 10127 w 29"/>
                <a:gd name="T9" fmla="*/ 11906 h 28"/>
                <a:gd name="T10" fmla="*/ 24305 w 29"/>
                <a:gd name="T11" fmla="*/ 3969 h 28"/>
                <a:gd name="T12" fmla="*/ 48610 w 29"/>
                <a:gd name="T13" fmla="*/ 11906 h 28"/>
                <a:gd name="T14" fmla="*/ 52661 w 29"/>
                <a:gd name="T15" fmla="*/ 19844 h 28"/>
                <a:gd name="T16" fmla="*/ 46585 w 29"/>
                <a:gd name="T17" fmla="*/ 41672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9" h="28">
                  <a:moveTo>
                    <a:pt x="23" y="21"/>
                  </a:moveTo>
                  <a:cubicBezTo>
                    <a:pt x="16" y="25"/>
                    <a:pt x="16" y="25"/>
                    <a:pt x="16" y="25"/>
                  </a:cubicBezTo>
                  <a:cubicBezTo>
                    <a:pt x="12" y="28"/>
                    <a:pt x="7" y="26"/>
                    <a:pt x="5" y="22"/>
                  </a:cubicBezTo>
                  <a:cubicBezTo>
                    <a:pt x="2" y="18"/>
                    <a:pt x="2" y="18"/>
                    <a:pt x="2" y="18"/>
                  </a:cubicBezTo>
                  <a:cubicBezTo>
                    <a:pt x="0" y="14"/>
                    <a:pt x="1" y="9"/>
                    <a:pt x="5" y="6"/>
                  </a:cubicBezTo>
                  <a:cubicBezTo>
                    <a:pt x="12" y="2"/>
                    <a:pt x="12" y="2"/>
                    <a:pt x="12" y="2"/>
                  </a:cubicBezTo>
                  <a:cubicBezTo>
                    <a:pt x="17" y="0"/>
                    <a:pt x="22" y="2"/>
                    <a:pt x="24" y="6"/>
                  </a:cubicBezTo>
                  <a:cubicBezTo>
                    <a:pt x="26" y="10"/>
                    <a:pt x="26" y="10"/>
                    <a:pt x="26" y="10"/>
                  </a:cubicBezTo>
                  <a:cubicBezTo>
                    <a:pt x="29" y="14"/>
                    <a:pt x="27" y="19"/>
                    <a:pt x="23" y="21"/>
                  </a:cubicBezTo>
                  <a:close/>
                </a:path>
              </a:pathLst>
            </a:custGeom>
            <a:solidFill>
              <a:srgbClr val="E2E2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66" name="Freeform 682"/>
            <p:cNvSpPr>
              <a:spLocks/>
            </p:cNvSpPr>
            <p:nvPr/>
          </p:nvSpPr>
          <p:spPr bwMode="auto">
            <a:xfrm>
              <a:off x="7112000" y="4363806"/>
              <a:ext cx="58737" cy="53975"/>
            </a:xfrm>
            <a:custGeom>
              <a:avLst/>
              <a:gdLst>
                <a:gd name="T0" fmla="*/ 48610 w 29"/>
                <a:gd name="T1" fmla="*/ 41981 h 27"/>
                <a:gd name="T2" fmla="*/ 34432 w 29"/>
                <a:gd name="T3" fmla="*/ 49977 h 27"/>
                <a:gd name="T4" fmla="*/ 10127 w 29"/>
                <a:gd name="T5" fmla="*/ 43980 h 27"/>
                <a:gd name="T6" fmla="*/ 6076 w 29"/>
                <a:gd name="T7" fmla="*/ 35983 h 27"/>
                <a:gd name="T8" fmla="*/ 12152 w 29"/>
                <a:gd name="T9" fmla="*/ 11994 h 27"/>
                <a:gd name="T10" fmla="*/ 26330 w 29"/>
                <a:gd name="T11" fmla="*/ 3998 h 27"/>
                <a:gd name="T12" fmla="*/ 50635 w 29"/>
                <a:gd name="T13" fmla="*/ 9995 h 27"/>
                <a:gd name="T14" fmla="*/ 54686 w 29"/>
                <a:gd name="T15" fmla="*/ 17992 h 27"/>
                <a:gd name="T16" fmla="*/ 48610 w 29"/>
                <a:gd name="T17" fmla="*/ 4198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9" h="27">
                  <a:moveTo>
                    <a:pt x="24" y="21"/>
                  </a:moveTo>
                  <a:cubicBezTo>
                    <a:pt x="17" y="25"/>
                    <a:pt x="17" y="25"/>
                    <a:pt x="17" y="25"/>
                  </a:cubicBezTo>
                  <a:cubicBezTo>
                    <a:pt x="13" y="27"/>
                    <a:pt x="7" y="26"/>
                    <a:pt x="5" y="22"/>
                  </a:cubicBezTo>
                  <a:cubicBezTo>
                    <a:pt x="3" y="18"/>
                    <a:pt x="3" y="18"/>
                    <a:pt x="3" y="18"/>
                  </a:cubicBezTo>
                  <a:cubicBezTo>
                    <a:pt x="0" y="14"/>
                    <a:pt x="2" y="8"/>
                    <a:pt x="6" y="6"/>
                  </a:cubicBezTo>
                  <a:cubicBezTo>
                    <a:pt x="13" y="2"/>
                    <a:pt x="13" y="2"/>
                    <a:pt x="13" y="2"/>
                  </a:cubicBezTo>
                  <a:cubicBezTo>
                    <a:pt x="17" y="0"/>
                    <a:pt x="22" y="1"/>
                    <a:pt x="25" y="5"/>
                  </a:cubicBezTo>
                  <a:cubicBezTo>
                    <a:pt x="27" y="9"/>
                    <a:pt x="27" y="9"/>
                    <a:pt x="27" y="9"/>
                  </a:cubicBezTo>
                  <a:cubicBezTo>
                    <a:pt x="29" y="13"/>
                    <a:pt x="28" y="19"/>
                    <a:pt x="24" y="21"/>
                  </a:cubicBezTo>
                  <a:close/>
                </a:path>
              </a:pathLst>
            </a:custGeom>
            <a:solidFill>
              <a:srgbClr val="E2E2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67" name="Freeform 683"/>
            <p:cNvSpPr>
              <a:spLocks/>
            </p:cNvSpPr>
            <p:nvPr/>
          </p:nvSpPr>
          <p:spPr bwMode="auto">
            <a:xfrm>
              <a:off x="7062788" y="4392381"/>
              <a:ext cx="57150" cy="55563"/>
            </a:xfrm>
            <a:custGeom>
              <a:avLst/>
              <a:gdLst>
                <a:gd name="T0" fmla="*/ 45326 w 29"/>
                <a:gd name="T1" fmla="*/ 43657 h 28"/>
                <a:gd name="T2" fmla="*/ 31531 w 29"/>
                <a:gd name="T3" fmla="*/ 51594 h 28"/>
                <a:gd name="T4" fmla="*/ 7883 w 29"/>
                <a:gd name="T5" fmla="*/ 43657 h 28"/>
                <a:gd name="T6" fmla="*/ 3941 w 29"/>
                <a:gd name="T7" fmla="*/ 37703 h 28"/>
                <a:gd name="T8" fmla="*/ 9853 w 29"/>
                <a:gd name="T9" fmla="*/ 13891 h 28"/>
                <a:gd name="T10" fmla="*/ 23648 w 29"/>
                <a:gd name="T11" fmla="*/ 5953 h 28"/>
                <a:gd name="T12" fmla="*/ 47297 w 29"/>
                <a:gd name="T13" fmla="*/ 11906 h 28"/>
                <a:gd name="T14" fmla="*/ 51238 w 29"/>
                <a:gd name="T15" fmla="*/ 19844 h 28"/>
                <a:gd name="T16" fmla="*/ 45326 w 29"/>
                <a:gd name="T17" fmla="*/ 43657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9" h="28">
                  <a:moveTo>
                    <a:pt x="23" y="22"/>
                  </a:moveTo>
                  <a:cubicBezTo>
                    <a:pt x="16" y="26"/>
                    <a:pt x="16" y="26"/>
                    <a:pt x="16" y="26"/>
                  </a:cubicBezTo>
                  <a:cubicBezTo>
                    <a:pt x="12" y="28"/>
                    <a:pt x="7" y="27"/>
                    <a:pt x="4" y="22"/>
                  </a:cubicBezTo>
                  <a:cubicBezTo>
                    <a:pt x="2" y="19"/>
                    <a:pt x="2" y="19"/>
                    <a:pt x="2" y="19"/>
                  </a:cubicBezTo>
                  <a:cubicBezTo>
                    <a:pt x="0" y="14"/>
                    <a:pt x="1" y="9"/>
                    <a:pt x="5" y="7"/>
                  </a:cubicBezTo>
                  <a:cubicBezTo>
                    <a:pt x="12" y="3"/>
                    <a:pt x="12" y="3"/>
                    <a:pt x="12" y="3"/>
                  </a:cubicBezTo>
                  <a:cubicBezTo>
                    <a:pt x="16" y="0"/>
                    <a:pt x="22" y="2"/>
                    <a:pt x="24" y="6"/>
                  </a:cubicBezTo>
                  <a:cubicBezTo>
                    <a:pt x="26" y="10"/>
                    <a:pt x="26" y="10"/>
                    <a:pt x="26" y="10"/>
                  </a:cubicBezTo>
                  <a:cubicBezTo>
                    <a:pt x="29" y="14"/>
                    <a:pt x="27" y="19"/>
                    <a:pt x="23" y="22"/>
                  </a:cubicBezTo>
                  <a:close/>
                </a:path>
              </a:pathLst>
            </a:custGeom>
            <a:solidFill>
              <a:srgbClr val="E2E2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68" name="Freeform 684"/>
            <p:cNvSpPr>
              <a:spLocks/>
            </p:cNvSpPr>
            <p:nvPr/>
          </p:nvSpPr>
          <p:spPr bwMode="auto">
            <a:xfrm>
              <a:off x="7164388" y="4335231"/>
              <a:ext cx="57150" cy="53975"/>
            </a:xfrm>
            <a:custGeom>
              <a:avLst/>
              <a:gdLst>
                <a:gd name="T0" fmla="*/ 45326 w 29"/>
                <a:gd name="T1" fmla="*/ 41981 h 27"/>
                <a:gd name="T2" fmla="*/ 31531 w 29"/>
                <a:gd name="T3" fmla="*/ 49977 h 27"/>
                <a:gd name="T4" fmla="*/ 9853 w 29"/>
                <a:gd name="T5" fmla="*/ 43980 h 27"/>
                <a:gd name="T6" fmla="*/ 3941 w 29"/>
                <a:gd name="T7" fmla="*/ 35983 h 27"/>
                <a:gd name="T8" fmla="*/ 11824 w 29"/>
                <a:gd name="T9" fmla="*/ 11994 h 27"/>
                <a:gd name="T10" fmla="*/ 25619 w 29"/>
                <a:gd name="T11" fmla="*/ 3998 h 27"/>
                <a:gd name="T12" fmla="*/ 47297 w 29"/>
                <a:gd name="T13" fmla="*/ 9995 h 27"/>
                <a:gd name="T14" fmla="*/ 53209 w 29"/>
                <a:gd name="T15" fmla="*/ 17992 h 27"/>
                <a:gd name="T16" fmla="*/ 45326 w 29"/>
                <a:gd name="T17" fmla="*/ 4198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9" h="27">
                  <a:moveTo>
                    <a:pt x="23" y="21"/>
                  </a:moveTo>
                  <a:cubicBezTo>
                    <a:pt x="16" y="25"/>
                    <a:pt x="16" y="25"/>
                    <a:pt x="16" y="25"/>
                  </a:cubicBezTo>
                  <a:cubicBezTo>
                    <a:pt x="12" y="27"/>
                    <a:pt x="7" y="26"/>
                    <a:pt x="5" y="22"/>
                  </a:cubicBezTo>
                  <a:cubicBezTo>
                    <a:pt x="2" y="18"/>
                    <a:pt x="2" y="18"/>
                    <a:pt x="2" y="18"/>
                  </a:cubicBezTo>
                  <a:cubicBezTo>
                    <a:pt x="0" y="14"/>
                    <a:pt x="1" y="9"/>
                    <a:pt x="6" y="6"/>
                  </a:cubicBezTo>
                  <a:cubicBezTo>
                    <a:pt x="13" y="2"/>
                    <a:pt x="13" y="2"/>
                    <a:pt x="13" y="2"/>
                  </a:cubicBezTo>
                  <a:cubicBezTo>
                    <a:pt x="17" y="0"/>
                    <a:pt x="22" y="1"/>
                    <a:pt x="24" y="5"/>
                  </a:cubicBezTo>
                  <a:cubicBezTo>
                    <a:pt x="27" y="9"/>
                    <a:pt x="27" y="9"/>
                    <a:pt x="27" y="9"/>
                  </a:cubicBezTo>
                  <a:cubicBezTo>
                    <a:pt x="29" y="13"/>
                    <a:pt x="28" y="19"/>
                    <a:pt x="23" y="21"/>
                  </a:cubicBezTo>
                  <a:close/>
                </a:path>
              </a:pathLst>
            </a:custGeom>
            <a:solidFill>
              <a:srgbClr val="E2E2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69" name="Freeform 685"/>
            <p:cNvSpPr>
              <a:spLocks/>
            </p:cNvSpPr>
            <p:nvPr/>
          </p:nvSpPr>
          <p:spPr bwMode="auto">
            <a:xfrm>
              <a:off x="7162800" y="4219344"/>
              <a:ext cx="49212" cy="52388"/>
            </a:xfrm>
            <a:custGeom>
              <a:avLst/>
              <a:gdLst>
                <a:gd name="T0" fmla="*/ 43307 w 25"/>
                <a:gd name="T1" fmla="*/ 40298 h 26"/>
                <a:gd name="T2" fmla="*/ 27559 w 25"/>
                <a:gd name="T3" fmla="*/ 50373 h 26"/>
                <a:gd name="T4" fmla="*/ 15748 w 25"/>
                <a:gd name="T5" fmla="*/ 46343 h 26"/>
                <a:gd name="T6" fmla="*/ 1968 w 25"/>
                <a:gd name="T7" fmla="*/ 24179 h 26"/>
                <a:gd name="T8" fmla="*/ 5905 w 25"/>
                <a:gd name="T9" fmla="*/ 12090 h 26"/>
                <a:gd name="T10" fmla="*/ 21653 w 25"/>
                <a:gd name="T11" fmla="*/ 2015 h 26"/>
                <a:gd name="T12" fmla="*/ 33464 w 25"/>
                <a:gd name="T13" fmla="*/ 4030 h 26"/>
                <a:gd name="T14" fmla="*/ 47244 w 25"/>
                <a:gd name="T15" fmla="*/ 28209 h 26"/>
                <a:gd name="T16" fmla="*/ 43307 w 25"/>
                <a:gd name="T17" fmla="*/ 40298 h 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5" h="26">
                  <a:moveTo>
                    <a:pt x="22" y="20"/>
                  </a:moveTo>
                  <a:cubicBezTo>
                    <a:pt x="14" y="25"/>
                    <a:pt x="14" y="25"/>
                    <a:pt x="14" y="25"/>
                  </a:cubicBezTo>
                  <a:cubicBezTo>
                    <a:pt x="12" y="26"/>
                    <a:pt x="9" y="25"/>
                    <a:pt x="8" y="23"/>
                  </a:cubicBezTo>
                  <a:cubicBezTo>
                    <a:pt x="1" y="12"/>
                    <a:pt x="1" y="12"/>
                    <a:pt x="1" y="12"/>
                  </a:cubicBezTo>
                  <a:cubicBezTo>
                    <a:pt x="0" y="10"/>
                    <a:pt x="1" y="7"/>
                    <a:pt x="3" y="6"/>
                  </a:cubicBezTo>
                  <a:cubicBezTo>
                    <a:pt x="11" y="1"/>
                    <a:pt x="11" y="1"/>
                    <a:pt x="11" y="1"/>
                  </a:cubicBezTo>
                  <a:cubicBezTo>
                    <a:pt x="13" y="0"/>
                    <a:pt x="16" y="0"/>
                    <a:pt x="17" y="2"/>
                  </a:cubicBezTo>
                  <a:cubicBezTo>
                    <a:pt x="24" y="14"/>
                    <a:pt x="24" y="14"/>
                    <a:pt x="24" y="14"/>
                  </a:cubicBezTo>
                  <a:cubicBezTo>
                    <a:pt x="25" y="16"/>
                    <a:pt x="24" y="19"/>
                    <a:pt x="22" y="20"/>
                  </a:cubicBezTo>
                  <a:close/>
                </a:path>
              </a:pathLst>
            </a:custGeom>
            <a:solidFill>
              <a:srgbClr val="EE2C3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70" name="Freeform 686"/>
            <p:cNvSpPr>
              <a:spLocks/>
            </p:cNvSpPr>
            <p:nvPr/>
          </p:nvSpPr>
          <p:spPr bwMode="auto">
            <a:xfrm>
              <a:off x="7213600" y="4308244"/>
              <a:ext cx="49212" cy="52388"/>
            </a:xfrm>
            <a:custGeom>
              <a:avLst/>
              <a:gdLst>
                <a:gd name="T0" fmla="*/ 43307 w 25"/>
                <a:gd name="T1" fmla="*/ 42313 h 26"/>
                <a:gd name="T2" fmla="*/ 27559 w 25"/>
                <a:gd name="T3" fmla="*/ 50373 h 26"/>
                <a:gd name="T4" fmla="*/ 15748 w 25"/>
                <a:gd name="T5" fmla="*/ 46343 h 26"/>
                <a:gd name="T6" fmla="*/ 3937 w 25"/>
                <a:gd name="T7" fmla="*/ 26194 h 26"/>
                <a:gd name="T8" fmla="*/ 5905 w 25"/>
                <a:gd name="T9" fmla="*/ 12090 h 26"/>
                <a:gd name="T10" fmla="*/ 21653 w 25"/>
                <a:gd name="T11" fmla="*/ 4030 h 26"/>
                <a:gd name="T12" fmla="*/ 35433 w 25"/>
                <a:gd name="T13" fmla="*/ 6045 h 26"/>
                <a:gd name="T14" fmla="*/ 47244 w 25"/>
                <a:gd name="T15" fmla="*/ 28209 h 26"/>
                <a:gd name="T16" fmla="*/ 43307 w 25"/>
                <a:gd name="T17" fmla="*/ 42313 h 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5" h="26">
                  <a:moveTo>
                    <a:pt x="22" y="21"/>
                  </a:moveTo>
                  <a:cubicBezTo>
                    <a:pt x="14" y="25"/>
                    <a:pt x="14" y="25"/>
                    <a:pt x="14" y="25"/>
                  </a:cubicBezTo>
                  <a:cubicBezTo>
                    <a:pt x="12" y="26"/>
                    <a:pt x="9" y="26"/>
                    <a:pt x="8" y="23"/>
                  </a:cubicBezTo>
                  <a:cubicBezTo>
                    <a:pt x="2" y="13"/>
                    <a:pt x="2" y="13"/>
                    <a:pt x="2" y="13"/>
                  </a:cubicBezTo>
                  <a:cubicBezTo>
                    <a:pt x="0" y="10"/>
                    <a:pt x="1" y="8"/>
                    <a:pt x="3" y="6"/>
                  </a:cubicBezTo>
                  <a:cubicBezTo>
                    <a:pt x="11" y="2"/>
                    <a:pt x="11" y="2"/>
                    <a:pt x="11" y="2"/>
                  </a:cubicBezTo>
                  <a:cubicBezTo>
                    <a:pt x="14" y="0"/>
                    <a:pt x="16" y="1"/>
                    <a:pt x="18" y="3"/>
                  </a:cubicBezTo>
                  <a:cubicBezTo>
                    <a:pt x="24" y="14"/>
                    <a:pt x="24" y="14"/>
                    <a:pt x="24" y="14"/>
                  </a:cubicBezTo>
                  <a:cubicBezTo>
                    <a:pt x="25" y="16"/>
                    <a:pt x="24" y="19"/>
                    <a:pt x="22" y="21"/>
                  </a:cubicBezTo>
                  <a:close/>
                </a:path>
              </a:pathLst>
            </a:custGeom>
            <a:solidFill>
              <a:srgbClr val="F7F8F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71" name="Freeform 687"/>
            <p:cNvSpPr>
              <a:spLocks/>
            </p:cNvSpPr>
            <p:nvPr/>
          </p:nvSpPr>
          <p:spPr bwMode="auto">
            <a:xfrm>
              <a:off x="7188200" y="4265381"/>
              <a:ext cx="49212" cy="49213"/>
            </a:xfrm>
            <a:custGeom>
              <a:avLst/>
              <a:gdLst>
                <a:gd name="T0" fmla="*/ 41338 w 25"/>
                <a:gd name="T1" fmla="*/ 39370 h 25"/>
                <a:gd name="T2" fmla="*/ 29527 w 25"/>
                <a:gd name="T3" fmla="*/ 47244 h 25"/>
                <a:gd name="T4" fmla="*/ 13779 w 25"/>
                <a:gd name="T5" fmla="*/ 43307 h 25"/>
                <a:gd name="T6" fmla="*/ 3937 w 25"/>
                <a:gd name="T7" fmla="*/ 25591 h 25"/>
                <a:gd name="T8" fmla="*/ 7874 w 25"/>
                <a:gd name="T9" fmla="*/ 9843 h 25"/>
                <a:gd name="T10" fmla="*/ 19685 w 25"/>
                <a:gd name="T11" fmla="*/ 1969 h 25"/>
                <a:gd name="T12" fmla="*/ 35433 w 25"/>
                <a:gd name="T13" fmla="*/ 5906 h 25"/>
                <a:gd name="T14" fmla="*/ 45275 w 25"/>
                <a:gd name="T15" fmla="*/ 25591 h 25"/>
                <a:gd name="T16" fmla="*/ 41338 w 25"/>
                <a:gd name="T17" fmla="*/ 39370 h 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5" h="25">
                  <a:moveTo>
                    <a:pt x="21" y="20"/>
                  </a:moveTo>
                  <a:cubicBezTo>
                    <a:pt x="15" y="24"/>
                    <a:pt x="15" y="24"/>
                    <a:pt x="15" y="24"/>
                  </a:cubicBezTo>
                  <a:cubicBezTo>
                    <a:pt x="12" y="25"/>
                    <a:pt x="9" y="24"/>
                    <a:pt x="7" y="22"/>
                  </a:cubicBezTo>
                  <a:cubicBezTo>
                    <a:pt x="2" y="13"/>
                    <a:pt x="2" y="13"/>
                    <a:pt x="2" y="13"/>
                  </a:cubicBezTo>
                  <a:cubicBezTo>
                    <a:pt x="0" y="10"/>
                    <a:pt x="1" y="7"/>
                    <a:pt x="4" y="5"/>
                  </a:cubicBezTo>
                  <a:cubicBezTo>
                    <a:pt x="10" y="1"/>
                    <a:pt x="10" y="1"/>
                    <a:pt x="10" y="1"/>
                  </a:cubicBezTo>
                  <a:cubicBezTo>
                    <a:pt x="13" y="0"/>
                    <a:pt x="16" y="1"/>
                    <a:pt x="18" y="3"/>
                  </a:cubicBezTo>
                  <a:cubicBezTo>
                    <a:pt x="23" y="13"/>
                    <a:pt x="23" y="13"/>
                    <a:pt x="23" y="13"/>
                  </a:cubicBezTo>
                  <a:cubicBezTo>
                    <a:pt x="25" y="15"/>
                    <a:pt x="24" y="19"/>
                    <a:pt x="21" y="20"/>
                  </a:cubicBezTo>
                  <a:close/>
                </a:path>
              </a:pathLst>
            </a:custGeom>
            <a:solidFill>
              <a:srgbClr val="E2E2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72" name="Freeform 688"/>
            <p:cNvSpPr>
              <a:spLocks/>
            </p:cNvSpPr>
            <p:nvPr/>
          </p:nvSpPr>
          <p:spPr bwMode="auto">
            <a:xfrm>
              <a:off x="6959600" y="4163781"/>
              <a:ext cx="215900" cy="128588"/>
            </a:xfrm>
            <a:custGeom>
              <a:avLst/>
              <a:gdLst>
                <a:gd name="T0" fmla="*/ 215900 w 136"/>
                <a:gd name="T1" fmla="*/ 6350 h 81"/>
                <a:gd name="T2" fmla="*/ 1588 w 136"/>
                <a:gd name="T3" fmla="*/ 128588 h 81"/>
                <a:gd name="T4" fmla="*/ 0 w 136"/>
                <a:gd name="T5" fmla="*/ 123825 h 81"/>
                <a:gd name="T6" fmla="*/ 214313 w 136"/>
                <a:gd name="T7" fmla="*/ 0 h 81"/>
                <a:gd name="T8" fmla="*/ 215900 w 136"/>
                <a:gd name="T9" fmla="*/ 6350 h 8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 h="81">
                  <a:moveTo>
                    <a:pt x="136" y="4"/>
                  </a:moveTo>
                  <a:lnTo>
                    <a:pt x="1" y="81"/>
                  </a:lnTo>
                  <a:lnTo>
                    <a:pt x="0" y="78"/>
                  </a:lnTo>
                  <a:lnTo>
                    <a:pt x="135" y="0"/>
                  </a:lnTo>
                  <a:lnTo>
                    <a:pt x="136" y="4"/>
                  </a:lnTo>
                  <a:close/>
                </a:path>
              </a:pathLst>
            </a:custGeom>
            <a:solidFill>
              <a:srgbClr val="333C4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73" name="Freeform 689"/>
            <p:cNvSpPr>
              <a:spLocks/>
            </p:cNvSpPr>
            <p:nvPr/>
          </p:nvSpPr>
          <p:spPr bwMode="auto">
            <a:xfrm>
              <a:off x="9320213" y="4790844"/>
              <a:ext cx="55562" cy="125413"/>
            </a:xfrm>
            <a:custGeom>
              <a:avLst/>
              <a:gdLst>
                <a:gd name="T0" fmla="*/ 45640 w 28"/>
                <a:gd name="T1" fmla="*/ 73655 h 63"/>
                <a:gd name="T2" fmla="*/ 55562 w 28"/>
                <a:gd name="T3" fmla="*/ 21898 h 63"/>
                <a:gd name="T4" fmla="*/ 17859 w 28"/>
                <a:gd name="T5" fmla="*/ 27870 h 63"/>
                <a:gd name="T6" fmla="*/ 3969 w 28"/>
                <a:gd name="T7" fmla="*/ 107497 h 63"/>
                <a:gd name="T8" fmla="*/ 45640 w 28"/>
                <a:gd name="T9" fmla="*/ 73655 h 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 h="63">
                  <a:moveTo>
                    <a:pt x="23" y="37"/>
                  </a:moveTo>
                  <a:cubicBezTo>
                    <a:pt x="28" y="11"/>
                    <a:pt x="28" y="11"/>
                    <a:pt x="28" y="11"/>
                  </a:cubicBezTo>
                  <a:cubicBezTo>
                    <a:pt x="28" y="11"/>
                    <a:pt x="21" y="0"/>
                    <a:pt x="9" y="14"/>
                  </a:cubicBezTo>
                  <a:cubicBezTo>
                    <a:pt x="9" y="14"/>
                    <a:pt x="0" y="46"/>
                    <a:pt x="2" y="54"/>
                  </a:cubicBezTo>
                  <a:cubicBezTo>
                    <a:pt x="4" y="63"/>
                    <a:pt x="23" y="37"/>
                    <a:pt x="23" y="37"/>
                  </a:cubicBezTo>
                  <a:close/>
                </a:path>
              </a:pathLst>
            </a:custGeom>
            <a:solidFill>
              <a:srgbClr val="FED4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74" name="Freeform 690"/>
            <p:cNvSpPr>
              <a:spLocks/>
            </p:cNvSpPr>
            <p:nvPr/>
          </p:nvSpPr>
          <p:spPr bwMode="auto">
            <a:xfrm>
              <a:off x="7650163" y="4530494"/>
              <a:ext cx="565150" cy="630238"/>
            </a:xfrm>
            <a:custGeom>
              <a:avLst/>
              <a:gdLst>
                <a:gd name="T0" fmla="*/ 441325 w 356"/>
                <a:gd name="T1" fmla="*/ 25400 h 397"/>
                <a:gd name="T2" fmla="*/ 398463 w 356"/>
                <a:gd name="T3" fmla="*/ 11113 h 397"/>
                <a:gd name="T4" fmla="*/ 361950 w 356"/>
                <a:gd name="T5" fmla="*/ 36513 h 397"/>
                <a:gd name="T6" fmla="*/ 319088 w 356"/>
                <a:gd name="T7" fmla="*/ 23813 h 397"/>
                <a:gd name="T8" fmla="*/ 282575 w 356"/>
                <a:gd name="T9" fmla="*/ 49213 h 397"/>
                <a:gd name="T10" fmla="*/ 238125 w 356"/>
                <a:gd name="T11" fmla="*/ 36513 h 397"/>
                <a:gd name="T12" fmla="*/ 203200 w 356"/>
                <a:gd name="T13" fmla="*/ 61913 h 397"/>
                <a:gd name="T14" fmla="*/ 158750 w 356"/>
                <a:gd name="T15" fmla="*/ 49213 h 397"/>
                <a:gd name="T16" fmla="*/ 123825 w 356"/>
                <a:gd name="T17" fmla="*/ 74613 h 397"/>
                <a:gd name="T18" fmla="*/ 79375 w 356"/>
                <a:gd name="T19" fmla="*/ 61913 h 397"/>
                <a:gd name="T20" fmla="*/ 42863 w 356"/>
                <a:gd name="T21" fmla="*/ 87313 h 397"/>
                <a:gd name="T22" fmla="*/ 0 w 356"/>
                <a:gd name="T23" fmla="*/ 73025 h 397"/>
                <a:gd name="T24" fmla="*/ 3175 w 356"/>
                <a:gd name="T25" fmla="*/ 93663 h 397"/>
                <a:gd name="T26" fmla="*/ 38100 w 356"/>
                <a:gd name="T27" fmla="*/ 312738 h 397"/>
                <a:gd name="T28" fmla="*/ 87313 w 356"/>
                <a:gd name="T29" fmla="*/ 630238 h 397"/>
                <a:gd name="T30" fmla="*/ 565150 w 356"/>
                <a:gd name="T31" fmla="*/ 557213 h 397"/>
                <a:gd name="T32" fmla="*/ 515938 w 356"/>
                <a:gd name="T33" fmla="*/ 238125 h 397"/>
                <a:gd name="T34" fmla="*/ 481013 w 356"/>
                <a:gd name="T35" fmla="*/ 19050 h 397"/>
                <a:gd name="T36" fmla="*/ 477838 w 356"/>
                <a:gd name="T37" fmla="*/ 0 h 397"/>
                <a:gd name="T38" fmla="*/ 441325 w 356"/>
                <a:gd name="T39" fmla="*/ 25400 h 39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56" h="397">
                  <a:moveTo>
                    <a:pt x="278" y="16"/>
                  </a:moveTo>
                  <a:lnTo>
                    <a:pt x="251" y="7"/>
                  </a:lnTo>
                  <a:lnTo>
                    <a:pt x="228" y="23"/>
                  </a:lnTo>
                  <a:lnTo>
                    <a:pt x="201" y="15"/>
                  </a:lnTo>
                  <a:lnTo>
                    <a:pt x="178" y="31"/>
                  </a:lnTo>
                  <a:lnTo>
                    <a:pt x="150" y="23"/>
                  </a:lnTo>
                  <a:lnTo>
                    <a:pt x="128" y="39"/>
                  </a:lnTo>
                  <a:lnTo>
                    <a:pt x="100" y="31"/>
                  </a:lnTo>
                  <a:lnTo>
                    <a:pt x="78" y="47"/>
                  </a:lnTo>
                  <a:lnTo>
                    <a:pt x="50" y="39"/>
                  </a:lnTo>
                  <a:lnTo>
                    <a:pt x="27" y="55"/>
                  </a:lnTo>
                  <a:lnTo>
                    <a:pt x="0" y="46"/>
                  </a:lnTo>
                  <a:lnTo>
                    <a:pt x="2" y="59"/>
                  </a:lnTo>
                  <a:lnTo>
                    <a:pt x="24" y="197"/>
                  </a:lnTo>
                  <a:lnTo>
                    <a:pt x="55" y="397"/>
                  </a:lnTo>
                  <a:lnTo>
                    <a:pt x="356" y="351"/>
                  </a:lnTo>
                  <a:lnTo>
                    <a:pt x="325" y="150"/>
                  </a:lnTo>
                  <a:lnTo>
                    <a:pt x="303" y="12"/>
                  </a:lnTo>
                  <a:lnTo>
                    <a:pt x="301" y="0"/>
                  </a:lnTo>
                  <a:lnTo>
                    <a:pt x="278" y="16"/>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75" name="Freeform 691"/>
            <p:cNvSpPr>
              <a:spLocks/>
            </p:cNvSpPr>
            <p:nvPr/>
          </p:nvSpPr>
          <p:spPr bwMode="auto">
            <a:xfrm>
              <a:off x="7689850" y="4589231"/>
              <a:ext cx="423862" cy="117475"/>
            </a:xfrm>
            <a:custGeom>
              <a:avLst/>
              <a:gdLst>
                <a:gd name="T0" fmla="*/ 417892 w 213"/>
                <a:gd name="T1" fmla="*/ 53760 h 59"/>
                <a:gd name="T2" fmla="*/ 13930 w 213"/>
                <a:gd name="T3" fmla="*/ 115484 h 59"/>
                <a:gd name="T4" fmla="*/ 7960 w 213"/>
                <a:gd name="T5" fmla="*/ 111502 h 59"/>
                <a:gd name="T6" fmla="*/ 0 w 213"/>
                <a:gd name="T7" fmla="*/ 71680 h 59"/>
                <a:gd name="T8" fmla="*/ 5970 w 213"/>
                <a:gd name="T9" fmla="*/ 63715 h 59"/>
                <a:gd name="T10" fmla="*/ 409932 w 213"/>
                <a:gd name="T11" fmla="*/ 0 h 59"/>
                <a:gd name="T12" fmla="*/ 417892 w 213"/>
                <a:gd name="T13" fmla="*/ 5973 h 59"/>
                <a:gd name="T14" fmla="*/ 423862 w 213"/>
                <a:gd name="T15" fmla="*/ 45795 h 59"/>
                <a:gd name="T16" fmla="*/ 417892 w 213"/>
                <a:gd name="T17" fmla="*/ 53760 h 5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3" h="59">
                  <a:moveTo>
                    <a:pt x="210" y="27"/>
                  </a:moveTo>
                  <a:cubicBezTo>
                    <a:pt x="7" y="58"/>
                    <a:pt x="7" y="58"/>
                    <a:pt x="7" y="58"/>
                  </a:cubicBezTo>
                  <a:cubicBezTo>
                    <a:pt x="6" y="59"/>
                    <a:pt x="4" y="57"/>
                    <a:pt x="4" y="56"/>
                  </a:cubicBezTo>
                  <a:cubicBezTo>
                    <a:pt x="0" y="36"/>
                    <a:pt x="0" y="36"/>
                    <a:pt x="0" y="36"/>
                  </a:cubicBezTo>
                  <a:cubicBezTo>
                    <a:pt x="0" y="34"/>
                    <a:pt x="1" y="32"/>
                    <a:pt x="3" y="32"/>
                  </a:cubicBezTo>
                  <a:cubicBezTo>
                    <a:pt x="206" y="0"/>
                    <a:pt x="206" y="0"/>
                    <a:pt x="206" y="0"/>
                  </a:cubicBezTo>
                  <a:cubicBezTo>
                    <a:pt x="208" y="0"/>
                    <a:pt x="209" y="1"/>
                    <a:pt x="210" y="3"/>
                  </a:cubicBezTo>
                  <a:cubicBezTo>
                    <a:pt x="213" y="23"/>
                    <a:pt x="213" y="23"/>
                    <a:pt x="213" y="23"/>
                  </a:cubicBezTo>
                  <a:cubicBezTo>
                    <a:pt x="213" y="25"/>
                    <a:pt x="212" y="27"/>
                    <a:pt x="210" y="27"/>
                  </a:cubicBezTo>
                  <a:close/>
                </a:path>
              </a:pathLst>
            </a:custGeom>
            <a:solidFill>
              <a:srgbClr val="EE2C3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76" name="Freeform 692"/>
            <p:cNvSpPr>
              <a:spLocks/>
            </p:cNvSpPr>
            <p:nvPr/>
          </p:nvSpPr>
          <p:spPr bwMode="auto">
            <a:xfrm>
              <a:off x="7700963" y="4711469"/>
              <a:ext cx="144462" cy="166688"/>
            </a:xfrm>
            <a:custGeom>
              <a:avLst/>
              <a:gdLst>
                <a:gd name="T0" fmla="*/ 138443 w 72"/>
                <a:gd name="T1" fmla="*/ 148829 h 84"/>
                <a:gd name="T2" fmla="*/ 30096 w 72"/>
                <a:gd name="T3" fmla="*/ 164704 h 84"/>
                <a:gd name="T4" fmla="*/ 22071 w 72"/>
                <a:gd name="T5" fmla="*/ 160735 h 84"/>
                <a:gd name="T6" fmla="*/ 0 w 72"/>
                <a:gd name="T7" fmla="*/ 23813 h 84"/>
                <a:gd name="T8" fmla="*/ 6019 w 72"/>
                <a:gd name="T9" fmla="*/ 17859 h 84"/>
                <a:gd name="T10" fmla="*/ 116372 w 72"/>
                <a:gd name="T11" fmla="*/ 0 h 84"/>
                <a:gd name="T12" fmla="*/ 122391 w 72"/>
                <a:gd name="T13" fmla="*/ 5953 h 84"/>
                <a:gd name="T14" fmla="*/ 144462 w 72"/>
                <a:gd name="T15" fmla="*/ 140891 h 84"/>
                <a:gd name="T16" fmla="*/ 138443 w 72"/>
                <a:gd name="T17" fmla="*/ 148829 h 8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2" h="84">
                  <a:moveTo>
                    <a:pt x="69" y="75"/>
                  </a:moveTo>
                  <a:cubicBezTo>
                    <a:pt x="15" y="83"/>
                    <a:pt x="15" y="83"/>
                    <a:pt x="15" y="83"/>
                  </a:cubicBezTo>
                  <a:cubicBezTo>
                    <a:pt x="13" y="84"/>
                    <a:pt x="11" y="82"/>
                    <a:pt x="11" y="81"/>
                  </a:cubicBezTo>
                  <a:cubicBezTo>
                    <a:pt x="0" y="12"/>
                    <a:pt x="0" y="12"/>
                    <a:pt x="0" y="12"/>
                  </a:cubicBezTo>
                  <a:cubicBezTo>
                    <a:pt x="0" y="11"/>
                    <a:pt x="1" y="9"/>
                    <a:pt x="3" y="9"/>
                  </a:cubicBezTo>
                  <a:cubicBezTo>
                    <a:pt x="58" y="0"/>
                    <a:pt x="58" y="0"/>
                    <a:pt x="58" y="0"/>
                  </a:cubicBezTo>
                  <a:cubicBezTo>
                    <a:pt x="59" y="0"/>
                    <a:pt x="61" y="1"/>
                    <a:pt x="61" y="3"/>
                  </a:cubicBezTo>
                  <a:cubicBezTo>
                    <a:pt x="72" y="71"/>
                    <a:pt x="72" y="71"/>
                    <a:pt x="72" y="71"/>
                  </a:cubicBezTo>
                  <a:cubicBezTo>
                    <a:pt x="72" y="73"/>
                    <a:pt x="71" y="75"/>
                    <a:pt x="69" y="75"/>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77" name="Freeform 693"/>
            <p:cNvSpPr>
              <a:spLocks/>
            </p:cNvSpPr>
            <p:nvPr/>
          </p:nvSpPr>
          <p:spPr bwMode="auto">
            <a:xfrm>
              <a:off x="7727950" y="4874981"/>
              <a:ext cx="155575" cy="242888"/>
            </a:xfrm>
            <a:custGeom>
              <a:avLst/>
              <a:gdLst>
                <a:gd name="T0" fmla="*/ 147597 w 78"/>
                <a:gd name="T1" fmla="*/ 226961 h 122"/>
                <a:gd name="T2" fmla="*/ 41886 w 78"/>
                <a:gd name="T3" fmla="*/ 242888 h 122"/>
                <a:gd name="T4" fmla="*/ 33907 w 78"/>
                <a:gd name="T5" fmla="*/ 236915 h 122"/>
                <a:gd name="T6" fmla="*/ 0 w 78"/>
                <a:gd name="T7" fmla="*/ 25882 h 122"/>
                <a:gd name="T8" fmla="*/ 5984 w 78"/>
                <a:gd name="T9" fmla="*/ 15927 h 122"/>
                <a:gd name="T10" fmla="*/ 113689 w 78"/>
                <a:gd name="T11" fmla="*/ 0 h 122"/>
                <a:gd name="T12" fmla="*/ 121668 w 78"/>
                <a:gd name="T13" fmla="*/ 5973 h 122"/>
                <a:gd name="T14" fmla="*/ 155575 w 78"/>
                <a:gd name="T15" fmla="*/ 217006 h 122"/>
                <a:gd name="T16" fmla="*/ 147597 w 78"/>
                <a:gd name="T17" fmla="*/ 226961 h 12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8" h="122">
                  <a:moveTo>
                    <a:pt x="74" y="114"/>
                  </a:moveTo>
                  <a:cubicBezTo>
                    <a:pt x="21" y="122"/>
                    <a:pt x="21" y="122"/>
                    <a:pt x="21" y="122"/>
                  </a:cubicBezTo>
                  <a:cubicBezTo>
                    <a:pt x="19" y="122"/>
                    <a:pt x="17" y="121"/>
                    <a:pt x="17" y="119"/>
                  </a:cubicBezTo>
                  <a:cubicBezTo>
                    <a:pt x="0" y="13"/>
                    <a:pt x="0" y="13"/>
                    <a:pt x="0" y="13"/>
                  </a:cubicBezTo>
                  <a:cubicBezTo>
                    <a:pt x="0" y="11"/>
                    <a:pt x="1" y="9"/>
                    <a:pt x="3" y="8"/>
                  </a:cubicBezTo>
                  <a:cubicBezTo>
                    <a:pt x="57" y="0"/>
                    <a:pt x="57" y="0"/>
                    <a:pt x="57" y="0"/>
                  </a:cubicBezTo>
                  <a:cubicBezTo>
                    <a:pt x="59" y="0"/>
                    <a:pt x="61" y="1"/>
                    <a:pt x="61" y="3"/>
                  </a:cubicBezTo>
                  <a:cubicBezTo>
                    <a:pt x="78" y="109"/>
                    <a:pt x="78" y="109"/>
                    <a:pt x="78" y="109"/>
                  </a:cubicBezTo>
                  <a:cubicBezTo>
                    <a:pt x="78" y="111"/>
                    <a:pt x="76" y="113"/>
                    <a:pt x="74" y="114"/>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78" name="Freeform 694"/>
            <p:cNvSpPr>
              <a:spLocks/>
            </p:cNvSpPr>
            <p:nvPr/>
          </p:nvSpPr>
          <p:spPr bwMode="auto">
            <a:xfrm>
              <a:off x="7840663" y="4665431"/>
              <a:ext cx="282575" cy="85725"/>
            </a:xfrm>
            <a:custGeom>
              <a:avLst/>
              <a:gdLst>
                <a:gd name="T0" fmla="*/ 278595 w 142"/>
                <a:gd name="T1" fmla="*/ 43859 h 43"/>
                <a:gd name="T2" fmla="*/ 11940 w 142"/>
                <a:gd name="T3" fmla="*/ 85725 h 43"/>
                <a:gd name="T4" fmla="*/ 5970 w 142"/>
                <a:gd name="T5" fmla="*/ 81738 h 43"/>
                <a:gd name="T6" fmla="*/ 0 w 142"/>
                <a:gd name="T7" fmla="*/ 47847 h 43"/>
                <a:gd name="T8" fmla="*/ 3980 w 142"/>
                <a:gd name="T9" fmla="*/ 41866 h 43"/>
                <a:gd name="T10" fmla="*/ 272625 w 142"/>
                <a:gd name="T11" fmla="*/ 0 h 43"/>
                <a:gd name="T12" fmla="*/ 276605 w 142"/>
                <a:gd name="T13" fmla="*/ 3987 h 43"/>
                <a:gd name="T14" fmla="*/ 282575 w 142"/>
                <a:gd name="T15" fmla="*/ 37878 h 43"/>
                <a:gd name="T16" fmla="*/ 278595 w 142"/>
                <a:gd name="T17" fmla="*/ 43859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2" h="43">
                  <a:moveTo>
                    <a:pt x="140" y="22"/>
                  </a:moveTo>
                  <a:cubicBezTo>
                    <a:pt x="6" y="43"/>
                    <a:pt x="6" y="43"/>
                    <a:pt x="6" y="43"/>
                  </a:cubicBezTo>
                  <a:cubicBezTo>
                    <a:pt x="4" y="43"/>
                    <a:pt x="3" y="42"/>
                    <a:pt x="3" y="41"/>
                  </a:cubicBezTo>
                  <a:cubicBezTo>
                    <a:pt x="0" y="24"/>
                    <a:pt x="0" y="24"/>
                    <a:pt x="0" y="24"/>
                  </a:cubicBezTo>
                  <a:cubicBezTo>
                    <a:pt x="0" y="22"/>
                    <a:pt x="1" y="21"/>
                    <a:pt x="2" y="21"/>
                  </a:cubicBezTo>
                  <a:cubicBezTo>
                    <a:pt x="137" y="0"/>
                    <a:pt x="137" y="0"/>
                    <a:pt x="137" y="0"/>
                  </a:cubicBezTo>
                  <a:cubicBezTo>
                    <a:pt x="138" y="0"/>
                    <a:pt x="139" y="1"/>
                    <a:pt x="139" y="2"/>
                  </a:cubicBezTo>
                  <a:cubicBezTo>
                    <a:pt x="142" y="19"/>
                    <a:pt x="142" y="19"/>
                    <a:pt x="142" y="19"/>
                  </a:cubicBezTo>
                  <a:cubicBezTo>
                    <a:pt x="142" y="20"/>
                    <a:pt x="141" y="21"/>
                    <a:pt x="140" y="22"/>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79" name="Freeform 695"/>
            <p:cNvSpPr>
              <a:spLocks/>
            </p:cNvSpPr>
            <p:nvPr/>
          </p:nvSpPr>
          <p:spPr bwMode="auto">
            <a:xfrm>
              <a:off x="7848600" y="4720994"/>
              <a:ext cx="280987" cy="69850"/>
            </a:xfrm>
            <a:custGeom>
              <a:avLst/>
              <a:gdLst>
                <a:gd name="T0" fmla="*/ 280987 w 177"/>
                <a:gd name="T1" fmla="*/ 25400 h 44"/>
                <a:gd name="T2" fmla="*/ 4762 w 177"/>
                <a:gd name="T3" fmla="*/ 69850 h 44"/>
                <a:gd name="T4" fmla="*/ 0 w 177"/>
                <a:gd name="T5" fmla="*/ 44450 h 44"/>
                <a:gd name="T6" fmla="*/ 277812 w 177"/>
                <a:gd name="T7" fmla="*/ 0 h 44"/>
                <a:gd name="T8" fmla="*/ 280987 w 177"/>
                <a:gd name="T9" fmla="*/ 25400 h 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7" h="44">
                  <a:moveTo>
                    <a:pt x="177" y="16"/>
                  </a:moveTo>
                  <a:lnTo>
                    <a:pt x="3" y="44"/>
                  </a:lnTo>
                  <a:lnTo>
                    <a:pt x="0" y="28"/>
                  </a:lnTo>
                  <a:lnTo>
                    <a:pt x="175" y="0"/>
                  </a:lnTo>
                  <a:lnTo>
                    <a:pt x="177" y="16"/>
                  </a:ln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80" name="Freeform 696"/>
            <p:cNvSpPr>
              <a:spLocks/>
            </p:cNvSpPr>
            <p:nvPr/>
          </p:nvSpPr>
          <p:spPr bwMode="auto">
            <a:xfrm>
              <a:off x="7856538" y="4768619"/>
              <a:ext cx="279400" cy="53975"/>
            </a:xfrm>
            <a:custGeom>
              <a:avLst/>
              <a:gdLst>
                <a:gd name="T0" fmla="*/ 277404 w 140"/>
                <a:gd name="T1" fmla="*/ 9995 h 27"/>
                <a:gd name="T2" fmla="*/ 3991 w 140"/>
                <a:gd name="T3" fmla="*/ 53975 h 27"/>
                <a:gd name="T4" fmla="*/ 1996 w 140"/>
                <a:gd name="T5" fmla="*/ 49977 h 27"/>
                <a:gd name="T6" fmla="*/ 0 w 140"/>
                <a:gd name="T7" fmla="*/ 43980 h 27"/>
                <a:gd name="T8" fmla="*/ 1996 w 140"/>
                <a:gd name="T9" fmla="*/ 41981 h 27"/>
                <a:gd name="T10" fmla="*/ 275409 w 140"/>
                <a:gd name="T11" fmla="*/ 0 h 27"/>
                <a:gd name="T12" fmla="*/ 277404 w 140"/>
                <a:gd name="T13" fmla="*/ 1999 h 27"/>
                <a:gd name="T14" fmla="*/ 279400 w 140"/>
                <a:gd name="T15" fmla="*/ 7996 h 27"/>
                <a:gd name="T16" fmla="*/ 277404 w 140"/>
                <a:gd name="T17" fmla="*/ 999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0" h="27">
                  <a:moveTo>
                    <a:pt x="139" y="5"/>
                  </a:moveTo>
                  <a:cubicBezTo>
                    <a:pt x="2" y="27"/>
                    <a:pt x="2" y="27"/>
                    <a:pt x="2" y="27"/>
                  </a:cubicBezTo>
                  <a:cubicBezTo>
                    <a:pt x="1" y="27"/>
                    <a:pt x="1" y="26"/>
                    <a:pt x="1" y="25"/>
                  </a:cubicBezTo>
                  <a:cubicBezTo>
                    <a:pt x="0" y="22"/>
                    <a:pt x="0" y="22"/>
                    <a:pt x="0" y="22"/>
                  </a:cubicBezTo>
                  <a:cubicBezTo>
                    <a:pt x="0" y="22"/>
                    <a:pt x="0" y="21"/>
                    <a:pt x="1" y="21"/>
                  </a:cubicBezTo>
                  <a:cubicBezTo>
                    <a:pt x="138" y="0"/>
                    <a:pt x="138" y="0"/>
                    <a:pt x="138" y="0"/>
                  </a:cubicBezTo>
                  <a:cubicBezTo>
                    <a:pt x="138" y="0"/>
                    <a:pt x="139" y="0"/>
                    <a:pt x="139" y="1"/>
                  </a:cubicBezTo>
                  <a:cubicBezTo>
                    <a:pt x="140" y="4"/>
                    <a:pt x="140" y="4"/>
                    <a:pt x="140" y="4"/>
                  </a:cubicBezTo>
                  <a:cubicBezTo>
                    <a:pt x="140" y="4"/>
                    <a:pt x="139" y="5"/>
                    <a:pt x="139" y="5"/>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81" name="Freeform 697"/>
            <p:cNvSpPr>
              <a:spLocks/>
            </p:cNvSpPr>
            <p:nvPr/>
          </p:nvSpPr>
          <p:spPr bwMode="auto">
            <a:xfrm>
              <a:off x="7861300" y="4789256"/>
              <a:ext cx="276225" cy="53975"/>
            </a:xfrm>
            <a:custGeom>
              <a:avLst/>
              <a:gdLst>
                <a:gd name="T0" fmla="*/ 274238 w 139"/>
                <a:gd name="T1" fmla="*/ 11994 h 27"/>
                <a:gd name="T2" fmla="*/ 3974 w 139"/>
                <a:gd name="T3" fmla="*/ 53975 h 27"/>
                <a:gd name="T4" fmla="*/ 0 w 139"/>
                <a:gd name="T5" fmla="*/ 51976 h 27"/>
                <a:gd name="T6" fmla="*/ 0 w 139"/>
                <a:gd name="T7" fmla="*/ 45979 h 27"/>
                <a:gd name="T8" fmla="*/ 1987 w 139"/>
                <a:gd name="T9" fmla="*/ 41981 h 27"/>
                <a:gd name="T10" fmla="*/ 272251 w 139"/>
                <a:gd name="T11" fmla="*/ 0 h 27"/>
                <a:gd name="T12" fmla="*/ 276225 w 139"/>
                <a:gd name="T13" fmla="*/ 1999 h 27"/>
                <a:gd name="T14" fmla="*/ 276225 w 139"/>
                <a:gd name="T15" fmla="*/ 7996 h 27"/>
                <a:gd name="T16" fmla="*/ 274238 w 139"/>
                <a:gd name="T17" fmla="*/ 11994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39" h="27">
                  <a:moveTo>
                    <a:pt x="138" y="6"/>
                  </a:moveTo>
                  <a:cubicBezTo>
                    <a:pt x="2" y="27"/>
                    <a:pt x="2" y="27"/>
                    <a:pt x="2" y="27"/>
                  </a:cubicBezTo>
                  <a:cubicBezTo>
                    <a:pt x="1" y="27"/>
                    <a:pt x="0" y="26"/>
                    <a:pt x="0" y="26"/>
                  </a:cubicBezTo>
                  <a:cubicBezTo>
                    <a:pt x="0" y="23"/>
                    <a:pt x="0" y="23"/>
                    <a:pt x="0" y="23"/>
                  </a:cubicBezTo>
                  <a:cubicBezTo>
                    <a:pt x="0" y="22"/>
                    <a:pt x="0" y="21"/>
                    <a:pt x="1" y="21"/>
                  </a:cubicBezTo>
                  <a:cubicBezTo>
                    <a:pt x="137" y="0"/>
                    <a:pt x="137" y="0"/>
                    <a:pt x="137" y="0"/>
                  </a:cubicBezTo>
                  <a:cubicBezTo>
                    <a:pt x="138" y="0"/>
                    <a:pt x="139" y="0"/>
                    <a:pt x="139" y="1"/>
                  </a:cubicBezTo>
                  <a:cubicBezTo>
                    <a:pt x="139" y="4"/>
                    <a:pt x="139" y="4"/>
                    <a:pt x="139" y="4"/>
                  </a:cubicBezTo>
                  <a:cubicBezTo>
                    <a:pt x="139" y="5"/>
                    <a:pt x="139" y="5"/>
                    <a:pt x="138" y="6"/>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82" name="Freeform 698"/>
            <p:cNvSpPr>
              <a:spLocks/>
            </p:cNvSpPr>
            <p:nvPr/>
          </p:nvSpPr>
          <p:spPr bwMode="auto">
            <a:xfrm>
              <a:off x="7862888" y="4808306"/>
              <a:ext cx="279400" cy="53975"/>
            </a:xfrm>
            <a:custGeom>
              <a:avLst/>
              <a:gdLst>
                <a:gd name="T0" fmla="*/ 277404 w 140"/>
                <a:gd name="T1" fmla="*/ 11994 h 27"/>
                <a:gd name="T2" fmla="*/ 3991 w 140"/>
                <a:gd name="T3" fmla="*/ 53975 h 27"/>
                <a:gd name="T4" fmla="*/ 1996 w 140"/>
                <a:gd name="T5" fmla="*/ 51976 h 27"/>
                <a:gd name="T6" fmla="*/ 0 w 140"/>
                <a:gd name="T7" fmla="*/ 45979 h 27"/>
                <a:gd name="T8" fmla="*/ 1996 w 140"/>
                <a:gd name="T9" fmla="*/ 41981 h 27"/>
                <a:gd name="T10" fmla="*/ 275409 w 140"/>
                <a:gd name="T11" fmla="*/ 0 h 27"/>
                <a:gd name="T12" fmla="*/ 277404 w 140"/>
                <a:gd name="T13" fmla="*/ 1999 h 27"/>
                <a:gd name="T14" fmla="*/ 279400 w 140"/>
                <a:gd name="T15" fmla="*/ 7996 h 27"/>
                <a:gd name="T16" fmla="*/ 277404 w 140"/>
                <a:gd name="T17" fmla="*/ 11994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0" h="27">
                  <a:moveTo>
                    <a:pt x="139" y="6"/>
                  </a:moveTo>
                  <a:cubicBezTo>
                    <a:pt x="2" y="27"/>
                    <a:pt x="2" y="27"/>
                    <a:pt x="2" y="27"/>
                  </a:cubicBezTo>
                  <a:cubicBezTo>
                    <a:pt x="2" y="27"/>
                    <a:pt x="1" y="27"/>
                    <a:pt x="1" y="26"/>
                  </a:cubicBezTo>
                  <a:cubicBezTo>
                    <a:pt x="0" y="23"/>
                    <a:pt x="0" y="23"/>
                    <a:pt x="0" y="23"/>
                  </a:cubicBezTo>
                  <a:cubicBezTo>
                    <a:pt x="0" y="22"/>
                    <a:pt x="1" y="21"/>
                    <a:pt x="1" y="21"/>
                  </a:cubicBezTo>
                  <a:cubicBezTo>
                    <a:pt x="138" y="0"/>
                    <a:pt x="138" y="0"/>
                    <a:pt x="138" y="0"/>
                  </a:cubicBezTo>
                  <a:cubicBezTo>
                    <a:pt x="139" y="0"/>
                    <a:pt x="139" y="0"/>
                    <a:pt x="139" y="1"/>
                  </a:cubicBezTo>
                  <a:cubicBezTo>
                    <a:pt x="140" y="4"/>
                    <a:pt x="140" y="4"/>
                    <a:pt x="140" y="4"/>
                  </a:cubicBezTo>
                  <a:cubicBezTo>
                    <a:pt x="140" y="5"/>
                    <a:pt x="140" y="6"/>
                    <a:pt x="139" y="6"/>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83" name="Freeform 699"/>
            <p:cNvSpPr>
              <a:spLocks/>
            </p:cNvSpPr>
            <p:nvPr/>
          </p:nvSpPr>
          <p:spPr bwMode="auto">
            <a:xfrm>
              <a:off x="7867650" y="4828944"/>
              <a:ext cx="277812" cy="53975"/>
            </a:xfrm>
            <a:custGeom>
              <a:avLst/>
              <a:gdLst>
                <a:gd name="T0" fmla="*/ 273843 w 140"/>
                <a:gd name="T1" fmla="*/ 11994 h 27"/>
                <a:gd name="T2" fmla="*/ 3969 w 140"/>
                <a:gd name="T3" fmla="*/ 53975 h 27"/>
                <a:gd name="T4" fmla="*/ 0 w 140"/>
                <a:gd name="T5" fmla="*/ 51976 h 27"/>
                <a:gd name="T6" fmla="*/ 0 w 140"/>
                <a:gd name="T7" fmla="*/ 45979 h 27"/>
                <a:gd name="T8" fmla="*/ 1984 w 140"/>
                <a:gd name="T9" fmla="*/ 43980 h 27"/>
                <a:gd name="T10" fmla="*/ 273843 w 140"/>
                <a:gd name="T11" fmla="*/ 0 h 27"/>
                <a:gd name="T12" fmla="*/ 275828 w 140"/>
                <a:gd name="T13" fmla="*/ 1999 h 27"/>
                <a:gd name="T14" fmla="*/ 277812 w 140"/>
                <a:gd name="T15" fmla="*/ 7996 h 27"/>
                <a:gd name="T16" fmla="*/ 273843 w 140"/>
                <a:gd name="T17" fmla="*/ 11994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0" h="27">
                  <a:moveTo>
                    <a:pt x="138" y="6"/>
                  </a:moveTo>
                  <a:cubicBezTo>
                    <a:pt x="2" y="27"/>
                    <a:pt x="2" y="27"/>
                    <a:pt x="2" y="27"/>
                  </a:cubicBezTo>
                  <a:cubicBezTo>
                    <a:pt x="1" y="27"/>
                    <a:pt x="0" y="27"/>
                    <a:pt x="0" y="26"/>
                  </a:cubicBezTo>
                  <a:cubicBezTo>
                    <a:pt x="0" y="23"/>
                    <a:pt x="0" y="23"/>
                    <a:pt x="0" y="23"/>
                  </a:cubicBezTo>
                  <a:cubicBezTo>
                    <a:pt x="0" y="22"/>
                    <a:pt x="0" y="22"/>
                    <a:pt x="1" y="22"/>
                  </a:cubicBezTo>
                  <a:cubicBezTo>
                    <a:pt x="138" y="0"/>
                    <a:pt x="138" y="0"/>
                    <a:pt x="138" y="0"/>
                  </a:cubicBezTo>
                  <a:cubicBezTo>
                    <a:pt x="138" y="0"/>
                    <a:pt x="139" y="1"/>
                    <a:pt x="139" y="1"/>
                  </a:cubicBezTo>
                  <a:cubicBezTo>
                    <a:pt x="140" y="4"/>
                    <a:pt x="140" y="4"/>
                    <a:pt x="140" y="4"/>
                  </a:cubicBezTo>
                  <a:cubicBezTo>
                    <a:pt x="140" y="5"/>
                    <a:pt x="139" y="6"/>
                    <a:pt x="138" y="6"/>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84" name="Freeform 700"/>
            <p:cNvSpPr>
              <a:spLocks/>
            </p:cNvSpPr>
            <p:nvPr/>
          </p:nvSpPr>
          <p:spPr bwMode="auto">
            <a:xfrm>
              <a:off x="7869238" y="4847994"/>
              <a:ext cx="277812" cy="57150"/>
            </a:xfrm>
            <a:custGeom>
              <a:avLst/>
              <a:gdLst>
                <a:gd name="T0" fmla="*/ 275828 w 140"/>
                <a:gd name="T1" fmla="*/ 12246 h 28"/>
                <a:gd name="T2" fmla="*/ 3969 w 140"/>
                <a:gd name="T3" fmla="*/ 55109 h 28"/>
                <a:gd name="T4" fmla="*/ 1984 w 140"/>
                <a:gd name="T5" fmla="*/ 53068 h 28"/>
                <a:gd name="T6" fmla="*/ 0 w 140"/>
                <a:gd name="T7" fmla="*/ 46945 h 28"/>
                <a:gd name="T8" fmla="*/ 3969 w 140"/>
                <a:gd name="T9" fmla="*/ 44904 h 28"/>
                <a:gd name="T10" fmla="*/ 273843 w 140"/>
                <a:gd name="T11" fmla="*/ 2041 h 28"/>
                <a:gd name="T12" fmla="*/ 277812 w 140"/>
                <a:gd name="T13" fmla="*/ 4082 h 28"/>
                <a:gd name="T14" fmla="*/ 277812 w 140"/>
                <a:gd name="T15" fmla="*/ 10205 h 28"/>
                <a:gd name="T16" fmla="*/ 275828 w 140"/>
                <a:gd name="T17" fmla="*/ 12246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0" h="28">
                  <a:moveTo>
                    <a:pt x="139" y="6"/>
                  </a:moveTo>
                  <a:cubicBezTo>
                    <a:pt x="2" y="27"/>
                    <a:pt x="2" y="27"/>
                    <a:pt x="2" y="27"/>
                  </a:cubicBezTo>
                  <a:cubicBezTo>
                    <a:pt x="2" y="28"/>
                    <a:pt x="1" y="27"/>
                    <a:pt x="1" y="26"/>
                  </a:cubicBezTo>
                  <a:cubicBezTo>
                    <a:pt x="0" y="23"/>
                    <a:pt x="0" y="23"/>
                    <a:pt x="0" y="23"/>
                  </a:cubicBezTo>
                  <a:cubicBezTo>
                    <a:pt x="0" y="23"/>
                    <a:pt x="1" y="22"/>
                    <a:pt x="2" y="22"/>
                  </a:cubicBezTo>
                  <a:cubicBezTo>
                    <a:pt x="138" y="1"/>
                    <a:pt x="138" y="1"/>
                    <a:pt x="138" y="1"/>
                  </a:cubicBezTo>
                  <a:cubicBezTo>
                    <a:pt x="139" y="0"/>
                    <a:pt x="140" y="1"/>
                    <a:pt x="140" y="2"/>
                  </a:cubicBezTo>
                  <a:cubicBezTo>
                    <a:pt x="140" y="5"/>
                    <a:pt x="140" y="5"/>
                    <a:pt x="140" y="5"/>
                  </a:cubicBezTo>
                  <a:cubicBezTo>
                    <a:pt x="140" y="5"/>
                    <a:pt x="140" y="6"/>
                    <a:pt x="139" y="6"/>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85" name="Freeform 701"/>
            <p:cNvSpPr>
              <a:spLocks/>
            </p:cNvSpPr>
            <p:nvPr/>
          </p:nvSpPr>
          <p:spPr bwMode="auto">
            <a:xfrm>
              <a:off x="7872413" y="4870219"/>
              <a:ext cx="279400" cy="53975"/>
            </a:xfrm>
            <a:custGeom>
              <a:avLst/>
              <a:gdLst>
                <a:gd name="T0" fmla="*/ 277404 w 140"/>
                <a:gd name="T1" fmla="*/ 9995 h 27"/>
                <a:gd name="T2" fmla="*/ 3991 w 140"/>
                <a:gd name="T3" fmla="*/ 53975 h 27"/>
                <a:gd name="T4" fmla="*/ 1996 w 140"/>
                <a:gd name="T5" fmla="*/ 51976 h 27"/>
                <a:gd name="T6" fmla="*/ 0 w 140"/>
                <a:gd name="T7" fmla="*/ 45979 h 27"/>
                <a:gd name="T8" fmla="*/ 1996 w 140"/>
                <a:gd name="T9" fmla="*/ 41981 h 27"/>
                <a:gd name="T10" fmla="*/ 275409 w 140"/>
                <a:gd name="T11" fmla="*/ 0 h 27"/>
                <a:gd name="T12" fmla="*/ 277404 w 140"/>
                <a:gd name="T13" fmla="*/ 1999 h 27"/>
                <a:gd name="T14" fmla="*/ 279400 w 140"/>
                <a:gd name="T15" fmla="*/ 7996 h 27"/>
                <a:gd name="T16" fmla="*/ 277404 w 140"/>
                <a:gd name="T17" fmla="*/ 9995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0" h="27">
                  <a:moveTo>
                    <a:pt x="139" y="5"/>
                  </a:moveTo>
                  <a:cubicBezTo>
                    <a:pt x="2" y="27"/>
                    <a:pt x="2" y="27"/>
                    <a:pt x="2" y="27"/>
                  </a:cubicBezTo>
                  <a:cubicBezTo>
                    <a:pt x="1" y="27"/>
                    <a:pt x="1" y="26"/>
                    <a:pt x="1" y="26"/>
                  </a:cubicBezTo>
                  <a:cubicBezTo>
                    <a:pt x="0" y="23"/>
                    <a:pt x="0" y="23"/>
                    <a:pt x="0" y="23"/>
                  </a:cubicBezTo>
                  <a:cubicBezTo>
                    <a:pt x="0" y="22"/>
                    <a:pt x="0" y="21"/>
                    <a:pt x="1" y="21"/>
                  </a:cubicBezTo>
                  <a:cubicBezTo>
                    <a:pt x="138" y="0"/>
                    <a:pt x="138" y="0"/>
                    <a:pt x="138" y="0"/>
                  </a:cubicBezTo>
                  <a:cubicBezTo>
                    <a:pt x="138" y="0"/>
                    <a:pt x="139" y="0"/>
                    <a:pt x="139" y="1"/>
                  </a:cubicBezTo>
                  <a:cubicBezTo>
                    <a:pt x="140" y="4"/>
                    <a:pt x="140" y="4"/>
                    <a:pt x="140" y="4"/>
                  </a:cubicBezTo>
                  <a:cubicBezTo>
                    <a:pt x="140" y="5"/>
                    <a:pt x="139" y="5"/>
                    <a:pt x="139" y="5"/>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86" name="Freeform 702"/>
            <p:cNvSpPr>
              <a:spLocks/>
            </p:cNvSpPr>
            <p:nvPr/>
          </p:nvSpPr>
          <p:spPr bwMode="auto">
            <a:xfrm>
              <a:off x="7877175" y="4890856"/>
              <a:ext cx="276225" cy="53975"/>
            </a:xfrm>
            <a:custGeom>
              <a:avLst/>
              <a:gdLst>
                <a:gd name="T0" fmla="*/ 274238 w 139"/>
                <a:gd name="T1" fmla="*/ 11994 h 27"/>
                <a:gd name="T2" fmla="*/ 3974 w 139"/>
                <a:gd name="T3" fmla="*/ 53975 h 27"/>
                <a:gd name="T4" fmla="*/ 0 w 139"/>
                <a:gd name="T5" fmla="*/ 51976 h 27"/>
                <a:gd name="T6" fmla="*/ 0 w 139"/>
                <a:gd name="T7" fmla="*/ 45979 h 27"/>
                <a:gd name="T8" fmla="*/ 1987 w 139"/>
                <a:gd name="T9" fmla="*/ 41981 h 27"/>
                <a:gd name="T10" fmla="*/ 272251 w 139"/>
                <a:gd name="T11" fmla="*/ 0 h 27"/>
                <a:gd name="T12" fmla="*/ 276225 w 139"/>
                <a:gd name="T13" fmla="*/ 1999 h 27"/>
                <a:gd name="T14" fmla="*/ 276225 w 139"/>
                <a:gd name="T15" fmla="*/ 7996 h 27"/>
                <a:gd name="T16" fmla="*/ 274238 w 139"/>
                <a:gd name="T17" fmla="*/ 11994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39" h="27">
                  <a:moveTo>
                    <a:pt x="138" y="6"/>
                  </a:moveTo>
                  <a:cubicBezTo>
                    <a:pt x="2" y="27"/>
                    <a:pt x="2" y="27"/>
                    <a:pt x="2" y="27"/>
                  </a:cubicBezTo>
                  <a:cubicBezTo>
                    <a:pt x="1" y="27"/>
                    <a:pt x="0" y="27"/>
                    <a:pt x="0" y="26"/>
                  </a:cubicBezTo>
                  <a:cubicBezTo>
                    <a:pt x="0" y="23"/>
                    <a:pt x="0" y="23"/>
                    <a:pt x="0" y="23"/>
                  </a:cubicBezTo>
                  <a:cubicBezTo>
                    <a:pt x="0" y="22"/>
                    <a:pt x="0" y="21"/>
                    <a:pt x="1" y="21"/>
                  </a:cubicBezTo>
                  <a:cubicBezTo>
                    <a:pt x="137" y="0"/>
                    <a:pt x="137" y="0"/>
                    <a:pt x="137" y="0"/>
                  </a:cubicBezTo>
                  <a:cubicBezTo>
                    <a:pt x="138" y="0"/>
                    <a:pt x="139" y="0"/>
                    <a:pt x="139" y="1"/>
                  </a:cubicBezTo>
                  <a:cubicBezTo>
                    <a:pt x="139" y="4"/>
                    <a:pt x="139" y="4"/>
                    <a:pt x="139" y="4"/>
                  </a:cubicBezTo>
                  <a:cubicBezTo>
                    <a:pt x="139" y="5"/>
                    <a:pt x="139" y="6"/>
                    <a:pt x="138" y="6"/>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87" name="Freeform 703"/>
            <p:cNvSpPr>
              <a:spLocks/>
            </p:cNvSpPr>
            <p:nvPr/>
          </p:nvSpPr>
          <p:spPr bwMode="auto">
            <a:xfrm>
              <a:off x="7878763" y="4909906"/>
              <a:ext cx="279400" cy="53975"/>
            </a:xfrm>
            <a:custGeom>
              <a:avLst/>
              <a:gdLst>
                <a:gd name="T0" fmla="*/ 277404 w 140"/>
                <a:gd name="T1" fmla="*/ 11994 h 27"/>
                <a:gd name="T2" fmla="*/ 3991 w 140"/>
                <a:gd name="T3" fmla="*/ 53975 h 27"/>
                <a:gd name="T4" fmla="*/ 1996 w 140"/>
                <a:gd name="T5" fmla="*/ 51976 h 27"/>
                <a:gd name="T6" fmla="*/ 0 w 140"/>
                <a:gd name="T7" fmla="*/ 45979 h 27"/>
                <a:gd name="T8" fmla="*/ 1996 w 140"/>
                <a:gd name="T9" fmla="*/ 43980 h 27"/>
                <a:gd name="T10" fmla="*/ 275409 w 140"/>
                <a:gd name="T11" fmla="*/ 0 h 27"/>
                <a:gd name="T12" fmla="*/ 277404 w 140"/>
                <a:gd name="T13" fmla="*/ 1999 h 27"/>
                <a:gd name="T14" fmla="*/ 279400 w 140"/>
                <a:gd name="T15" fmla="*/ 7996 h 27"/>
                <a:gd name="T16" fmla="*/ 277404 w 140"/>
                <a:gd name="T17" fmla="*/ 11994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0" h="27">
                  <a:moveTo>
                    <a:pt x="139" y="6"/>
                  </a:moveTo>
                  <a:cubicBezTo>
                    <a:pt x="2" y="27"/>
                    <a:pt x="2" y="27"/>
                    <a:pt x="2" y="27"/>
                  </a:cubicBezTo>
                  <a:cubicBezTo>
                    <a:pt x="2" y="27"/>
                    <a:pt x="1" y="27"/>
                    <a:pt x="1" y="26"/>
                  </a:cubicBezTo>
                  <a:cubicBezTo>
                    <a:pt x="0" y="23"/>
                    <a:pt x="0" y="23"/>
                    <a:pt x="0" y="23"/>
                  </a:cubicBezTo>
                  <a:cubicBezTo>
                    <a:pt x="0" y="22"/>
                    <a:pt x="1" y="22"/>
                    <a:pt x="1" y="22"/>
                  </a:cubicBezTo>
                  <a:cubicBezTo>
                    <a:pt x="138" y="0"/>
                    <a:pt x="138" y="0"/>
                    <a:pt x="138" y="0"/>
                  </a:cubicBezTo>
                  <a:cubicBezTo>
                    <a:pt x="139" y="0"/>
                    <a:pt x="139" y="1"/>
                    <a:pt x="139" y="1"/>
                  </a:cubicBezTo>
                  <a:cubicBezTo>
                    <a:pt x="140" y="4"/>
                    <a:pt x="140" y="4"/>
                    <a:pt x="140" y="4"/>
                  </a:cubicBezTo>
                  <a:cubicBezTo>
                    <a:pt x="140" y="5"/>
                    <a:pt x="140" y="6"/>
                    <a:pt x="139" y="6"/>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88" name="Freeform 704"/>
            <p:cNvSpPr>
              <a:spLocks/>
            </p:cNvSpPr>
            <p:nvPr/>
          </p:nvSpPr>
          <p:spPr bwMode="auto">
            <a:xfrm>
              <a:off x="7886700" y="4987694"/>
              <a:ext cx="117475" cy="30163"/>
            </a:xfrm>
            <a:custGeom>
              <a:avLst/>
              <a:gdLst>
                <a:gd name="T0" fmla="*/ 115484 w 59"/>
                <a:gd name="T1" fmla="*/ 12065 h 15"/>
                <a:gd name="T2" fmla="*/ 3982 w 59"/>
                <a:gd name="T3" fmla="*/ 30163 h 15"/>
                <a:gd name="T4" fmla="*/ 1991 w 59"/>
                <a:gd name="T5" fmla="*/ 28152 h 15"/>
                <a:gd name="T6" fmla="*/ 0 w 59"/>
                <a:gd name="T7" fmla="*/ 20109 h 15"/>
                <a:gd name="T8" fmla="*/ 1991 w 59"/>
                <a:gd name="T9" fmla="*/ 18098 h 15"/>
                <a:gd name="T10" fmla="*/ 113493 w 59"/>
                <a:gd name="T11" fmla="*/ 2011 h 15"/>
                <a:gd name="T12" fmla="*/ 115484 w 59"/>
                <a:gd name="T13" fmla="*/ 2011 h 15"/>
                <a:gd name="T14" fmla="*/ 117475 w 59"/>
                <a:gd name="T15" fmla="*/ 10054 h 15"/>
                <a:gd name="T16" fmla="*/ 115484 w 59"/>
                <a:gd name="T17" fmla="*/ 12065 h 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15">
                  <a:moveTo>
                    <a:pt x="58" y="6"/>
                  </a:moveTo>
                  <a:cubicBezTo>
                    <a:pt x="2" y="15"/>
                    <a:pt x="2" y="15"/>
                    <a:pt x="2" y="15"/>
                  </a:cubicBezTo>
                  <a:cubicBezTo>
                    <a:pt x="1" y="15"/>
                    <a:pt x="1" y="15"/>
                    <a:pt x="1" y="14"/>
                  </a:cubicBezTo>
                  <a:cubicBezTo>
                    <a:pt x="0" y="10"/>
                    <a:pt x="0" y="10"/>
                    <a:pt x="0" y="10"/>
                  </a:cubicBezTo>
                  <a:cubicBezTo>
                    <a:pt x="0" y="10"/>
                    <a:pt x="1" y="9"/>
                    <a:pt x="1" y="9"/>
                  </a:cubicBezTo>
                  <a:cubicBezTo>
                    <a:pt x="57" y="1"/>
                    <a:pt x="57" y="1"/>
                    <a:pt x="57" y="1"/>
                  </a:cubicBezTo>
                  <a:cubicBezTo>
                    <a:pt x="58" y="0"/>
                    <a:pt x="58" y="1"/>
                    <a:pt x="58" y="1"/>
                  </a:cubicBezTo>
                  <a:cubicBezTo>
                    <a:pt x="59" y="5"/>
                    <a:pt x="59" y="5"/>
                    <a:pt x="59" y="5"/>
                  </a:cubicBezTo>
                  <a:cubicBezTo>
                    <a:pt x="59" y="6"/>
                    <a:pt x="59" y="6"/>
                    <a:pt x="58" y="6"/>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89" name="Freeform 705"/>
            <p:cNvSpPr>
              <a:spLocks/>
            </p:cNvSpPr>
            <p:nvPr/>
          </p:nvSpPr>
          <p:spPr bwMode="auto">
            <a:xfrm>
              <a:off x="7893050" y="4995631"/>
              <a:ext cx="277812" cy="53975"/>
            </a:xfrm>
            <a:custGeom>
              <a:avLst/>
              <a:gdLst>
                <a:gd name="T0" fmla="*/ 273843 w 140"/>
                <a:gd name="T1" fmla="*/ 11994 h 27"/>
                <a:gd name="T2" fmla="*/ 3969 w 140"/>
                <a:gd name="T3" fmla="*/ 53975 h 27"/>
                <a:gd name="T4" fmla="*/ 0 w 140"/>
                <a:gd name="T5" fmla="*/ 51976 h 27"/>
                <a:gd name="T6" fmla="*/ 0 w 140"/>
                <a:gd name="T7" fmla="*/ 45979 h 27"/>
                <a:gd name="T8" fmla="*/ 1984 w 140"/>
                <a:gd name="T9" fmla="*/ 41981 h 27"/>
                <a:gd name="T10" fmla="*/ 273843 w 140"/>
                <a:gd name="T11" fmla="*/ 0 h 27"/>
                <a:gd name="T12" fmla="*/ 275828 w 140"/>
                <a:gd name="T13" fmla="*/ 1999 h 27"/>
                <a:gd name="T14" fmla="*/ 277812 w 140"/>
                <a:gd name="T15" fmla="*/ 7996 h 27"/>
                <a:gd name="T16" fmla="*/ 273843 w 140"/>
                <a:gd name="T17" fmla="*/ 11994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0" h="27">
                  <a:moveTo>
                    <a:pt x="138" y="6"/>
                  </a:moveTo>
                  <a:cubicBezTo>
                    <a:pt x="2" y="27"/>
                    <a:pt x="2" y="27"/>
                    <a:pt x="2" y="27"/>
                  </a:cubicBezTo>
                  <a:cubicBezTo>
                    <a:pt x="1" y="27"/>
                    <a:pt x="0" y="26"/>
                    <a:pt x="0" y="26"/>
                  </a:cubicBezTo>
                  <a:cubicBezTo>
                    <a:pt x="0" y="23"/>
                    <a:pt x="0" y="23"/>
                    <a:pt x="0" y="23"/>
                  </a:cubicBezTo>
                  <a:cubicBezTo>
                    <a:pt x="0" y="22"/>
                    <a:pt x="0" y="21"/>
                    <a:pt x="1" y="21"/>
                  </a:cubicBezTo>
                  <a:cubicBezTo>
                    <a:pt x="138" y="0"/>
                    <a:pt x="138" y="0"/>
                    <a:pt x="138" y="0"/>
                  </a:cubicBezTo>
                  <a:cubicBezTo>
                    <a:pt x="138" y="0"/>
                    <a:pt x="139" y="0"/>
                    <a:pt x="139" y="1"/>
                  </a:cubicBezTo>
                  <a:cubicBezTo>
                    <a:pt x="140" y="4"/>
                    <a:pt x="140" y="4"/>
                    <a:pt x="140" y="4"/>
                  </a:cubicBezTo>
                  <a:cubicBezTo>
                    <a:pt x="140" y="5"/>
                    <a:pt x="139" y="5"/>
                    <a:pt x="138" y="6"/>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90" name="Freeform 706"/>
            <p:cNvSpPr>
              <a:spLocks/>
            </p:cNvSpPr>
            <p:nvPr/>
          </p:nvSpPr>
          <p:spPr bwMode="auto">
            <a:xfrm>
              <a:off x="7894638" y="5016269"/>
              <a:ext cx="279400" cy="53975"/>
            </a:xfrm>
            <a:custGeom>
              <a:avLst/>
              <a:gdLst>
                <a:gd name="T0" fmla="*/ 277404 w 140"/>
                <a:gd name="T1" fmla="*/ 11994 h 27"/>
                <a:gd name="T2" fmla="*/ 3991 w 140"/>
                <a:gd name="T3" fmla="*/ 53975 h 27"/>
                <a:gd name="T4" fmla="*/ 1996 w 140"/>
                <a:gd name="T5" fmla="*/ 51976 h 27"/>
                <a:gd name="T6" fmla="*/ 0 w 140"/>
                <a:gd name="T7" fmla="*/ 45979 h 27"/>
                <a:gd name="T8" fmla="*/ 3991 w 140"/>
                <a:gd name="T9" fmla="*/ 41981 h 27"/>
                <a:gd name="T10" fmla="*/ 275409 w 140"/>
                <a:gd name="T11" fmla="*/ 0 h 27"/>
                <a:gd name="T12" fmla="*/ 279400 w 140"/>
                <a:gd name="T13" fmla="*/ 1999 h 27"/>
                <a:gd name="T14" fmla="*/ 279400 w 140"/>
                <a:gd name="T15" fmla="*/ 7996 h 27"/>
                <a:gd name="T16" fmla="*/ 277404 w 140"/>
                <a:gd name="T17" fmla="*/ 11994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0" h="27">
                  <a:moveTo>
                    <a:pt x="139" y="6"/>
                  </a:moveTo>
                  <a:cubicBezTo>
                    <a:pt x="2" y="27"/>
                    <a:pt x="2" y="27"/>
                    <a:pt x="2" y="27"/>
                  </a:cubicBezTo>
                  <a:cubicBezTo>
                    <a:pt x="2" y="27"/>
                    <a:pt x="1" y="27"/>
                    <a:pt x="1" y="26"/>
                  </a:cubicBezTo>
                  <a:cubicBezTo>
                    <a:pt x="0" y="23"/>
                    <a:pt x="0" y="23"/>
                    <a:pt x="0" y="23"/>
                  </a:cubicBezTo>
                  <a:cubicBezTo>
                    <a:pt x="0" y="22"/>
                    <a:pt x="1" y="21"/>
                    <a:pt x="2" y="21"/>
                  </a:cubicBezTo>
                  <a:cubicBezTo>
                    <a:pt x="138" y="0"/>
                    <a:pt x="138" y="0"/>
                    <a:pt x="138" y="0"/>
                  </a:cubicBezTo>
                  <a:cubicBezTo>
                    <a:pt x="139" y="0"/>
                    <a:pt x="140" y="0"/>
                    <a:pt x="140" y="1"/>
                  </a:cubicBezTo>
                  <a:cubicBezTo>
                    <a:pt x="140" y="4"/>
                    <a:pt x="140" y="4"/>
                    <a:pt x="140" y="4"/>
                  </a:cubicBezTo>
                  <a:cubicBezTo>
                    <a:pt x="140" y="5"/>
                    <a:pt x="140" y="6"/>
                    <a:pt x="139" y="6"/>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91" name="Freeform 707"/>
            <p:cNvSpPr>
              <a:spLocks/>
            </p:cNvSpPr>
            <p:nvPr/>
          </p:nvSpPr>
          <p:spPr bwMode="auto">
            <a:xfrm>
              <a:off x="7899400" y="5035319"/>
              <a:ext cx="277812" cy="53975"/>
            </a:xfrm>
            <a:custGeom>
              <a:avLst/>
              <a:gdLst>
                <a:gd name="T0" fmla="*/ 275828 w 140"/>
                <a:gd name="T1" fmla="*/ 11994 h 27"/>
                <a:gd name="T2" fmla="*/ 3969 w 140"/>
                <a:gd name="T3" fmla="*/ 53975 h 27"/>
                <a:gd name="T4" fmla="*/ 1984 w 140"/>
                <a:gd name="T5" fmla="*/ 51976 h 27"/>
                <a:gd name="T6" fmla="*/ 0 w 140"/>
                <a:gd name="T7" fmla="*/ 45979 h 27"/>
                <a:gd name="T8" fmla="*/ 1984 w 140"/>
                <a:gd name="T9" fmla="*/ 43980 h 27"/>
                <a:gd name="T10" fmla="*/ 273843 w 140"/>
                <a:gd name="T11" fmla="*/ 0 h 27"/>
                <a:gd name="T12" fmla="*/ 275828 w 140"/>
                <a:gd name="T13" fmla="*/ 1999 h 27"/>
                <a:gd name="T14" fmla="*/ 277812 w 140"/>
                <a:gd name="T15" fmla="*/ 7996 h 27"/>
                <a:gd name="T16" fmla="*/ 275828 w 140"/>
                <a:gd name="T17" fmla="*/ 11994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0" h="27">
                  <a:moveTo>
                    <a:pt x="139" y="6"/>
                  </a:moveTo>
                  <a:cubicBezTo>
                    <a:pt x="2" y="27"/>
                    <a:pt x="2" y="27"/>
                    <a:pt x="2" y="27"/>
                  </a:cubicBezTo>
                  <a:cubicBezTo>
                    <a:pt x="1" y="27"/>
                    <a:pt x="1" y="27"/>
                    <a:pt x="1" y="26"/>
                  </a:cubicBezTo>
                  <a:cubicBezTo>
                    <a:pt x="0" y="23"/>
                    <a:pt x="0" y="23"/>
                    <a:pt x="0" y="23"/>
                  </a:cubicBezTo>
                  <a:cubicBezTo>
                    <a:pt x="0" y="22"/>
                    <a:pt x="0" y="22"/>
                    <a:pt x="1" y="22"/>
                  </a:cubicBezTo>
                  <a:cubicBezTo>
                    <a:pt x="138" y="0"/>
                    <a:pt x="138" y="0"/>
                    <a:pt x="138" y="0"/>
                  </a:cubicBezTo>
                  <a:cubicBezTo>
                    <a:pt x="138" y="0"/>
                    <a:pt x="139" y="1"/>
                    <a:pt x="139" y="1"/>
                  </a:cubicBezTo>
                  <a:cubicBezTo>
                    <a:pt x="140" y="4"/>
                    <a:pt x="140" y="4"/>
                    <a:pt x="140" y="4"/>
                  </a:cubicBezTo>
                  <a:cubicBezTo>
                    <a:pt x="140" y="5"/>
                    <a:pt x="139" y="6"/>
                    <a:pt x="139" y="6"/>
                  </a:cubicBezTo>
                  <a:close/>
                </a:path>
              </a:pathLst>
            </a:custGeom>
            <a:solidFill>
              <a:srgbClr val="D7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92" name="Freeform 708"/>
            <p:cNvSpPr>
              <a:spLocks/>
            </p:cNvSpPr>
            <p:nvPr/>
          </p:nvSpPr>
          <p:spPr bwMode="auto">
            <a:xfrm>
              <a:off x="10298113" y="4209819"/>
              <a:ext cx="158750" cy="188913"/>
            </a:xfrm>
            <a:custGeom>
              <a:avLst/>
              <a:gdLst>
                <a:gd name="T0" fmla="*/ 130969 w 80"/>
                <a:gd name="T1" fmla="*/ 71588 h 95"/>
                <a:gd name="T2" fmla="*/ 134938 w 80"/>
                <a:gd name="T3" fmla="*/ 15908 h 95"/>
                <a:gd name="T4" fmla="*/ 83344 w 80"/>
                <a:gd name="T5" fmla="*/ 37783 h 95"/>
                <a:gd name="T6" fmla="*/ 0 w 80"/>
                <a:gd name="T7" fmla="*/ 155108 h 95"/>
                <a:gd name="T8" fmla="*/ 31750 w 80"/>
                <a:gd name="T9" fmla="*/ 161073 h 95"/>
                <a:gd name="T10" fmla="*/ 47625 w 80"/>
                <a:gd name="T11" fmla="*/ 188913 h 95"/>
                <a:gd name="T12" fmla="*/ 130969 w 80"/>
                <a:gd name="T13" fmla="*/ 71588 h 9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0" h="95">
                  <a:moveTo>
                    <a:pt x="66" y="36"/>
                  </a:moveTo>
                  <a:cubicBezTo>
                    <a:pt x="80" y="17"/>
                    <a:pt x="68" y="8"/>
                    <a:pt x="68" y="8"/>
                  </a:cubicBezTo>
                  <a:cubicBezTo>
                    <a:pt x="68" y="8"/>
                    <a:pt x="55" y="0"/>
                    <a:pt x="42" y="19"/>
                  </a:cubicBezTo>
                  <a:cubicBezTo>
                    <a:pt x="28" y="38"/>
                    <a:pt x="0" y="78"/>
                    <a:pt x="0" y="78"/>
                  </a:cubicBezTo>
                  <a:cubicBezTo>
                    <a:pt x="0" y="78"/>
                    <a:pt x="11" y="77"/>
                    <a:pt x="16" y="81"/>
                  </a:cubicBezTo>
                  <a:cubicBezTo>
                    <a:pt x="22" y="84"/>
                    <a:pt x="24" y="95"/>
                    <a:pt x="24" y="95"/>
                  </a:cubicBezTo>
                  <a:cubicBezTo>
                    <a:pt x="24" y="95"/>
                    <a:pt x="53" y="55"/>
                    <a:pt x="66" y="36"/>
                  </a:cubicBezTo>
                  <a:close/>
                </a:path>
              </a:pathLst>
            </a:custGeom>
            <a:solidFill>
              <a:srgbClr val="634D3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93" name="Freeform 709"/>
            <p:cNvSpPr>
              <a:spLocks/>
            </p:cNvSpPr>
            <p:nvPr/>
          </p:nvSpPr>
          <p:spPr bwMode="auto">
            <a:xfrm>
              <a:off x="10407650" y="4249506"/>
              <a:ext cx="7937" cy="7938"/>
            </a:xfrm>
            <a:custGeom>
              <a:avLst/>
              <a:gdLst>
                <a:gd name="T0" fmla="*/ 5953 w 4"/>
                <a:gd name="T1" fmla="*/ 5954 h 4"/>
                <a:gd name="T2" fmla="*/ 1984 w 4"/>
                <a:gd name="T3" fmla="*/ 7938 h 4"/>
                <a:gd name="T4" fmla="*/ 1984 w 4"/>
                <a:gd name="T5" fmla="*/ 1985 h 4"/>
                <a:gd name="T6" fmla="*/ 5953 w 4"/>
                <a:gd name="T7" fmla="*/ 1985 h 4"/>
                <a:gd name="T8" fmla="*/ 5953 w 4"/>
                <a:gd name="T9" fmla="*/ 5954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4">
                  <a:moveTo>
                    <a:pt x="3" y="3"/>
                  </a:moveTo>
                  <a:cubicBezTo>
                    <a:pt x="3" y="4"/>
                    <a:pt x="2" y="4"/>
                    <a:pt x="1" y="4"/>
                  </a:cubicBezTo>
                  <a:cubicBezTo>
                    <a:pt x="0" y="3"/>
                    <a:pt x="0" y="2"/>
                    <a:pt x="1" y="1"/>
                  </a:cubicBezTo>
                  <a:cubicBezTo>
                    <a:pt x="1" y="1"/>
                    <a:pt x="2" y="0"/>
                    <a:pt x="3" y="1"/>
                  </a:cubicBezTo>
                  <a:cubicBezTo>
                    <a:pt x="4" y="2"/>
                    <a:pt x="4" y="3"/>
                    <a:pt x="3" y="3"/>
                  </a:cubicBezTo>
                  <a:close/>
                </a:path>
              </a:pathLst>
            </a:custGeom>
            <a:solidFill>
              <a:srgbClr val="44322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94" name="Freeform 710"/>
            <p:cNvSpPr>
              <a:spLocks/>
            </p:cNvSpPr>
            <p:nvPr/>
          </p:nvSpPr>
          <p:spPr bwMode="auto">
            <a:xfrm>
              <a:off x="10398125" y="4262206"/>
              <a:ext cx="7937" cy="9525"/>
            </a:xfrm>
            <a:custGeom>
              <a:avLst/>
              <a:gdLst>
                <a:gd name="T0" fmla="*/ 5953 w 4"/>
                <a:gd name="T1" fmla="*/ 7144 h 4"/>
                <a:gd name="T2" fmla="*/ 1984 w 4"/>
                <a:gd name="T3" fmla="*/ 9525 h 4"/>
                <a:gd name="T4" fmla="*/ 1984 w 4"/>
                <a:gd name="T5" fmla="*/ 2381 h 4"/>
                <a:gd name="T6" fmla="*/ 5953 w 4"/>
                <a:gd name="T7" fmla="*/ 2381 h 4"/>
                <a:gd name="T8" fmla="*/ 5953 w 4"/>
                <a:gd name="T9" fmla="*/ 7144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4">
                  <a:moveTo>
                    <a:pt x="3" y="3"/>
                  </a:moveTo>
                  <a:cubicBezTo>
                    <a:pt x="3" y="4"/>
                    <a:pt x="2" y="4"/>
                    <a:pt x="1" y="4"/>
                  </a:cubicBezTo>
                  <a:cubicBezTo>
                    <a:pt x="0" y="3"/>
                    <a:pt x="0" y="2"/>
                    <a:pt x="1" y="1"/>
                  </a:cubicBezTo>
                  <a:cubicBezTo>
                    <a:pt x="1" y="1"/>
                    <a:pt x="2" y="0"/>
                    <a:pt x="3" y="1"/>
                  </a:cubicBezTo>
                  <a:cubicBezTo>
                    <a:pt x="4" y="2"/>
                    <a:pt x="4" y="3"/>
                    <a:pt x="3" y="3"/>
                  </a:cubicBezTo>
                  <a:close/>
                </a:path>
              </a:pathLst>
            </a:custGeom>
            <a:solidFill>
              <a:srgbClr val="44322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95" name="Freeform 711"/>
            <p:cNvSpPr>
              <a:spLocks/>
            </p:cNvSpPr>
            <p:nvPr/>
          </p:nvSpPr>
          <p:spPr bwMode="auto">
            <a:xfrm>
              <a:off x="10388600" y="4276494"/>
              <a:ext cx="7937" cy="7938"/>
            </a:xfrm>
            <a:custGeom>
              <a:avLst/>
              <a:gdLst>
                <a:gd name="T0" fmla="*/ 7937 w 4"/>
                <a:gd name="T1" fmla="*/ 5954 h 4"/>
                <a:gd name="T2" fmla="*/ 1984 w 4"/>
                <a:gd name="T3" fmla="*/ 7938 h 4"/>
                <a:gd name="T4" fmla="*/ 1984 w 4"/>
                <a:gd name="T5" fmla="*/ 1985 h 4"/>
                <a:gd name="T6" fmla="*/ 5953 w 4"/>
                <a:gd name="T7" fmla="*/ 1985 h 4"/>
                <a:gd name="T8" fmla="*/ 7937 w 4"/>
                <a:gd name="T9" fmla="*/ 5954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4">
                  <a:moveTo>
                    <a:pt x="4" y="3"/>
                  </a:moveTo>
                  <a:cubicBezTo>
                    <a:pt x="3" y="4"/>
                    <a:pt x="2" y="4"/>
                    <a:pt x="1" y="4"/>
                  </a:cubicBezTo>
                  <a:cubicBezTo>
                    <a:pt x="0" y="3"/>
                    <a:pt x="0" y="2"/>
                    <a:pt x="1" y="1"/>
                  </a:cubicBezTo>
                  <a:cubicBezTo>
                    <a:pt x="1" y="1"/>
                    <a:pt x="2" y="0"/>
                    <a:pt x="3" y="1"/>
                  </a:cubicBezTo>
                  <a:cubicBezTo>
                    <a:pt x="4" y="1"/>
                    <a:pt x="4" y="3"/>
                    <a:pt x="4" y="3"/>
                  </a:cubicBezTo>
                  <a:close/>
                </a:path>
              </a:pathLst>
            </a:custGeom>
            <a:solidFill>
              <a:srgbClr val="44322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96" name="Freeform 712"/>
            <p:cNvSpPr>
              <a:spLocks/>
            </p:cNvSpPr>
            <p:nvPr/>
          </p:nvSpPr>
          <p:spPr bwMode="auto">
            <a:xfrm>
              <a:off x="10377488" y="4290781"/>
              <a:ext cx="7937" cy="7938"/>
            </a:xfrm>
            <a:custGeom>
              <a:avLst/>
              <a:gdLst>
                <a:gd name="T0" fmla="*/ 7937 w 4"/>
                <a:gd name="T1" fmla="*/ 5954 h 4"/>
                <a:gd name="T2" fmla="*/ 1984 w 4"/>
                <a:gd name="T3" fmla="*/ 7938 h 4"/>
                <a:gd name="T4" fmla="*/ 1984 w 4"/>
                <a:gd name="T5" fmla="*/ 1985 h 4"/>
                <a:gd name="T6" fmla="*/ 5953 w 4"/>
                <a:gd name="T7" fmla="*/ 1985 h 4"/>
                <a:gd name="T8" fmla="*/ 7937 w 4"/>
                <a:gd name="T9" fmla="*/ 5954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4">
                  <a:moveTo>
                    <a:pt x="4" y="3"/>
                  </a:moveTo>
                  <a:cubicBezTo>
                    <a:pt x="3" y="4"/>
                    <a:pt x="2" y="4"/>
                    <a:pt x="1" y="4"/>
                  </a:cubicBezTo>
                  <a:cubicBezTo>
                    <a:pt x="1" y="3"/>
                    <a:pt x="0" y="2"/>
                    <a:pt x="1" y="1"/>
                  </a:cubicBezTo>
                  <a:cubicBezTo>
                    <a:pt x="1" y="1"/>
                    <a:pt x="2" y="0"/>
                    <a:pt x="3" y="1"/>
                  </a:cubicBezTo>
                  <a:cubicBezTo>
                    <a:pt x="4" y="1"/>
                    <a:pt x="4" y="2"/>
                    <a:pt x="4" y="3"/>
                  </a:cubicBezTo>
                  <a:close/>
                </a:path>
              </a:pathLst>
            </a:custGeom>
            <a:solidFill>
              <a:srgbClr val="44322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97" name="Freeform 713"/>
            <p:cNvSpPr>
              <a:spLocks/>
            </p:cNvSpPr>
            <p:nvPr/>
          </p:nvSpPr>
          <p:spPr bwMode="auto">
            <a:xfrm>
              <a:off x="10367963" y="4305069"/>
              <a:ext cx="7937" cy="7938"/>
            </a:xfrm>
            <a:custGeom>
              <a:avLst/>
              <a:gdLst>
                <a:gd name="T0" fmla="*/ 7937 w 4"/>
                <a:gd name="T1" fmla="*/ 5954 h 4"/>
                <a:gd name="T2" fmla="*/ 1984 w 4"/>
                <a:gd name="T3" fmla="*/ 7938 h 4"/>
                <a:gd name="T4" fmla="*/ 1984 w 4"/>
                <a:gd name="T5" fmla="*/ 1985 h 4"/>
                <a:gd name="T6" fmla="*/ 5953 w 4"/>
                <a:gd name="T7" fmla="*/ 1985 h 4"/>
                <a:gd name="T8" fmla="*/ 7937 w 4"/>
                <a:gd name="T9" fmla="*/ 5954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4">
                  <a:moveTo>
                    <a:pt x="4" y="3"/>
                  </a:moveTo>
                  <a:cubicBezTo>
                    <a:pt x="3" y="4"/>
                    <a:pt x="2" y="4"/>
                    <a:pt x="1" y="4"/>
                  </a:cubicBezTo>
                  <a:cubicBezTo>
                    <a:pt x="1" y="3"/>
                    <a:pt x="0" y="2"/>
                    <a:pt x="1" y="1"/>
                  </a:cubicBezTo>
                  <a:cubicBezTo>
                    <a:pt x="1" y="0"/>
                    <a:pt x="2" y="0"/>
                    <a:pt x="3" y="1"/>
                  </a:cubicBezTo>
                  <a:cubicBezTo>
                    <a:pt x="4" y="1"/>
                    <a:pt x="4" y="2"/>
                    <a:pt x="4" y="3"/>
                  </a:cubicBezTo>
                  <a:close/>
                </a:path>
              </a:pathLst>
            </a:custGeom>
            <a:solidFill>
              <a:srgbClr val="44322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98" name="Freeform 714"/>
            <p:cNvSpPr>
              <a:spLocks/>
            </p:cNvSpPr>
            <p:nvPr/>
          </p:nvSpPr>
          <p:spPr bwMode="auto">
            <a:xfrm>
              <a:off x="10129838" y="4447944"/>
              <a:ext cx="157162" cy="188913"/>
            </a:xfrm>
            <a:custGeom>
              <a:avLst/>
              <a:gdLst>
                <a:gd name="T0" fmla="*/ 75597 w 79"/>
                <a:gd name="T1" fmla="*/ 151130 h 95"/>
                <a:gd name="T2" fmla="*/ 21883 w 79"/>
                <a:gd name="T3" fmla="*/ 173005 h 95"/>
                <a:gd name="T4" fmla="*/ 25862 w 79"/>
                <a:gd name="T5" fmla="*/ 115336 h 95"/>
                <a:gd name="T6" fmla="*/ 109417 w 79"/>
                <a:gd name="T7" fmla="*/ 0 h 95"/>
                <a:gd name="T8" fmla="*/ 127321 w 79"/>
                <a:gd name="T9" fmla="*/ 25851 h 95"/>
                <a:gd name="T10" fmla="*/ 157162 w 79"/>
                <a:gd name="T11" fmla="*/ 33805 h 95"/>
                <a:gd name="T12" fmla="*/ 75597 w 79"/>
                <a:gd name="T13" fmla="*/ 151130 h 9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9" h="95">
                  <a:moveTo>
                    <a:pt x="38" y="76"/>
                  </a:moveTo>
                  <a:cubicBezTo>
                    <a:pt x="24" y="95"/>
                    <a:pt x="11" y="87"/>
                    <a:pt x="11" y="87"/>
                  </a:cubicBezTo>
                  <a:cubicBezTo>
                    <a:pt x="11" y="87"/>
                    <a:pt x="0" y="77"/>
                    <a:pt x="13" y="58"/>
                  </a:cubicBezTo>
                  <a:cubicBezTo>
                    <a:pt x="27" y="40"/>
                    <a:pt x="55" y="0"/>
                    <a:pt x="55" y="0"/>
                  </a:cubicBezTo>
                  <a:cubicBezTo>
                    <a:pt x="55" y="0"/>
                    <a:pt x="58" y="11"/>
                    <a:pt x="64" y="13"/>
                  </a:cubicBezTo>
                  <a:cubicBezTo>
                    <a:pt x="68" y="18"/>
                    <a:pt x="79" y="17"/>
                    <a:pt x="79" y="17"/>
                  </a:cubicBezTo>
                  <a:cubicBezTo>
                    <a:pt x="79" y="17"/>
                    <a:pt x="51" y="57"/>
                    <a:pt x="38" y="76"/>
                  </a:cubicBezTo>
                  <a:close/>
                </a:path>
              </a:pathLst>
            </a:custGeom>
            <a:solidFill>
              <a:srgbClr val="634D3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799" name="Freeform 715"/>
            <p:cNvSpPr>
              <a:spLocks/>
            </p:cNvSpPr>
            <p:nvPr/>
          </p:nvSpPr>
          <p:spPr bwMode="auto">
            <a:xfrm>
              <a:off x="10210800" y="4347931"/>
              <a:ext cx="157162" cy="158750"/>
            </a:xfrm>
            <a:custGeom>
              <a:avLst/>
              <a:gdLst>
                <a:gd name="T0" fmla="*/ 21883 w 79"/>
                <a:gd name="T1" fmla="*/ 38180 h 79"/>
                <a:gd name="T2" fmla="*/ 37798 w 79"/>
                <a:gd name="T3" fmla="*/ 136646 h 79"/>
                <a:gd name="T4" fmla="*/ 135279 w 79"/>
                <a:gd name="T5" fmla="*/ 120570 h 79"/>
                <a:gd name="T6" fmla="*/ 119364 w 79"/>
                <a:gd name="T7" fmla="*/ 22104 h 79"/>
                <a:gd name="T8" fmla="*/ 21883 w 79"/>
                <a:gd name="T9" fmla="*/ 38180 h 7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9" h="79">
                  <a:moveTo>
                    <a:pt x="11" y="19"/>
                  </a:moveTo>
                  <a:cubicBezTo>
                    <a:pt x="0" y="35"/>
                    <a:pt x="3" y="57"/>
                    <a:pt x="19" y="68"/>
                  </a:cubicBezTo>
                  <a:cubicBezTo>
                    <a:pt x="35" y="79"/>
                    <a:pt x="57" y="76"/>
                    <a:pt x="68" y="60"/>
                  </a:cubicBezTo>
                  <a:cubicBezTo>
                    <a:pt x="79" y="44"/>
                    <a:pt x="76" y="22"/>
                    <a:pt x="60" y="11"/>
                  </a:cubicBezTo>
                  <a:cubicBezTo>
                    <a:pt x="44" y="0"/>
                    <a:pt x="22" y="4"/>
                    <a:pt x="11" y="19"/>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00" name="Freeform 716"/>
            <p:cNvSpPr>
              <a:spLocks/>
            </p:cNvSpPr>
            <p:nvPr/>
          </p:nvSpPr>
          <p:spPr bwMode="auto">
            <a:xfrm>
              <a:off x="10221913" y="4360631"/>
              <a:ext cx="134937" cy="133350"/>
            </a:xfrm>
            <a:custGeom>
              <a:avLst/>
              <a:gdLst>
                <a:gd name="T0" fmla="*/ 18126 w 67"/>
                <a:gd name="T1" fmla="*/ 31845 h 67"/>
                <a:gd name="T2" fmla="*/ 32224 w 67"/>
                <a:gd name="T3" fmla="*/ 115437 h 67"/>
                <a:gd name="T4" fmla="*/ 116811 w 67"/>
                <a:gd name="T5" fmla="*/ 101505 h 67"/>
                <a:gd name="T6" fmla="*/ 102713 w 67"/>
                <a:gd name="T7" fmla="*/ 19903 h 67"/>
                <a:gd name="T8" fmla="*/ 18126 w 67"/>
                <a:gd name="T9" fmla="*/ 31845 h 6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7" h="67">
                  <a:moveTo>
                    <a:pt x="9" y="16"/>
                  </a:moveTo>
                  <a:cubicBezTo>
                    <a:pt x="0" y="30"/>
                    <a:pt x="3" y="48"/>
                    <a:pt x="16" y="58"/>
                  </a:cubicBezTo>
                  <a:cubicBezTo>
                    <a:pt x="30" y="67"/>
                    <a:pt x="48" y="64"/>
                    <a:pt x="58" y="51"/>
                  </a:cubicBezTo>
                  <a:cubicBezTo>
                    <a:pt x="67" y="38"/>
                    <a:pt x="64" y="19"/>
                    <a:pt x="51" y="10"/>
                  </a:cubicBezTo>
                  <a:cubicBezTo>
                    <a:pt x="37" y="0"/>
                    <a:pt x="19" y="3"/>
                    <a:pt x="9" y="16"/>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01" name="Freeform 717"/>
            <p:cNvSpPr>
              <a:spLocks/>
            </p:cNvSpPr>
            <p:nvPr/>
          </p:nvSpPr>
          <p:spPr bwMode="auto">
            <a:xfrm>
              <a:off x="10315575" y="4382856"/>
              <a:ext cx="6350" cy="7938"/>
            </a:xfrm>
            <a:custGeom>
              <a:avLst/>
              <a:gdLst>
                <a:gd name="T0" fmla="*/ 0 w 4"/>
                <a:gd name="T1" fmla="*/ 7938 h 5"/>
                <a:gd name="T2" fmla="*/ 0 w 4"/>
                <a:gd name="T3" fmla="*/ 7938 h 5"/>
                <a:gd name="T4" fmla="*/ 3175 w 4"/>
                <a:gd name="T5" fmla="*/ 7938 h 5"/>
                <a:gd name="T6" fmla="*/ 6350 w 4"/>
                <a:gd name="T7" fmla="*/ 1588 h 5"/>
                <a:gd name="T8" fmla="*/ 6350 w 4"/>
                <a:gd name="T9" fmla="*/ 0 h 5"/>
                <a:gd name="T10" fmla="*/ 4763 w 4"/>
                <a:gd name="T11" fmla="*/ 0 h 5"/>
                <a:gd name="T12" fmla="*/ 0 w 4"/>
                <a:gd name="T13" fmla="*/ 6350 h 5"/>
                <a:gd name="T14" fmla="*/ 0 w 4"/>
                <a:gd name="T15" fmla="*/ 7938 h 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 h="5">
                  <a:moveTo>
                    <a:pt x="0" y="5"/>
                  </a:moveTo>
                  <a:lnTo>
                    <a:pt x="0" y="5"/>
                  </a:lnTo>
                  <a:lnTo>
                    <a:pt x="2" y="5"/>
                  </a:lnTo>
                  <a:lnTo>
                    <a:pt x="4" y="1"/>
                  </a:lnTo>
                  <a:lnTo>
                    <a:pt x="4" y="0"/>
                  </a:lnTo>
                  <a:lnTo>
                    <a:pt x="3" y="0"/>
                  </a:lnTo>
                  <a:lnTo>
                    <a:pt x="0" y="4"/>
                  </a:lnTo>
                  <a:lnTo>
                    <a:pt x="0" y="5"/>
                  </a:ln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02" name="Freeform 718"/>
            <p:cNvSpPr>
              <a:spLocks/>
            </p:cNvSpPr>
            <p:nvPr/>
          </p:nvSpPr>
          <p:spPr bwMode="auto">
            <a:xfrm>
              <a:off x="10326688" y="4397144"/>
              <a:ext cx="7937" cy="4763"/>
            </a:xfrm>
            <a:custGeom>
              <a:avLst/>
              <a:gdLst>
                <a:gd name="T0" fmla="*/ 0 w 5"/>
                <a:gd name="T1" fmla="*/ 4763 h 3"/>
                <a:gd name="T2" fmla="*/ 0 w 5"/>
                <a:gd name="T3" fmla="*/ 4763 h 3"/>
                <a:gd name="T4" fmla="*/ 3175 w 5"/>
                <a:gd name="T5" fmla="*/ 4763 h 3"/>
                <a:gd name="T6" fmla="*/ 7937 w 5"/>
                <a:gd name="T7" fmla="*/ 1588 h 3"/>
                <a:gd name="T8" fmla="*/ 7937 w 5"/>
                <a:gd name="T9" fmla="*/ 0 h 3"/>
                <a:gd name="T10" fmla="*/ 4762 w 5"/>
                <a:gd name="T11" fmla="*/ 0 h 3"/>
                <a:gd name="T12" fmla="*/ 1587 w 5"/>
                <a:gd name="T13" fmla="*/ 3175 h 3"/>
                <a:gd name="T14" fmla="*/ 0 w 5"/>
                <a:gd name="T15" fmla="*/ 4763 h 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 h="3">
                  <a:moveTo>
                    <a:pt x="0" y="3"/>
                  </a:moveTo>
                  <a:lnTo>
                    <a:pt x="0" y="3"/>
                  </a:lnTo>
                  <a:lnTo>
                    <a:pt x="2" y="3"/>
                  </a:lnTo>
                  <a:lnTo>
                    <a:pt x="5" y="1"/>
                  </a:lnTo>
                  <a:lnTo>
                    <a:pt x="5" y="0"/>
                  </a:lnTo>
                  <a:lnTo>
                    <a:pt x="3" y="0"/>
                  </a:lnTo>
                  <a:lnTo>
                    <a:pt x="1" y="2"/>
                  </a:lnTo>
                  <a:lnTo>
                    <a:pt x="0" y="3"/>
                  </a:ln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03" name="Freeform 719"/>
            <p:cNvSpPr>
              <a:spLocks/>
            </p:cNvSpPr>
            <p:nvPr/>
          </p:nvSpPr>
          <p:spPr bwMode="auto">
            <a:xfrm>
              <a:off x="10334625" y="4413019"/>
              <a:ext cx="9525" cy="4763"/>
            </a:xfrm>
            <a:custGeom>
              <a:avLst/>
              <a:gdLst>
                <a:gd name="T0" fmla="*/ 0 w 5"/>
                <a:gd name="T1" fmla="*/ 3175 h 3"/>
                <a:gd name="T2" fmla="*/ 0 w 5"/>
                <a:gd name="T3" fmla="*/ 3175 h 3"/>
                <a:gd name="T4" fmla="*/ 1905 w 5"/>
                <a:gd name="T5" fmla="*/ 4763 h 3"/>
                <a:gd name="T6" fmla="*/ 7620 w 5"/>
                <a:gd name="T7" fmla="*/ 3175 h 3"/>
                <a:gd name="T8" fmla="*/ 7620 w 5"/>
                <a:gd name="T9" fmla="*/ 1588 h 3"/>
                <a:gd name="T10" fmla="*/ 5715 w 5"/>
                <a:gd name="T11" fmla="*/ 0 h 3"/>
                <a:gd name="T12" fmla="*/ 0 w 5"/>
                <a:gd name="T13" fmla="*/ 1588 h 3"/>
                <a:gd name="T14" fmla="*/ 0 w 5"/>
                <a:gd name="T15" fmla="*/ 3175 h 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 h="3">
                  <a:moveTo>
                    <a:pt x="0" y="2"/>
                  </a:moveTo>
                  <a:cubicBezTo>
                    <a:pt x="0" y="2"/>
                    <a:pt x="0" y="2"/>
                    <a:pt x="0" y="2"/>
                  </a:cubicBezTo>
                  <a:cubicBezTo>
                    <a:pt x="0" y="2"/>
                    <a:pt x="0" y="3"/>
                    <a:pt x="1" y="3"/>
                  </a:cubicBezTo>
                  <a:cubicBezTo>
                    <a:pt x="4" y="2"/>
                    <a:pt x="4" y="2"/>
                    <a:pt x="4" y="2"/>
                  </a:cubicBezTo>
                  <a:cubicBezTo>
                    <a:pt x="4" y="2"/>
                    <a:pt x="5" y="1"/>
                    <a:pt x="4" y="1"/>
                  </a:cubicBezTo>
                  <a:cubicBezTo>
                    <a:pt x="4" y="0"/>
                    <a:pt x="4" y="0"/>
                    <a:pt x="3" y="0"/>
                  </a:cubicBezTo>
                  <a:cubicBezTo>
                    <a:pt x="0" y="1"/>
                    <a:pt x="0" y="1"/>
                    <a:pt x="0" y="1"/>
                  </a:cubicBezTo>
                  <a:cubicBezTo>
                    <a:pt x="0" y="1"/>
                    <a:pt x="0" y="2"/>
                    <a:pt x="0" y="2"/>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04" name="Freeform 720"/>
            <p:cNvSpPr>
              <a:spLocks/>
            </p:cNvSpPr>
            <p:nvPr/>
          </p:nvSpPr>
          <p:spPr bwMode="auto">
            <a:xfrm>
              <a:off x="10334625" y="4430481"/>
              <a:ext cx="9525" cy="3175"/>
            </a:xfrm>
            <a:custGeom>
              <a:avLst/>
              <a:gdLst>
                <a:gd name="T0" fmla="*/ 0 w 5"/>
                <a:gd name="T1" fmla="*/ 1588 h 2"/>
                <a:gd name="T2" fmla="*/ 0 w 5"/>
                <a:gd name="T3" fmla="*/ 1588 h 2"/>
                <a:gd name="T4" fmla="*/ 1905 w 5"/>
                <a:gd name="T5" fmla="*/ 3175 h 2"/>
                <a:gd name="T6" fmla="*/ 7620 w 5"/>
                <a:gd name="T7" fmla="*/ 3175 h 2"/>
                <a:gd name="T8" fmla="*/ 9525 w 5"/>
                <a:gd name="T9" fmla="*/ 1588 h 2"/>
                <a:gd name="T10" fmla="*/ 7620 w 5"/>
                <a:gd name="T11" fmla="*/ 1588 h 2"/>
                <a:gd name="T12" fmla="*/ 1905 w 5"/>
                <a:gd name="T13" fmla="*/ 0 h 2"/>
                <a:gd name="T14" fmla="*/ 0 w 5"/>
                <a:gd name="T15" fmla="*/ 1588 h 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 h="2">
                  <a:moveTo>
                    <a:pt x="0" y="1"/>
                  </a:moveTo>
                  <a:cubicBezTo>
                    <a:pt x="0" y="1"/>
                    <a:pt x="0" y="1"/>
                    <a:pt x="0" y="1"/>
                  </a:cubicBezTo>
                  <a:cubicBezTo>
                    <a:pt x="0" y="1"/>
                    <a:pt x="1" y="2"/>
                    <a:pt x="1" y="2"/>
                  </a:cubicBezTo>
                  <a:cubicBezTo>
                    <a:pt x="4" y="2"/>
                    <a:pt x="4" y="2"/>
                    <a:pt x="4" y="2"/>
                  </a:cubicBezTo>
                  <a:cubicBezTo>
                    <a:pt x="5" y="2"/>
                    <a:pt x="5" y="2"/>
                    <a:pt x="5" y="1"/>
                  </a:cubicBezTo>
                  <a:cubicBezTo>
                    <a:pt x="5" y="1"/>
                    <a:pt x="5" y="1"/>
                    <a:pt x="4" y="1"/>
                  </a:cubicBezTo>
                  <a:cubicBezTo>
                    <a:pt x="1" y="0"/>
                    <a:pt x="1" y="0"/>
                    <a:pt x="1" y="0"/>
                  </a:cubicBezTo>
                  <a:cubicBezTo>
                    <a:pt x="1" y="0"/>
                    <a:pt x="0" y="0"/>
                    <a:pt x="0" y="1"/>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05" name="Freeform 721"/>
            <p:cNvSpPr>
              <a:spLocks/>
            </p:cNvSpPr>
            <p:nvPr/>
          </p:nvSpPr>
          <p:spPr bwMode="auto">
            <a:xfrm>
              <a:off x="10329863" y="4446356"/>
              <a:ext cx="9525" cy="6350"/>
            </a:xfrm>
            <a:custGeom>
              <a:avLst/>
              <a:gdLst>
                <a:gd name="T0" fmla="*/ 0 w 5"/>
                <a:gd name="T1" fmla="*/ 2117 h 3"/>
                <a:gd name="T2" fmla="*/ 0 w 5"/>
                <a:gd name="T3" fmla="*/ 2117 h 3"/>
                <a:gd name="T4" fmla="*/ 1905 w 5"/>
                <a:gd name="T5" fmla="*/ 4233 h 3"/>
                <a:gd name="T6" fmla="*/ 7620 w 5"/>
                <a:gd name="T7" fmla="*/ 6350 h 3"/>
                <a:gd name="T8" fmla="*/ 9525 w 5"/>
                <a:gd name="T9" fmla="*/ 6350 h 3"/>
                <a:gd name="T10" fmla="*/ 7620 w 5"/>
                <a:gd name="T11" fmla="*/ 4233 h 3"/>
                <a:gd name="T12" fmla="*/ 1905 w 5"/>
                <a:gd name="T13" fmla="*/ 0 h 3"/>
                <a:gd name="T14" fmla="*/ 0 w 5"/>
                <a:gd name="T15" fmla="*/ 2117 h 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 h="3">
                  <a:moveTo>
                    <a:pt x="0" y="1"/>
                  </a:moveTo>
                  <a:cubicBezTo>
                    <a:pt x="0" y="1"/>
                    <a:pt x="0" y="1"/>
                    <a:pt x="0" y="1"/>
                  </a:cubicBezTo>
                  <a:cubicBezTo>
                    <a:pt x="0" y="1"/>
                    <a:pt x="0" y="1"/>
                    <a:pt x="1" y="2"/>
                  </a:cubicBezTo>
                  <a:cubicBezTo>
                    <a:pt x="4" y="3"/>
                    <a:pt x="4" y="3"/>
                    <a:pt x="4" y="3"/>
                  </a:cubicBezTo>
                  <a:cubicBezTo>
                    <a:pt x="4" y="3"/>
                    <a:pt x="4" y="3"/>
                    <a:pt x="5" y="3"/>
                  </a:cubicBezTo>
                  <a:cubicBezTo>
                    <a:pt x="5" y="2"/>
                    <a:pt x="5" y="2"/>
                    <a:pt x="4" y="2"/>
                  </a:cubicBezTo>
                  <a:cubicBezTo>
                    <a:pt x="1" y="0"/>
                    <a:pt x="1" y="0"/>
                    <a:pt x="1" y="0"/>
                  </a:cubicBezTo>
                  <a:cubicBezTo>
                    <a:pt x="1" y="0"/>
                    <a:pt x="0" y="0"/>
                    <a:pt x="0" y="1"/>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06" name="Freeform 722"/>
            <p:cNvSpPr>
              <a:spLocks/>
            </p:cNvSpPr>
            <p:nvPr/>
          </p:nvSpPr>
          <p:spPr bwMode="auto">
            <a:xfrm>
              <a:off x="10321925" y="4460644"/>
              <a:ext cx="6350" cy="7938"/>
            </a:xfrm>
            <a:custGeom>
              <a:avLst/>
              <a:gdLst>
                <a:gd name="T0" fmla="*/ 0 w 4"/>
                <a:gd name="T1" fmla="*/ 0 h 5"/>
                <a:gd name="T2" fmla="*/ 0 w 4"/>
                <a:gd name="T3" fmla="*/ 0 h 5"/>
                <a:gd name="T4" fmla="*/ 0 w 4"/>
                <a:gd name="T5" fmla="*/ 1588 h 5"/>
                <a:gd name="T6" fmla="*/ 4763 w 4"/>
                <a:gd name="T7" fmla="*/ 7938 h 5"/>
                <a:gd name="T8" fmla="*/ 6350 w 4"/>
                <a:gd name="T9" fmla="*/ 7938 h 5"/>
                <a:gd name="T10" fmla="*/ 6350 w 4"/>
                <a:gd name="T11" fmla="*/ 3175 h 5"/>
                <a:gd name="T12" fmla="*/ 1588 w 4"/>
                <a:gd name="T13" fmla="*/ 0 h 5"/>
                <a:gd name="T14" fmla="*/ 0 w 4"/>
                <a:gd name="T15" fmla="*/ 0 h 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 h="5">
                  <a:moveTo>
                    <a:pt x="0" y="0"/>
                  </a:moveTo>
                  <a:lnTo>
                    <a:pt x="0" y="0"/>
                  </a:lnTo>
                  <a:lnTo>
                    <a:pt x="0" y="1"/>
                  </a:lnTo>
                  <a:lnTo>
                    <a:pt x="3" y="5"/>
                  </a:lnTo>
                  <a:lnTo>
                    <a:pt x="4" y="5"/>
                  </a:lnTo>
                  <a:lnTo>
                    <a:pt x="4" y="2"/>
                  </a:lnTo>
                  <a:lnTo>
                    <a:pt x="1" y="0"/>
                  </a:lnTo>
                  <a:lnTo>
                    <a:pt x="0" y="0"/>
                  </a:ln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07" name="Freeform 723"/>
            <p:cNvSpPr>
              <a:spLocks/>
            </p:cNvSpPr>
            <p:nvPr/>
          </p:nvSpPr>
          <p:spPr bwMode="auto">
            <a:xfrm>
              <a:off x="10306050" y="4468581"/>
              <a:ext cx="7937" cy="9525"/>
            </a:xfrm>
            <a:custGeom>
              <a:avLst/>
              <a:gdLst>
                <a:gd name="T0" fmla="*/ 1984 w 4"/>
                <a:gd name="T1" fmla="*/ 1905 h 5"/>
                <a:gd name="T2" fmla="*/ 1984 w 4"/>
                <a:gd name="T3" fmla="*/ 1905 h 5"/>
                <a:gd name="T4" fmla="*/ 1984 w 4"/>
                <a:gd name="T5" fmla="*/ 3810 h 5"/>
                <a:gd name="T6" fmla="*/ 3969 w 4"/>
                <a:gd name="T7" fmla="*/ 9525 h 5"/>
                <a:gd name="T8" fmla="*/ 5953 w 4"/>
                <a:gd name="T9" fmla="*/ 9525 h 5"/>
                <a:gd name="T10" fmla="*/ 5953 w 4"/>
                <a:gd name="T11" fmla="*/ 7620 h 5"/>
                <a:gd name="T12" fmla="*/ 3969 w 4"/>
                <a:gd name="T13" fmla="*/ 1905 h 5"/>
                <a:gd name="T14" fmla="*/ 1984 w 4"/>
                <a:gd name="T15" fmla="*/ 1905 h 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 h="5">
                  <a:moveTo>
                    <a:pt x="1" y="1"/>
                  </a:moveTo>
                  <a:cubicBezTo>
                    <a:pt x="1" y="1"/>
                    <a:pt x="1" y="1"/>
                    <a:pt x="1" y="1"/>
                  </a:cubicBezTo>
                  <a:cubicBezTo>
                    <a:pt x="1" y="1"/>
                    <a:pt x="0" y="1"/>
                    <a:pt x="1" y="2"/>
                  </a:cubicBezTo>
                  <a:cubicBezTo>
                    <a:pt x="2" y="5"/>
                    <a:pt x="2" y="5"/>
                    <a:pt x="2" y="5"/>
                  </a:cubicBezTo>
                  <a:cubicBezTo>
                    <a:pt x="2" y="5"/>
                    <a:pt x="3" y="5"/>
                    <a:pt x="3" y="5"/>
                  </a:cubicBezTo>
                  <a:cubicBezTo>
                    <a:pt x="3" y="5"/>
                    <a:pt x="4" y="4"/>
                    <a:pt x="3" y="4"/>
                  </a:cubicBezTo>
                  <a:cubicBezTo>
                    <a:pt x="2" y="1"/>
                    <a:pt x="2" y="1"/>
                    <a:pt x="2" y="1"/>
                  </a:cubicBezTo>
                  <a:cubicBezTo>
                    <a:pt x="2" y="1"/>
                    <a:pt x="1" y="0"/>
                    <a:pt x="1" y="1"/>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08" name="Freeform 724"/>
            <p:cNvSpPr>
              <a:spLocks/>
            </p:cNvSpPr>
            <p:nvPr/>
          </p:nvSpPr>
          <p:spPr bwMode="auto">
            <a:xfrm>
              <a:off x="10291763" y="4473344"/>
              <a:ext cx="3175" cy="11113"/>
            </a:xfrm>
            <a:custGeom>
              <a:avLst/>
              <a:gdLst>
                <a:gd name="T0" fmla="*/ 0 w 1"/>
                <a:gd name="T1" fmla="*/ 0 h 5"/>
                <a:gd name="T2" fmla="*/ 0 w 1"/>
                <a:gd name="T3" fmla="*/ 0 h 5"/>
                <a:gd name="T4" fmla="*/ 0 w 1"/>
                <a:gd name="T5" fmla="*/ 2223 h 5"/>
                <a:gd name="T6" fmla="*/ 0 w 1"/>
                <a:gd name="T7" fmla="*/ 8890 h 5"/>
                <a:gd name="T8" fmla="*/ 3175 w 1"/>
                <a:gd name="T9" fmla="*/ 8890 h 5"/>
                <a:gd name="T10" fmla="*/ 3175 w 1"/>
                <a:gd name="T11" fmla="*/ 8890 h 5"/>
                <a:gd name="T12" fmla="*/ 3175 w 1"/>
                <a:gd name="T13" fmla="*/ 0 h 5"/>
                <a:gd name="T14" fmla="*/ 0 w 1"/>
                <a:gd name="T15" fmla="*/ 0 h 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 h="5">
                  <a:moveTo>
                    <a:pt x="0" y="0"/>
                  </a:moveTo>
                  <a:cubicBezTo>
                    <a:pt x="0" y="0"/>
                    <a:pt x="0" y="0"/>
                    <a:pt x="0" y="0"/>
                  </a:cubicBezTo>
                  <a:cubicBezTo>
                    <a:pt x="0" y="0"/>
                    <a:pt x="0" y="0"/>
                    <a:pt x="0" y="1"/>
                  </a:cubicBezTo>
                  <a:cubicBezTo>
                    <a:pt x="0" y="4"/>
                    <a:pt x="0" y="4"/>
                    <a:pt x="0" y="4"/>
                  </a:cubicBezTo>
                  <a:cubicBezTo>
                    <a:pt x="0" y="4"/>
                    <a:pt x="0" y="5"/>
                    <a:pt x="1" y="4"/>
                  </a:cubicBezTo>
                  <a:cubicBezTo>
                    <a:pt x="1" y="4"/>
                    <a:pt x="1" y="4"/>
                    <a:pt x="1" y="4"/>
                  </a:cubicBezTo>
                  <a:cubicBezTo>
                    <a:pt x="1" y="0"/>
                    <a:pt x="1" y="0"/>
                    <a:pt x="1" y="0"/>
                  </a:cubicBezTo>
                  <a:cubicBezTo>
                    <a:pt x="1" y="0"/>
                    <a:pt x="1" y="0"/>
                    <a:pt x="0" y="0"/>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09" name="Freeform 725"/>
            <p:cNvSpPr>
              <a:spLocks/>
            </p:cNvSpPr>
            <p:nvPr/>
          </p:nvSpPr>
          <p:spPr bwMode="auto">
            <a:xfrm>
              <a:off x="10272713" y="4471756"/>
              <a:ext cx="6350" cy="11113"/>
            </a:xfrm>
            <a:custGeom>
              <a:avLst/>
              <a:gdLst>
                <a:gd name="T0" fmla="*/ 4233 w 3"/>
                <a:gd name="T1" fmla="*/ 0 h 5"/>
                <a:gd name="T2" fmla="*/ 4233 w 3"/>
                <a:gd name="T3" fmla="*/ 0 h 5"/>
                <a:gd name="T4" fmla="*/ 2117 w 3"/>
                <a:gd name="T5" fmla="*/ 0 h 5"/>
                <a:gd name="T6" fmla="*/ 0 w 3"/>
                <a:gd name="T7" fmla="*/ 8890 h 5"/>
                <a:gd name="T8" fmla="*/ 2117 w 3"/>
                <a:gd name="T9" fmla="*/ 11113 h 5"/>
                <a:gd name="T10" fmla="*/ 4233 w 3"/>
                <a:gd name="T11" fmla="*/ 8890 h 5"/>
                <a:gd name="T12" fmla="*/ 6350 w 3"/>
                <a:gd name="T13" fmla="*/ 2223 h 5"/>
                <a:gd name="T14" fmla="*/ 4233 w 3"/>
                <a:gd name="T15" fmla="*/ 0 h 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 h="5">
                  <a:moveTo>
                    <a:pt x="2" y="0"/>
                  </a:moveTo>
                  <a:cubicBezTo>
                    <a:pt x="2" y="0"/>
                    <a:pt x="2" y="0"/>
                    <a:pt x="2" y="0"/>
                  </a:cubicBezTo>
                  <a:cubicBezTo>
                    <a:pt x="2" y="0"/>
                    <a:pt x="1" y="0"/>
                    <a:pt x="1" y="0"/>
                  </a:cubicBezTo>
                  <a:cubicBezTo>
                    <a:pt x="0" y="4"/>
                    <a:pt x="0" y="4"/>
                    <a:pt x="0" y="4"/>
                  </a:cubicBezTo>
                  <a:cubicBezTo>
                    <a:pt x="0" y="4"/>
                    <a:pt x="1" y="4"/>
                    <a:pt x="1" y="5"/>
                  </a:cubicBezTo>
                  <a:cubicBezTo>
                    <a:pt x="1" y="5"/>
                    <a:pt x="2" y="4"/>
                    <a:pt x="2" y="4"/>
                  </a:cubicBezTo>
                  <a:cubicBezTo>
                    <a:pt x="3" y="1"/>
                    <a:pt x="3" y="1"/>
                    <a:pt x="3" y="1"/>
                  </a:cubicBezTo>
                  <a:cubicBezTo>
                    <a:pt x="3" y="0"/>
                    <a:pt x="3" y="0"/>
                    <a:pt x="2" y="0"/>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10" name="Freeform 726"/>
            <p:cNvSpPr>
              <a:spLocks/>
            </p:cNvSpPr>
            <p:nvPr/>
          </p:nvSpPr>
          <p:spPr bwMode="auto">
            <a:xfrm>
              <a:off x="10256838" y="4463819"/>
              <a:ext cx="6350" cy="7938"/>
            </a:xfrm>
            <a:custGeom>
              <a:avLst/>
              <a:gdLst>
                <a:gd name="T0" fmla="*/ 6350 w 4"/>
                <a:gd name="T1" fmla="*/ 0 h 5"/>
                <a:gd name="T2" fmla="*/ 6350 w 4"/>
                <a:gd name="T3" fmla="*/ 0 h 5"/>
                <a:gd name="T4" fmla="*/ 3175 w 4"/>
                <a:gd name="T5" fmla="*/ 1588 h 5"/>
                <a:gd name="T6" fmla="*/ 0 w 4"/>
                <a:gd name="T7" fmla="*/ 6350 h 5"/>
                <a:gd name="T8" fmla="*/ 0 w 4"/>
                <a:gd name="T9" fmla="*/ 7938 h 5"/>
                <a:gd name="T10" fmla="*/ 1588 w 4"/>
                <a:gd name="T11" fmla="*/ 7938 h 5"/>
                <a:gd name="T12" fmla="*/ 6350 w 4"/>
                <a:gd name="T13" fmla="*/ 4763 h 5"/>
                <a:gd name="T14" fmla="*/ 6350 w 4"/>
                <a:gd name="T15" fmla="*/ 0 h 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 h="5">
                  <a:moveTo>
                    <a:pt x="4" y="0"/>
                  </a:moveTo>
                  <a:lnTo>
                    <a:pt x="4" y="0"/>
                  </a:lnTo>
                  <a:lnTo>
                    <a:pt x="2" y="1"/>
                  </a:lnTo>
                  <a:lnTo>
                    <a:pt x="0" y="4"/>
                  </a:lnTo>
                  <a:lnTo>
                    <a:pt x="0" y="5"/>
                  </a:lnTo>
                  <a:lnTo>
                    <a:pt x="1" y="5"/>
                  </a:lnTo>
                  <a:lnTo>
                    <a:pt x="4" y="3"/>
                  </a:lnTo>
                  <a:lnTo>
                    <a:pt x="4" y="0"/>
                  </a:ln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11" name="Freeform 727"/>
            <p:cNvSpPr>
              <a:spLocks/>
            </p:cNvSpPr>
            <p:nvPr/>
          </p:nvSpPr>
          <p:spPr bwMode="auto">
            <a:xfrm>
              <a:off x="10244138" y="4454294"/>
              <a:ext cx="7937" cy="6350"/>
            </a:xfrm>
            <a:custGeom>
              <a:avLst/>
              <a:gdLst>
                <a:gd name="T0" fmla="*/ 7937 w 5"/>
                <a:gd name="T1" fmla="*/ 0 h 4"/>
                <a:gd name="T2" fmla="*/ 7937 w 5"/>
                <a:gd name="T3" fmla="*/ 0 h 4"/>
                <a:gd name="T4" fmla="*/ 4762 w 5"/>
                <a:gd name="T5" fmla="*/ 0 h 4"/>
                <a:gd name="T6" fmla="*/ 0 w 5"/>
                <a:gd name="T7" fmla="*/ 1588 h 4"/>
                <a:gd name="T8" fmla="*/ 0 w 5"/>
                <a:gd name="T9" fmla="*/ 6350 h 4"/>
                <a:gd name="T10" fmla="*/ 3175 w 5"/>
                <a:gd name="T11" fmla="*/ 6350 h 4"/>
                <a:gd name="T12" fmla="*/ 6350 w 5"/>
                <a:gd name="T13" fmla="*/ 1588 h 4"/>
                <a:gd name="T14" fmla="*/ 7937 w 5"/>
                <a:gd name="T15" fmla="*/ 0 h 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 h="4">
                  <a:moveTo>
                    <a:pt x="5" y="0"/>
                  </a:moveTo>
                  <a:lnTo>
                    <a:pt x="5" y="0"/>
                  </a:lnTo>
                  <a:lnTo>
                    <a:pt x="3" y="0"/>
                  </a:lnTo>
                  <a:lnTo>
                    <a:pt x="0" y="1"/>
                  </a:lnTo>
                  <a:lnTo>
                    <a:pt x="0" y="4"/>
                  </a:lnTo>
                  <a:lnTo>
                    <a:pt x="2" y="4"/>
                  </a:lnTo>
                  <a:lnTo>
                    <a:pt x="4" y="1"/>
                  </a:lnTo>
                  <a:lnTo>
                    <a:pt x="5" y="0"/>
                  </a:ln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12" name="Freeform 728"/>
            <p:cNvSpPr>
              <a:spLocks/>
            </p:cNvSpPr>
            <p:nvPr/>
          </p:nvSpPr>
          <p:spPr bwMode="auto">
            <a:xfrm>
              <a:off x="10234613" y="4438419"/>
              <a:ext cx="9525" cy="3175"/>
            </a:xfrm>
            <a:custGeom>
              <a:avLst/>
              <a:gdLst>
                <a:gd name="T0" fmla="*/ 9525 w 5"/>
                <a:gd name="T1" fmla="*/ 0 h 2"/>
                <a:gd name="T2" fmla="*/ 9525 w 5"/>
                <a:gd name="T3" fmla="*/ 0 h 2"/>
                <a:gd name="T4" fmla="*/ 7620 w 5"/>
                <a:gd name="T5" fmla="*/ 0 h 2"/>
                <a:gd name="T6" fmla="*/ 1905 w 5"/>
                <a:gd name="T7" fmla="*/ 1588 h 2"/>
                <a:gd name="T8" fmla="*/ 1905 w 5"/>
                <a:gd name="T9" fmla="*/ 3175 h 2"/>
                <a:gd name="T10" fmla="*/ 1905 w 5"/>
                <a:gd name="T11" fmla="*/ 3175 h 2"/>
                <a:gd name="T12" fmla="*/ 9525 w 5"/>
                <a:gd name="T13" fmla="*/ 1588 h 2"/>
                <a:gd name="T14" fmla="*/ 9525 w 5"/>
                <a:gd name="T15" fmla="*/ 0 h 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 h="2">
                  <a:moveTo>
                    <a:pt x="5" y="0"/>
                  </a:moveTo>
                  <a:cubicBezTo>
                    <a:pt x="5" y="0"/>
                    <a:pt x="5" y="0"/>
                    <a:pt x="5" y="0"/>
                  </a:cubicBezTo>
                  <a:cubicBezTo>
                    <a:pt x="5" y="0"/>
                    <a:pt x="5" y="0"/>
                    <a:pt x="4" y="0"/>
                  </a:cubicBezTo>
                  <a:cubicBezTo>
                    <a:pt x="1" y="1"/>
                    <a:pt x="1" y="1"/>
                    <a:pt x="1" y="1"/>
                  </a:cubicBezTo>
                  <a:cubicBezTo>
                    <a:pt x="1" y="1"/>
                    <a:pt x="0" y="1"/>
                    <a:pt x="1" y="2"/>
                  </a:cubicBezTo>
                  <a:cubicBezTo>
                    <a:pt x="1" y="2"/>
                    <a:pt x="1" y="2"/>
                    <a:pt x="1" y="2"/>
                  </a:cubicBezTo>
                  <a:cubicBezTo>
                    <a:pt x="5" y="1"/>
                    <a:pt x="5" y="1"/>
                    <a:pt x="5" y="1"/>
                  </a:cubicBezTo>
                  <a:cubicBezTo>
                    <a:pt x="5" y="1"/>
                    <a:pt x="5" y="1"/>
                    <a:pt x="5" y="0"/>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13" name="Freeform 729"/>
            <p:cNvSpPr>
              <a:spLocks/>
            </p:cNvSpPr>
            <p:nvPr/>
          </p:nvSpPr>
          <p:spPr bwMode="auto">
            <a:xfrm>
              <a:off x="10234613" y="4420956"/>
              <a:ext cx="9525" cy="3175"/>
            </a:xfrm>
            <a:custGeom>
              <a:avLst/>
              <a:gdLst>
                <a:gd name="T0" fmla="*/ 9525 w 5"/>
                <a:gd name="T1" fmla="*/ 3175 h 2"/>
                <a:gd name="T2" fmla="*/ 9525 w 5"/>
                <a:gd name="T3" fmla="*/ 3175 h 2"/>
                <a:gd name="T4" fmla="*/ 7620 w 5"/>
                <a:gd name="T5" fmla="*/ 1588 h 2"/>
                <a:gd name="T6" fmla="*/ 1905 w 5"/>
                <a:gd name="T7" fmla="*/ 0 h 2"/>
                <a:gd name="T8" fmla="*/ 0 w 5"/>
                <a:gd name="T9" fmla="*/ 1588 h 2"/>
                <a:gd name="T10" fmla="*/ 0 w 5"/>
                <a:gd name="T11" fmla="*/ 3175 h 2"/>
                <a:gd name="T12" fmla="*/ 7620 w 5"/>
                <a:gd name="T13" fmla="*/ 3175 h 2"/>
                <a:gd name="T14" fmla="*/ 9525 w 5"/>
                <a:gd name="T15" fmla="*/ 3175 h 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 h="2">
                  <a:moveTo>
                    <a:pt x="5" y="2"/>
                  </a:moveTo>
                  <a:cubicBezTo>
                    <a:pt x="5" y="2"/>
                    <a:pt x="5" y="2"/>
                    <a:pt x="5" y="2"/>
                  </a:cubicBezTo>
                  <a:cubicBezTo>
                    <a:pt x="5" y="1"/>
                    <a:pt x="4" y="1"/>
                    <a:pt x="4" y="1"/>
                  </a:cubicBezTo>
                  <a:cubicBezTo>
                    <a:pt x="1" y="0"/>
                    <a:pt x="1" y="0"/>
                    <a:pt x="1" y="0"/>
                  </a:cubicBezTo>
                  <a:cubicBezTo>
                    <a:pt x="0" y="0"/>
                    <a:pt x="0" y="1"/>
                    <a:pt x="0" y="1"/>
                  </a:cubicBezTo>
                  <a:cubicBezTo>
                    <a:pt x="0" y="2"/>
                    <a:pt x="0" y="2"/>
                    <a:pt x="0" y="2"/>
                  </a:cubicBezTo>
                  <a:cubicBezTo>
                    <a:pt x="4" y="2"/>
                    <a:pt x="4" y="2"/>
                    <a:pt x="4" y="2"/>
                  </a:cubicBezTo>
                  <a:cubicBezTo>
                    <a:pt x="4" y="2"/>
                    <a:pt x="5" y="2"/>
                    <a:pt x="5" y="2"/>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14" name="Freeform 730"/>
            <p:cNvSpPr>
              <a:spLocks/>
            </p:cNvSpPr>
            <p:nvPr/>
          </p:nvSpPr>
          <p:spPr bwMode="auto">
            <a:xfrm>
              <a:off x="10239375" y="4401906"/>
              <a:ext cx="9525" cy="6350"/>
            </a:xfrm>
            <a:custGeom>
              <a:avLst/>
              <a:gdLst>
                <a:gd name="T0" fmla="*/ 9525 w 5"/>
                <a:gd name="T1" fmla="*/ 6350 h 3"/>
                <a:gd name="T2" fmla="*/ 9525 w 5"/>
                <a:gd name="T3" fmla="*/ 6350 h 3"/>
                <a:gd name="T4" fmla="*/ 7620 w 5"/>
                <a:gd name="T5" fmla="*/ 4233 h 3"/>
                <a:gd name="T6" fmla="*/ 1905 w 5"/>
                <a:gd name="T7" fmla="*/ 0 h 3"/>
                <a:gd name="T8" fmla="*/ 0 w 5"/>
                <a:gd name="T9" fmla="*/ 2117 h 3"/>
                <a:gd name="T10" fmla="*/ 1905 w 5"/>
                <a:gd name="T11" fmla="*/ 4233 h 3"/>
                <a:gd name="T12" fmla="*/ 7620 w 5"/>
                <a:gd name="T13" fmla="*/ 6350 h 3"/>
                <a:gd name="T14" fmla="*/ 9525 w 5"/>
                <a:gd name="T15" fmla="*/ 6350 h 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 h="3">
                  <a:moveTo>
                    <a:pt x="5" y="3"/>
                  </a:moveTo>
                  <a:cubicBezTo>
                    <a:pt x="5" y="3"/>
                    <a:pt x="5" y="3"/>
                    <a:pt x="5" y="3"/>
                  </a:cubicBezTo>
                  <a:cubicBezTo>
                    <a:pt x="5" y="2"/>
                    <a:pt x="5" y="2"/>
                    <a:pt x="4" y="2"/>
                  </a:cubicBezTo>
                  <a:cubicBezTo>
                    <a:pt x="1" y="0"/>
                    <a:pt x="1" y="0"/>
                    <a:pt x="1" y="0"/>
                  </a:cubicBezTo>
                  <a:cubicBezTo>
                    <a:pt x="1" y="0"/>
                    <a:pt x="1" y="0"/>
                    <a:pt x="0" y="1"/>
                  </a:cubicBezTo>
                  <a:cubicBezTo>
                    <a:pt x="0" y="1"/>
                    <a:pt x="0" y="2"/>
                    <a:pt x="1" y="2"/>
                  </a:cubicBezTo>
                  <a:cubicBezTo>
                    <a:pt x="4" y="3"/>
                    <a:pt x="4" y="3"/>
                    <a:pt x="4" y="3"/>
                  </a:cubicBezTo>
                  <a:cubicBezTo>
                    <a:pt x="4" y="3"/>
                    <a:pt x="5" y="3"/>
                    <a:pt x="5" y="3"/>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15" name="Freeform 731"/>
            <p:cNvSpPr>
              <a:spLocks/>
            </p:cNvSpPr>
            <p:nvPr/>
          </p:nvSpPr>
          <p:spPr bwMode="auto">
            <a:xfrm>
              <a:off x="10250488" y="4389206"/>
              <a:ext cx="6350" cy="4763"/>
            </a:xfrm>
            <a:custGeom>
              <a:avLst/>
              <a:gdLst>
                <a:gd name="T0" fmla="*/ 6350 w 4"/>
                <a:gd name="T1" fmla="*/ 4763 h 3"/>
                <a:gd name="T2" fmla="*/ 6350 w 4"/>
                <a:gd name="T3" fmla="*/ 4763 h 3"/>
                <a:gd name="T4" fmla="*/ 6350 w 4"/>
                <a:gd name="T5" fmla="*/ 3175 h 3"/>
                <a:gd name="T6" fmla="*/ 1588 w 4"/>
                <a:gd name="T7" fmla="*/ 0 h 3"/>
                <a:gd name="T8" fmla="*/ 0 w 4"/>
                <a:gd name="T9" fmla="*/ 0 h 3"/>
                <a:gd name="T10" fmla="*/ 0 w 4"/>
                <a:gd name="T11" fmla="*/ 1588 h 3"/>
                <a:gd name="T12" fmla="*/ 4763 w 4"/>
                <a:gd name="T13" fmla="*/ 4763 h 3"/>
                <a:gd name="T14" fmla="*/ 6350 w 4"/>
                <a:gd name="T15" fmla="*/ 4763 h 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 h="3">
                  <a:moveTo>
                    <a:pt x="4" y="3"/>
                  </a:moveTo>
                  <a:lnTo>
                    <a:pt x="4" y="3"/>
                  </a:lnTo>
                  <a:lnTo>
                    <a:pt x="4" y="2"/>
                  </a:lnTo>
                  <a:lnTo>
                    <a:pt x="1" y="0"/>
                  </a:lnTo>
                  <a:lnTo>
                    <a:pt x="0" y="0"/>
                  </a:lnTo>
                  <a:lnTo>
                    <a:pt x="0" y="1"/>
                  </a:lnTo>
                  <a:lnTo>
                    <a:pt x="3" y="3"/>
                  </a:lnTo>
                  <a:lnTo>
                    <a:pt x="4" y="3"/>
                  </a:ln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16" name="Freeform 732"/>
            <p:cNvSpPr>
              <a:spLocks/>
            </p:cNvSpPr>
            <p:nvPr/>
          </p:nvSpPr>
          <p:spPr bwMode="auto">
            <a:xfrm>
              <a:off x="10264775" y="4376506"/>
              <a:ext cx="6350" cy="9525"/>
            </a:xfrm>
            <a:custGeom>
              <a:avLst/>
              <a:gdLst>
                <a:gd name="T0" fmla="*/ 6350 w 3"/>
                <a:gd name="T1" fmla="*/ 9525 h 5"/>
                <a:gd name="T2" fmla="*/ 6350 w 3"/>
                <a:gd name="T3" fmla="*/ 9525 h 5"/>
                <a:gd name="T4" fmla="*/ 6350 w 3"/>
                <a:gd name="T5" fmla="*/ 7620 h 5"/>
                <a:gd name="T6" fmla="*/ 4233 w 3"/>
                <a:gd name="T7" fmla="*/ 1905 h 5"/>
                <a:gd name="T8" fmla="*/ 2117 w 3"/>
                <a:gd name="T9" fmla="*/ 0 h 5"/>
                <a:gd name="T10" fmla="*/ 2117 w 3"/>
                <a:gd name="T11" fmla="*/ 1905 h 5"/>
                <a:gd name="T12" fmla="*/ 4233 w 3"/>
                <a:gd name="T13" fmla="*/ 7620 h 5"/>
                <a:gd name="T14" fmla="*/ 6350 w 3"/>
                <a:gd name="T15" fmla="*/ 9525 h 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 h="5">
                  <a:moveTo>
                    <a:pt x="3" y="5"/>
                  </a:moveTo>
                  <a:cubicBezTo>
                    <a:pt x="3" y="5"/>
                    <a:pt x="3" y="5"/>
                    <a:pt x="3" y="5"/>
                  </a:cubicBezTo>
                  <a:cubicBezTo>
                    <a:pt x="3" y="5"/>
                    <a:pt x="3" y="4"/>
                    <a:pt x="3" y="4"/>
                  </a:cubicBezTo>
                  <a:cubicBezTo>
                    <a:pt x="2" y="1"/>
                    <a:pt x="2" y="1"/>
                    <a:pt x="2" y="1"/>
                  </a:cubicBezTo>
                  <a:cubicBezTo>
                    <a:pt x="2" y="0"/>
                    <a:pt x="1" y="0"/>
                    <a:pt x="1" y="0"/>
                  </a:cubicBezTo>
                  <a:cubicBezTo>
                    <a:pt x="1" y="1"/>
                    <a:pt x="0" y="1"/>
                    <a:pt x="1" y="1"/>
                  </a:cubicBezTo>
                  <a:cubicBezTo>
                    <a:pt x="2" y="4"/>
                    <a:pt x="2" y="4"/>
                    <a:pt x="2" y="4"/>
                  </a:cubicBezTo>
                  <a:cubicBezTo>
                    <a:pt x="2" y="5"/>
                    <a:pt x="3" y="5"/>
                    <a:pt x="3" y="5"/>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17" name="Freeform 733"/>
            <p:cNvSpPr>
              <a:spLocks/>
            </p:cNvSpPr>
            <p:nvPr/>
          </p:nvSpPr>
          <p:spPr bwMode="auto">
            <a:xfrm>
              <a:off x="10283825" y="4373331"/>
              <a:ext cx="3175" cy="9525"/>
            </a:xfrm>
            <a:custGeom>
              <a:avLst/>
              <a:gdLst>
                <a:gd name="T0" fmla="*/ 3175 w 1"/>
                <a:gd name="T1" fmla="*/ 9525 h 5"/>
                <a:gd name="T2" fmla="*/ 3175 w 1"/>
                <a:gd name="T3" fmla="*/ 9525 h 5"/>
                <a:gd name="T4" fmla="*/ 3175 w 1"/>
                <a:gd name="T5" fmla="*/ 7620 h 5"/>
                <a:gd name="T6" fmla="*/ 3175 w 1"/>
                <a:gd name="T7" fmla="*/ 1905 h 5"/>
                <a:gd name="T8" fmla="*/ 0 w 1"/>
                <a:gd name="T9" fmla="*/ 0 h 5"/>
                <a:gd name="T10" fmla="*/ 0 w 1"/>
                <a:gd name="T11" fmla="*/ 1905 h 5"/>
                <a:gd name="T12" fmla="*/ 0 w 1"/>
                <a:gd name="T13" fmla="*/ 7620 h 5"/>
                <a:gd name="T14" fmla="*/ 3175 w 1"/>
                <a:gd name="T15" fmla="*/ 9525 h 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 h="5">
                  <a:moveTo>
                    <a:pt x="1" y="5"/>
                  </a:moveTo>
                  <a:cubicBezTo>
                    <a:pt x="1" y="5"/>
                    <a:pt x="1" y="5"/>
                    <a:pt x="1" y="5"/>
                  </a:cubicBezTo>
                  <a:cubicBezTo>
                    <a:pt x="1" y="5"/>
                    <a:pt x="1" y="4"/>
                    <a:pt x="1" y="4"/>
                  </a:cubicBezTo>
                  <a:cubicBezTo>
                    <a:pt x="1" y="1"/>
                    <a:pt x="1" y="1"/>
                    <a:pt x="1" y="1"/>
                  </a:cubicBezTo>
                  <a:cubicBezTo>
                    <a:pt x="1" y="0"/>
                    <a:pt x="1" y="0"/>
                    <a:pt x="0" y="0"/>
                  </a:cubicBezTo>
                  <a:cubicBezTo>
                    <a:pt x="0" y="0"/>
                    <a:pt x="0" y="0"/>
                    <a:pt x="0" y="1"/>
                  </a:cubicBezTo>
                  <a:cubicBezTo>
                    <a:pt x="0" y="4"/>
                    <a:pt x="0" y="4"/>
                    <a:pt x="0" y="4"/>
                  </a:cubicBezTo>
                  <a:cubicBezTo>
                    <a:pt x="0" y="5"/>
                    <a:pt x="0" y="5"/>
                    <a:pt x="1" y="5"/>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18" name="Freeform 734"/>
            <p:cNvSpPr>
              <a:spLocks/>
            </p:cNvSpPr>
            <p:nvPr/>
          </p:nvSpPr>
          <p:spPr bwMode="auto">
            <a:xfrm>
              <a:off x="10299700" y="4374919"/>
              <a:ext cx="6350" cy="9525"/>
            </a:xfrm>
            <a:custGeom>
              <a:avLst/>
              <a:gdLst>
                <a:gd name="T0" fmla="*/ 2117 w 3"/>
                <a:gd name="T1" fmla="*/ 9525 h 5"/>
                <a:gd name="T2" fmla="*/ 2117 w 3"/>
                <a:gd name="T3" fmla="*/ 9525 h 5"/>
                <a:gd name="T4" fmla="*/ 4233 w 3"/>
                <a:gd name="T5" fmla="*/ 7620 h 5"/>
                <a:gd name="T6" fmla="*/ 4233 w 3"/>
                <a:gd name="T7" fmla="*/ 1905 h 5"/>
                <a:gd name="T8" fmla="*/ 4233 w 3"/>
                <a:gd name="T9" fmla="*/ 0 h 5"/>
                <a:gd name="T10" fmla="*/ 2117 w 3"/>
                <a:gd name="T11" fmla="*/ 0 h 5"/>
                <a:gd name="T12" fmla="*/ 0 w 3"/>
                <a:gd name="T13" fmla="*/ 7620 h 5"/>
                <a:gd name="T14" fmla="*/ 2117 w 3"/>
                <a:gd name="T15" fmla="*/ 9525 h 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 h="5">
                  <a:moveTo>
                    <a:pt x="1" y="5"/>
                  </a:moveTo>
                  <a:cubicBezTo>
                    <a:pt x="1" y="5"/>
                    <a:pt x="1" y="5"/>
                    <a:pt x="1" y="5"/>
                  </a:cubicBezTo>
                  <a:cubicBezTo>
                    <a:pt x="1" y="5"/>
                    <a:pt x="1" y="4"/>
                    <a:pt x="2" y="4"/>
                  </a:cubicBezTo>
                  <a:cubicBezTo>
                    <a:pt x="2" y="1"/>
                    <a:pt x="2" y="1"/>
                    <a:pt x="2" y="1"/>
                  </a:cubicBezTo>
                  <a:cubicBezTo>
                    <a:pt x="3" y="0"/>
                    <a:pt x="2" y="0"/>
                    <a:pt x="2" y="0"/>
                  </a:cubicBezTo>
                  <a:cubicBezTo>
                    <a:pt x="1" y="0"/>
                    <a:pt x="1" y="0"/>
                    <a:pt x="1" y="0"/>
                  </a:cubicBezTo>
                  <a:cubicBezTo>
                    <a:pt x="0" y="4"/>
                    <a:pt x="0" y="4"/>
                    <a:pt x="0" y="4"/>
                  </a:cubicBezTo>
                  <a:cubicBezTo>
                    <a:pt x="0" y="4"/>
                    <a:pt x="0" y="4"/>
                    <a:pt x="1" y="5"/>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19" name="Freeform 735"/>
            <p:cNvSpPr>
              <a:spLocks/>
            </p:cNvSpPr>
            <p:nvPr/>
          </p:nvSpPr>
          <p:spPr bwMode="auto">
            <a:xfrm>
              <a:off x="10250488" y="4425719"/>
              <a:ext cx="39687" cy="12700"/>
            </a:xfrm>
            <a:custGeom>
              <a:avLst/>
              <a:gdLst>
                <a:gd name="T0" fmla="*/ 0 w 20"/>
                <a:gd name="T1" fmla="*/ 10583 h 6"/>
                <a:gd name="T2" fmla="*/ 0 w 20"/>
                <a:gd name="T3" fmla="*/ 10583 h 6"/>
                <a:gd name="T4" fmla="*/ 1984 w 20"/>
                <a:gd name="T5" fmla="*/ 12700 h 6"/>
                <a:gd name="T6" fmla="*/ 37703 w 20"/>
                <a:gd name="T7" fmla="*/ 4233 h 6"/>
                <a:gd name="T8" fmla="*/ 39687 w 20"/>
                <a:gd name="T9" fmla="*/ 2117 h 6"/>
                <a:gd name="T10" fmla="*/ 37703 w 20"/>
                <a:gd name="T11" fmla="*/ 0 h 6"/>
                <a:gd name="T12" fmla="*/ 1984 w 20"/>
                <a:gd name="T13" fmla="*/ 8467 h 6"/>
                <a:gd name="T14" fmla="*/ 0 w 20"/>
                <a:gd name="T15" fmla="*/ 10583 h 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 h="6">
                  <a:moveTo>
                    <a:pt x="0" y="5"/>
                  </a:moveTo>
                  <a:cubicBezTo>
                    <a:pt x="0" y="5"/>
                    <a:pt x="0" y="5"/>
                    <a:pt x="0" y="5"/>
                  </a:cubicBezTo>
                  <a:cubicBezTo>
                    <a:pt x="0" y="6"/>
                    <a:pt x="1" y="6"/>
                    <a:pt x="1" y="6"/>
                  </a:cubicBezTo>
                  <a:cubicBezTo>
                    <a:pt x="19" y="2"/>
                    <a:pt x="19" y="2"/>
                    <a:pt x="19" y="2"/>
                  </a:cubicBezTo>
                  <a:cubicBezTo>
                    <a:pt x="20" y="2"/>
                    <a:pt x="20" y="1"/>
                    <a:pt x="20" y="1"/>
                  </a:cubicBezTo>
                  <a:cubicBezTo>
                    <a:pt x="20" y="0"/>
                    <a:pt x="19" y="0"/>
                    <a:pt x="19" y="0"/>
                  </a:cubicBezTo>
                  <a:cubicBezTo>
                    <a:pt x="1" y="4"/>
                    <a:pt x="1" y="4"/>
                    <a:pt x="1" y="4"/>
                  </a:cubicBezTo>
                  <a:cubicBezTo>
                    <a:pt x="0" y="4"/>
                    <a:pt x="0" y="5"/>
                    <a:pt x="0" y="5"/>
                  </a:cubicBezTo>
                  <a:close/>
                </a:path>
              </a:pathLst>
            </a:custGeom>
            <a:solidFill>
              <a:srgbClr val="8D95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20" name="Freeform 736"/>
            <p:cNvSpPr>
              <a:spLocks/>
            </p:cNvSpPr>
            <p:nvPr/>
          </p:nvSpPr>
          <p:spPr bwMode="auto">
            <a:xfrm>
              <a:off x="10255250" y="4401906"/>
              <a:ext cx="34925" cy="26988"/>
            </a:xfrm>
            <a:custGeom>
              <a:avLst/>
              <a:gdLst>
                <a:gd name="T0" fmla="*/ 0 w 22"/>
                <a:gd name="T1" fmla="*/ 3175 h 17"/>
                <a:gd name="T2" fmla="*/ 33338 w 22"/>
                <a:gd name="T3" fmla="*/ 26988 h 17"/>
                <a:gd name="T4" fmla="*/ 34925 w 22"/>
                <a:gd name="T5" fmla="*/ 26988 h 17"/>
                <a:gd name="T6" fmla="*/ 0 w 22"/>
                <a:gd name="T7" fmla="*/ 0 h 17"/>
                <a:gd name="T8" fmla="*/ 0 w 22"/>
                <a:gd name="T9" fmla="*/ 3175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2" h="17">
                  <a:moveTo>
                    <a:pt x="0" y="2"/>
                  </a:moveTo>
                  <a:lnTo>
                    <a:pt x="21" y="17"/>
                  </a:lnTo>
                  <a:lnTo>
                    <a:pt x="22" y="17"/>
                  </a:lnTo>
                  <a:lnTo>
                    <a:pt x="0" y="0"/>
                  </a:lnTo>
                  <a:lnTo>
                    <a:pt x="0" y="2"/>
                  </a:lnTo>
                  <a:close/>
                </a:path>
              </a:pathLst>
            </a:custGeom>
            <a:solidFill>
              <a:srgbClr val="EE2C3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21" name="Freeform 737"/>
            <p:cNvSpPr>
              <a:spLocks/>
            </p:cNvSpPr>
            <p:nvPr/>
          </p:nvSpPr>
          <p:spPr bwMode="auto">
            <a:xfrm>
              <a:off x="10283825" y="4422544"/>
              <a:ext cx="11112" cy="9525"/>
            </a:xfrm>
            <a:custGeom>
              <a:avLst/>
              <a:gdLst>
                <a:gd name="T0" fmla="*/ 2222 w 5"/>
                <a:gd name="T1" fmla="*/ 1905 h 5"/>
                <a:gd name="T2" fmla="*/ 2222 w 5"/>
                <a:gd name="T3" fmla="*/ 9525 h 5"/>
                <a:gd name="T4" fmla="*/ 8890 w 5"/>
                <a:gd name="T5" fmla="*/ 7620 h 5"/>
                <a:gd name="T6" fmla="*/ 8890 w 5"/>
                <a:gd name="T7" fmla="*/ 1905 h 5"/>
                <a:gd name="T8" fmla="*/ 2222 w 5"/>
                <a:gd name="T9" fmla="*/ 1905 h 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 h="5">
                  <a:moveTo>
                    <a:pt x="1" y="1"/>
                  </a:moveTo>
                  <a:cubicBezTo>
                    <a:pt x="0" y="2"/>
                    <a:pt x="0" y="4"/>
                    <a:pt x="1" y="5"/>
                  </a:cubicBezTo>
                  <a:cubicBezTo>
                    <a:pt x="2" y="5"/>
                    <a:pt x="4" y="5"/>
                    <a:pt x="4" y="4"/>
                  </a:cubicBezTo>
                  <a:cubicBezTo>
                    <a:pt x="5" y="3"/>
                    <a:pt x="5" y="2"/>
                    <a:pt x="4" y="1"/>
                  </a:cubicBezTo>
                  <a:cubicBezTo>
                    <a:pt x="3" y="0"/>
                    <a:pt x="1" y="0"/>
                    <a:pt x="1" y="1"/>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22" name="Freeform 738"/>
            <p:cNvSpPr>
              <a:spLocks/>
            </p:cNvSpPr>
            <p:nvPr/>
          </p:nvSpPr>
          <p:spPr bwMode="auto">
            <a:xfrm>
              <a:off x="10288588" y="4398731"/>
              <a:ext cx="22225" cy="30163"/>
            </a:xfrm>
            <a:custGeom>
              <a:avLst/>
              <a:gdLst>
                <a:gd name="T0" fmla="*/ 0 w 11"/>
                <a:gd name="T1" fmla="*/ 28152 h 15"/>
                <a:gd name="T2" fmla="*/ 2020 w 11"/>
                <a:gd name="T3" fmla="*/ 30163 h 15"/>
                <a:gd name="T4" fmla="*/ 6061 w 11"/>
                <a:gd name="T5" fmla="*/ 28152 h 15"/>
                <a:gd name="T6" fmla="*/ 22225 w 11"/>
                <a:gd name="T7" fmla="*/ 6033 h 15"/>
                <a:gd name="T8" fmla="*/ 22225 w 11"/>
                <a:gd name="T9" fmla="*/ 2011 h 15"/>
                <a:gd name="T10" fmla="*/ 20205 w 11"/>
                <a:gd name="T11" fmla="*/ 2011 h 15"/>
                <a:gd name="T12" fmla="*/ 16164 w 11"/>
                <a:gd name="T13" fmla="*/ 2011 h 15"/>
                <a:gd name="T14" fmla="*/ 0 w 11"/>
                <a:gd name="T15" fmla="*/ 24130 h 15"/>
                <a:gd name="T16" fmla="*/ 0 w 11"/>
                <a:gd name="T17" fmla="*/ 28152 h 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1" h="15">
                  <a:moveTo>
                    <a:pt x="0" y="14"/>
                  </a:moveTo>
                  <a:cubicBezTo>
                    <a:pt x="1" y="15"/>
                    <a:pt x="1" y="15"/>
                    <a:pt x="1" y="15"/>
                  </a:cubicBezTo>
                  <a:cubicBezTo>
                    <a:pt x="2" y="15"/>
                    <a:pt x="2" y="15"/>
                    <a:pt x="3" y="14"/>
                  </a:cubicBezTo>
                  <a:cubicBezTo>
                    <a:pt x="11" y="3"/>
                    <a:pt x="11" y="3"/>
                    <a:pt x="11" y="3"/>
                  </a:cubicBezTo>
                  <a:cubicBezTo>
                    <a:pt x="11" y="2"/>
                    <a:pt x="11" y="1"/>
                    <a:pt x="11" y="1"/>
                  </a:cubicBezTo>
                  <a:cubicBezTo>
                    <a:pt x="10" y="1"/>
                    <a:pt x="10" y="1"/>
                    <a:pt x="10" y="1"/>
                  </a:cubicBezTo>
                  <a:cubicBezTo>
                    <a:pt x="10" y="0"/>
                    <a:pt x="9" y="0"/>
                    <a:pt x="8" y="1"/>
                  </a:cubicBezTo>
                  <a:cubicBezTo>
                    <a:pt x="0" y="12"/>
                    <a:pt x="0" y="12"/>
                    <a:pt x="0" y="12"/>
                  </a:cubicBezTo>
                  <a:cubicBezTo>
                    <a:pt x="0" y="13"/>
                    <a:pt x="0" y="14"/>
                    <a:pt x="0" y="14"/>
                  </a:cubicBezTo>
                  <a:close/>
                </a:path>
              </a:pathLst>
            </a:custGeom>
            <a:solidFill>
              <a:srgbClr val="2A2F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23" name="Freeform 739"/>
            <p:cNvSpPr>
              <a:spLocks/>
            </p:cNvSpPr>
            <p:nvPr/>
          </p:nvSpPr>
          <p:spPr bwMode="auto">
            <a:xfrm>
              <a:off x="10983913" y="2131781"/>
              <a:ext cx="0" cy="533400"/>
            </a:xfrm>
            <a:custGeom>
              <a:avLst/>
              <a:gdLst>
                <a:gd name="T0" fmla="*/ 0 h 336"/>
                <a:gd name="T1" fmla="*/ 533400 h 336"/>
                <a:gd name="T2" fmla="*/ 0 h 336"/>
                <a:gd name="T3" fmla="*/ 0 60000 65536"/>
                <a:gd name="T4" fmla="*/ 0 60000 65536"/>
                <a:gd name="T5" fmla="*/ 0 60000 65536"/>
              </a:gdLst>
              <a:ahLst/>
              <a:cxnLst>
                <a:cxn ang="T3">
                  <a:pos x="0" y="T0"/>
                </a:cxn>
                <a:cxn ang="T4">
                  <a:pos x="0" y="T1"/>
                </a:cxn>
                <a:cxn ang="T5">
                  <a:pos x="0" y="T2"/>
                </a:cxn>
              </a:cxnLst>
              <a:rect l="0" t="0" r="r" b="b"/>
              <a:pathLst>
                <a:path h="336">
                  <a:moveTo>
                    <a:pt x="0" y="0"/>
                  </a:moveTo>
                  <a:lnTo>
                    <a:pt x="0" y="336"/>
                  </a:lnTo>
                  <a:lnTo>
                    <a:pt x="0" y="0"/>
                  </a:lnTo>
                  <a:close/>
                </a:path>
              </a:pathLst>
            </a:custGeom>
            <a:solidFill>
              <a:srgbClr val="F99D2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24" name="Line 740"/>
            <p:cNvSpPr>
              <a:spLocks noChangeShapeType="1"/>
            </p:cNvSpPr>
            <p:nvPr/>
          </p:nvSpPr>
          <p:spPr bwMode="auto">
            <a:xfrm>
              <a:off x="10983913" y="2131781"/>
              <a:ext cx="0" cy="5334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25" name="Freeform 741"/>
            <p:cNvSpPr>
              <a:spLocks/>
            </p:cNvSpPr>
            <p:nvPr/>
          </p:nvSpPr>
          <p:spPr bwMode="auto">
            <a:xfrm>
              <a:off x="8448675" y="4420956"/>
              <a:ext cx="358775" cy="304800"/>
            </a:xfrm>
            <a:custGeom>
              <a:avLst/>
              <a:gdLst>
                <a:gd name="T0" fmla="*/ 340836 w 180"/>
                <a:gd name="T1" fmla="*/ 183278 h 153"/>
                <a:gd name="T2" fmla="*/ 291006 w 180"/>
                <a:gd name="T3" fmla="*/ 169333 h 153"/>
                <a:gd name="T4" fmla="*/ 189353 w 180"/>
                <a:gd name="T5" fmla="*/ 19922 h 153"/>
                <a:gd name="T6" fmla="*/ 19932 w 180"/>
                <a:gd name="T7" fmla="*/ 117537 h 153"/>
                <a:gd name="T8" fmla="*/ 117598 w 180"/>
                <a:gd name="T9" fmla="*/ 286871 h 153"/>
                <a:gd name="T10" fmla="*/ 281040 w 180"/>
                <a:gd name="T11" fmla="*/ 209176 h 153"/>
                <a:gd name="T12" fmla="*/ 330870 w 180"/>
                <a:gd name="T13" fmla="*/ 223122 h 153"/>
                <a:gd name="T14" fmla="*/ 356782 w 180"/>
                <a:gd name="T15" fmla="*/ 207184 h 153"/>
                <a:gd name="T16" fmla="*/ 340836 w 180"/>
                <a:gd name="T17" fmla="*/ 183278 h 15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80" h="153">
                  <a:moveTo>
                    <a:pt x="171" y="92"/>
                  </a:moveTo>
                  <a:cubicBezTo>
                    <a:pt x="146" y="85"/>
                    <a:pt x="146" y="85"/>
                    <a:pt x="146" y="85"/>
                  </a:cubicBezTo>
                  <a:cubicBezTo>
                    <a:pt x="150" y="51"/>
                    <a:pt x="129" y="19"/>
                    <a:pt x="95" y="10"/>
                  </a:cubicBezTo>
                  <a:cubicBezTo>
                    <a:pt x="58" y="0"/>
                    <a:pt x="20" y="22"/>
                    <a:pt x="10" y="59"/>
                  </a:cubicBezTo>
                  <a:cubicBezTo>
                    <a:pt x="0" y="96"/>
                    <a:pt x="22" y="135"/>
                    <a:pt x="59" y="144"/>
                  </a:cubicBezTo>
                  <a:cubicBezTo>
                    <a:pt x="93" y="153"/>
                    <a:pt x="127" y="136"/>
                    <a:pt x="141" y="105"/>
                  </a:cubicBezTo>
                  <a:cubicBezTo>
                    <a:pt x="166" y="112"/>
                    <a:pt x="166" y="112"/>
                    <a:pt x="166" y="112"/>
                  </a:cubicBezTo>
                  <a:cubicBezTo>
                    <a:pt x="171" y="113"/>
                    <a:pt x="177" y="110"/>
                    <a:pt x="179" y="104"/>
                  </a:cubicBezTo>
                  <a:cubicBezTo>
                    <a:pt x="180" y="99"/>
                    <a:pt x="177" y="93"/>
                    <a:pt x="171" y="92"/>
                  </a:cubicBezTo>
                  <a:close/>
                </a:path>
              </a:pathLst>
            </a:cu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26" name="Freeform 742"/>
            <p:cNvSpPr>
              <a:spLocks/>
            </p:cNvSpPr>
            <p:nvPr/>
          </p:nvSpPr>
          <p:spPr bwMode="auto">
            <a:xfrm>
              <a:off x="8483600" y="4455881"/>
              <a:ext cx="234950" cy="234950"/>
            </a:xfrm>
            <a:custGeom>
              <a:avLst/>
              <a:gdLst>
                <a:gd name="T0" fmla="*/ 219021 w 118"/>
                <a:gd name="T1" fmla="*/ 145350 h 118"/>
                <a:gd name="T2" fmla="*/ 91591 w 118"/>
                <a:gd name="T3" fmla="*/ 219021 h 118"/>
                <a:gd name="T4" fmla="*/ 15929 w 118"/>
                <a:gd name="T5" fmla="*/ 91591 h 118"/>
                <a:gd name="T6" fmla="*/ 145350 w 118"/>
                <a:gd name="T7" fmla="*/ 15929 h 118"/>
                <a:gd name="T8" fmla="*/ 219021 w 118"/>
                <a:gd name="T9" fmla="*/ 145350 h 1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8" h="118">
                  <a:moveTo>
                    <a:pt x="110" y="73"/>
                  </a:moveTo>
                  <a:cubicBezTo>
                    <a:pt x="103" y="101"/>
                    <a:pt x="74" y="118"/>
                    <a:pt x="46" y="110"/>
                  </a:cubicBezTo>
                  <a:cubicBezTo>
                    <a:pt x="17" y="103"/>
                    <a:pt x="0" y="74"/>
                    <a:pt x="8" y="46"/>
                  </a:cubicBezTo>
                  <a:cubicBezTo>
                    <a:pt x="15" y="17"/>
                    <a:pt x="44" y="0"/>
                    <a:pt x="73" y="8"/>
                  </a:cubicBezTo>
                  <a:cubicBezTo>
                    <a:pt x="101" y="15"/>
                    <a:pt x="118" y="44"/>
                    <a:pt x="110" y="73"/>
                  </a:cubicBezTo>
                  <a:close/>
                </a:path>
              </a:pathLst>
            </a:custGeom>
            <a:solidFill>
              <a:srgbClr val="6E3D1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27" name="Freeform 743"/>
            <p:cNvSpPr>
              <a:spLocks/>
            </p:cNvSpPr>
            <p:nvPr/>
          </p:nvSpPr>
          <p:spPr bwMode="auto">
            <a:xfrm>
              <a:off x="8583613" y="4579706"/>
              <a:ext cx="47625" cy="47625"/>
            </a:xfrm>
            <a:custGeom>
              <a:avLst/>
              <a:gdLst>
                <a:gd name="T0" fmla="*/ 45641 w 24"/>
                <a:gd name="T1" fmla="*/ 29766 h 24"/>
                <a:gd name="T2" fmla="*/ 19844 w 24"/>
                <a:gd name="T3" fmla="*/ 45641 h 24"/>
                <a:gd name="T4" fmla="*/ 3969 w 24"/>
                <a:gd name="T5" fmla="*/ 19844 h 24"/>
                <a:gd name="T6" fmla="*/ 29766 w 24"/>
                <a:gd name="T7" fmla="*/ 3969 h 24"/>
                <a:gd name="T8" fmla="*/ 45641 w 24"/>
                <a:gd name="T9" fmla="*/ 29766 h 2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 h="24">
                  <a:moveTo>
                    <a:pt x="23" y="15"/>
                  </a:moveTo>
                  <a:cubicBezTo>
                    <a:pt x="21" y="21"/>
                    <a:pt x="15" y="24"/>
                    <a:pt x="10" y="23"/>
                  </a:cubicBezTo>
                  <a:cubicBezTo>
                    <a:pt x="4" y="21"/>
                    <a:pt x="0" y="15"/>
                    <a:pt x="2" y="10"/>
                  </a:cubicBezTo>
                  <a:cubicBezTo>
                    <a:pt x="4" y="4"/>
                    <a:pt x="9" y="0"/>
                    <a:pt x="15" y="2"/>
                  </a:cubicBezTo>
                  <a:cubicBezTo>
                    <a:pt x="21" y="3"/>
                    <a:pt x="24" y="9"/>
                    <a:pt x="23" y="15"/>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28" name="Freeform 744"/>
            <p:cNvSpPr>
              <a:spLocks/>
            </p:cNvSpPr>
            <p:nvPr/>
          </p:nvSpPr>
          <p:spPr bwMode="auto">
            <a:xfrm>
              <a:off x="8624888" y="4601931"/>
              <a:ext cx="19050" cy="17463"/>
            </a:xfrm>
            <a:custGeom>
              <a:avLst/>
              <a:gdLst>
                <a:gd name="T0" fmla="*/ 19050 w 9"/>
                <a:gd name="T1" fmla="*/ 9702 h 9"/>
                <a:gd name="T2" fmla="*/ 8467 w 9"/>
                <a:gd name="T3" fmla="*/ 15523 h 9"/>
                <a:gd name="T4" fmla="*/ 2117 w 9"/>
                <a:gd name="T5" fmla="*/ 5821 h 9"/>
                <a:gd name="T6" fmla="*/ 12700 w 9"/>
                <a:gd name="T7" fmla="*/ 0 h 9"/>
                <a:gd name="T8" fmla="*/ 19050 w 9"/>
                <a:gd name="T9" fmla="*/ 9702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9" y="5"/>
                  </a:moveTo>
                  <a:cubicBezTo>
                    <a:pt x="8" y="7"/>
                    <a:pt x="6" y="9"/>
                    <a:pt x="4" y="8"/>
                  </a:cubicBezTo>
                  <a:cubicBezTo>
                    <a:pt x="2" y="7"/>
                    <a:pt x="0" y="5"/>
                    <a:pt x="1" y="3"/>
                  </a:cubicBezTo>
                  <a:cubicBezTo>
                    <a:pt x="2" y="1"/>
                    <a:pt x="4" y="0"/>
                    <a:pt x="6" y="0"/>
                  </a:cubicBezTo>
                  <a:cubicBezTo>
                    <a:pt x="8" y="1"/>
                    <a:pt x="9" y="3"/>
                    <a:pt x="9" y="5"/>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29" name="Freeform 745"/>
            <p:cNvSpPr>
              <a:spLocks/>
            </p:cNvSpPr>
            <p:nvPr/>
          </p:nvSpPr>
          <p:spPr bwMode="auto">
            <a:xfrm>
              <a:off x="8642350" y="4587644"/>
              <a:ext cx="20637" cy="20638"/>
            </a:xfrm>
            <a:custGeom>
              <a:avLst/>
              <a:gdLst>
                <a:gd name="T0" fmla="*/ 18761 w 11"/>
                <a:gd name="T1" fmla="*/ 12383 h 10"/>
                <a:gd name="T2" fmla="*/ 7504 w 11"/>
                <a:gd name="T3" fmla="*/ 18574 h 10"/>
                <a:gd name="T4" fmla="*/ 1876 w 11"/>
                <a:gd name="T5" fmla="*/ 6191 h 10"/>
                <a:gd name="T6" fmla="*/ 13133 w 11"/>
                <a:gd name="T7" fmla="*/ 0 h 10"/>
                <a:gd name="T8" fmla="*/ 18761 w 11"/>
                <a:gd name="T9" fmla="*/ 12383 h 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10">
                  <a:moveTo>
                    <a:pt x="10" y="6"/>
                  </a:moveTo>
                  <a:cubicBezTo>
                    <a:pt x="9" y="8"/>
                    <a:pt x="7" y="10"/>
                    <a:pt x="4" y="9"/>
                  </a:cubicBezTo>
                  <a:cubicBezTo>
                    <a:pt x="2" y="8"/>
                    <a:pt x="0" y="6"/>
                    <a:pt x="1" y="3"/>
                  </a:cubicBezTo>
                  <a:cubicBezTo>
                    <a:pt x="2" y="1"/>
                    <a:pt x="4" y="0"/>
                    <a:pt x="7" y="0"/>
                  </a:cubicBezTo>
                  <a:cubicBezTo>
                    <a:pt x="9" y="1"/>
                    <a:pt x="11" y="3"/>
                    <a:pt x="10" y="6"/>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30" name="Freeform 746"/>
            <p:cNvSpPr>
              <a:spLocks/>
            </p:cNvSpPr>
            <p:nvPr/>
          </p:nvSpPr>
          <p:spPr bwMode="auto">
            <a:xfrm>
              <a:off x="8629650" y="4633681"/>
              <a:ext cx="22225" cy="23813"/>
            </a:xfrm>
            <a:custGeom>
              <a:avLst/>
              <a:gdLst>
                <a:gd name="T0" fmla="*/ 20205 w 11"/>
                <a:gd name="T1" fmla="*/ 13891 h 12"/>
                <a:gd name="T2" fmla="*/ 8082 w 11"/>
                <a:gd name="T3" fmla="*/ 21829 h 12"/>
                <a:gd name="T4" fmla="*/ 0 w 11"/>
                <a:gd name="T5" fmla="*/ 9922 h 12"/>
                <a:gd name="T6" fmla="*/ 14143 w 11"/>
                <a:gd name="T7" fmla="*/ 1984 h 12"/>
                <a:gd name="T8" fmla="*/ 20205 w 11"/>
                <a:gd name="T9" fmla="*/ 13891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12">
                  <a:moveTo>
                    <a:pt x="10" y="7"/>
                  </a:moveTo>
                  <a:cubicBezTo>
                    <a:pt x="10" y="10"/>
                    <a:pt x="7" y="12"/>
                    <a:pt x="4" y="11"/>
                  </a:cubicBezTo>
                  <a:cubicBezTo>
                    <a:pt x="1" y="10"/>
                    <a:pt x="0" y="7"/>
                    <a:pt x="0" y="5"/>
                  </a:cubicBezTo>
                  <a:cubicBezTo>
                    <a:pt x="1" y="2"/>
                    <a:pt x="4" y="0"/>
                    <a:pt x="7" y="1"/>
                  </a:cubicBezTo>
                  <a:cubicBezTo>
                    <a:pt x="9" y="2"/>
                    <a:pt x="11" y="5"/>
                    <a:pt x="10" y="7"/>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31" name="Freeform 747"/>
            <p:cNvSpPr>
              <a:spLocks/>
            </p:cNvSpPr>
            <p:nvPr/>
          </p:nvSpPr>
          <p:spPr bwMode="auto">
            <a:xfrm>
              <a:off x="8599488" y="4647969"/>
              <a:ext cx="23812" cy="23813"/>
            </a:xfrm>
            <a:custGeom>
              <a:avLst/>
              <a:gdLst>
                <a:gd name="T0" fmla="*/ 21828 w 12"/>
                <a:gd name="T1" fmla="*/ 13891 h 12"/>
                <a:gd name="T2" fmla="*/ 9922 w 12"/>
                <a:gd name="T3" fmla="*/ 21829 h 12"/>
                <a:gd name="T4" fmla="*/ 1984 w 12"/>
                <a:gd name="T5" fmla="*/ 7938 h 12"/>
                <a:gd name="T6" fmla="*/ 13890 w 12"/>
                <a:gd name="T7" fmla="*/ 1984 h 12"/>
                <a:gd name="T8" fmla="*/ 21828 w 12"/>
                <a:gd name="T9" fmla="*/ 13891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 h="12">
                  <a:moveTo>
                    <a:pt x="11" y="7"/>
                  </a:moveTo>
                  <a:cubicBezTo>
                    <a:pt x="10" y="10"/>
                    <a:pt x="7" y="12"/>
                    <a:pt x="5" y="11"/>
                  </a:cubicBezTo>
                  <a:cubicBezTo>
                    <a:pt x="2" y="10"/>
                    <a:pt x="0" y="7"/>
                    <a:pt x="1" y="4"/>
                  </a:cubicBezTo>
                  <a:cubicBezTo>
                    <a:pt x="2" y="2"/>
                    <a:pt x="5" y="0"/>
                    <a:pt x="7" y="1"/>
                  </a:cubicBezTo>
                  <a:cubicBezTo>
                    <a:pt x="10" y="1"/>
                    <a:pt x="12" y="4"/>
                    <a:pt x="11" y="7"/>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32" name="Freeform 748"/>
            <p:cNvSpPr>
              <a:spLocks/>
            </p:cNvSpPr>
            <p:nvPr/>
          </p:nvSpPr>
          <p:spPr bwMode="auto">
            <a:xfrm>
              <a:off x="8655050" y="4617806"/>
              <a:ext cx="14287" cy="15875"/>
            </a:xfrm>
            <a:custGeom>
              <a:avLst/>
              <a:gdLst>
                <a:gd name="T0" fmla="*/ 14287 w 7"/>
                <a:gd name="T1" fmla="*/ 9922 h 8"/>
                <a:gd name="T2" fmla="*/ 6123 w 7"/>
                <a:gd name="T3" fmla="*/ 13891 h 8"/>
                <a:gd name="T4" fmla="*/ 2041 w 7"/>
                <a:gd name="T5" fmla="*/ 5953 h 8"/>
                <a:gd name="T6" fmla="*/ 10205 w 7"/>
                <a:gd name="T7" fmla="*/ 1984 h 8"/>
                <a:gd name="T8" fmla="*/ 14287 w 7"/>
                <a:gd name="T9" fmla="*/ 9922 h 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 h="8">
                  <a:moveTo>
                    <a:pt x="7" y="5"/>
                  </a:moveTo>
                  <a:cubicBezTo>
                    <a:pt x="6" y="7"/>
                    <a:pt x="5" y="8"/>
                    <a:pt x="3" y="7"/>
                  </a:cubicBezTo>
                  <a:cubicBezTo>
                    <a:pt x="1" y="7"/>
                    <a:pt x="0" y="5"/>
                    <a:pt x="1" y="3"/>
                  </a:cubicBezTo>
                  <a:cubicBezTo>
                    <a:pt x="1" y="1"/>
                    <a:pt x="3" y="0"/>
                    <a:pt x="5" y="1"/>
                  </a:cubicBezTo>
                  <a:cubicBezTo>
                    <a:pt x="6" y="1"/>
                    <a:pt x="7" y="3"/>
                    <a:pt x="7" y="5"/>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33" name="Freeform 749"/>
            <p:cNvSpPr>
              <a:spLocks/>
            </p:cNvSpPr>
            <p:nvPr/>
          </p:nvSpPr>
          <p:spPr bwMode="auto">
            <a:xfrm>
              <a:off x="8575675" y="4620981"/>
              <a:ext cx="36512" cy="38100"/>
            </a:xfrm>
            <a:custGeom>
              <a:avLst/>
              <a:gdLst>
                <a:gd name="T0" fmla="*/ 34484 w 18"/>
                <a:gd name="T1" fmla="*/ 22058 h 19"/>
                <a:gd name="T2" fmla="*/ 14199 w 18"/>
                <a:gd name="T3" fmla="*/ 34089 h 19"/>
                <a:gd name="T4" fmla="*/ 2028 w 18"/>
                <a:gd name="T5" fmla="*/ 14037 h 19"/>
                <a:gd name="T6" fmla="*/ 22313 w 18"/>
                <a:gd name="T7" fmla="*/ 2005 h 19"/>
                <a:gd name="T8" fmla="*/ 34484 w 18"/>
                <a:gd name="T9" fmla="*/ 22058 h 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 h="19">
                  <a:moveTo>
                    <a:pt x="17" y="11"/>
                  </a:moveTo>
                  <a:cubicBezTo>
                    <a:pt x="16" y="16"/>
                    <a:pt x="11" y="19"/>
                    <a:pt x="7" y="17"/>
                  </a:cubicBezTo>
                  <a:cubicBezTo>
                    <a:pt x="3" y="16"/>
                    <a:pt x="0" y="12"/>
                    <a:pt x="1" y="7"/>
                  </a:cubicBezTo>
                  <a:cubicBezTo>
                    <a:pt x="2" y="3"/>
                    <a:pt x="7" y="0"/>
                    <a:pt x="11" y="1"/>
                  </a:cubicBezTo>
                  <a:cubicBezTo>
                    <a:pt x="16" y="2"/>
                    <a:pt x="18" y="7"/>
                    <a:pt x="17" y="11"/>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34" name="Freeform 750"/>
            <p:cNvSpPr>
              <a:spLocks/>
            </p:cNvSpPr>
            <p:nvPr/>
          </p:nvSpPr>
          <p:spPr bwMode="auto">
            <a:xfrm>
              <a:off x="8605838" y="4632094"/>
              <a:ext cx="15875" cy="15875"/>
            </a:xfrm>
            <a:custGeom>
              <a:avLst/>
              <a:gdLst>
                <a:gd name="T0" fmla="*/ 15875 w 8"/>
                <a:gd name="T1" fmla="*/ 9922 h 8"/>
                <a:gd name="T2" fmla="*/ 5953 w 8"/>
                <a:gd name="T3" fmla="*/ 13891 h 8"/>
                <a:gd name="T4" fmla="*/ 1984 w 8"/>
                <a:gd name="T5" fmla="*/ 5953 h 8"/>
                <a:gd name="T6" fmla="*/ 9922 w 8"/>
                <a:gd name="T7" fmla="*/ 0 h 8"/>
                <a:gd name="T8" fmla="*/ 15875 w 8"/>
                <a:gd name="T9" fmla="*/ 9922 h 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 h="8">
                  <a:moveTo>
                    <a:pt x="8" y="5"/>
                  </a:moveTo>
                  <a:cubicBezTo>
                    <a:pt x="7" y="7"/>
                    <a:pt x="5" y="8"/>
                    <a:pt x="3" y="7"/>
                  </a:cubicBezTo>
                  <a:cubicBezTo>
                    <a:pt x="1" y="7"/>
                    <a:pt x="0" y="5"/>
                    <a:pt x="1" y="3"/>
                  </a:cubicBezTo>
                  <a:cubicBezTo>
                    <a:pt x="1" y="1"/>
                    <a:pt x="3" y="0"/>
                    <a:pt x="5" y="0"/>
                  </a:cubicBezTo>
                  <a:cubicBezTo>
                    <a:pt x="7" y="1"/>
                    <a:pt x="8" y="3"/>
                    <a:pt x="8" y="5"/>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35" name="Freeform 751"/>
            <p:cNvSpPr>
              <a:spLocks/>
            </p:cNvSpPr>
            <p:nvPr/>
          </p:nvSpPr>
          <p:spPr bwMode="auto">
            <a:xfrm>
              <a:off x="10080625" y="3693881"/>
              <a:ext cx="309562" cy="330200"/>
            </a:xfrm>
            <a:custGeom>
              <a:avLst/>
              <a:gdLst>
                <a:gd name="T0" fmla="*/ 251644 w 155"/>
                <a:gd name="T1" fmla="*/ 9946 h 166"/>
                <a:gd name="T2" fmla="*/ 221686 w 155"/>
                <a:gd name="T3" fmla="*/ 51718 h 166"/>
                <a:gd name="T4" fmla="*/ 45935 w 155"/>
                <a:gd name="T5" fmla="*/ 91501 h 166"/>
                <a:gd name="T6" fmla="*/ 73895 w 155"/>
                <a:gd name="T7" fmla="*/ 284449 h 166"/>
                <a:gd name="T8" fmla="*/ 267621 w 155"/>
                <a:gd name="T9" fmla="*/ 256601 h 166"/>
                <a:gd name="T10" fmla="*/ 255638 w 155"/>
                <a:gd name="T11" fmla="*/ 77577 h 166"/>
                <a:gd name="T12" fmla="*/ 285596 w 155"/>
                <a:gd name="T13" fmla="*/ 35805 h 166"/>
                <a:gd name="T14" fmla="*/ 281602 w 155"/>
                <a:gd name="T15" fmla="*/ 5967 h 166"/>
                <a:gd name="T16" fmla="*/ 251644 w 155"/>
                <a:gd name="T17" fmla="*/ 9946 h 16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5" h="166">
                  <a:moveTo>
                    <a:pt x="126" y="5"/>
                  </a:moveTo>
                  <a:cubicBezTo>
                    <a:pt x="111" y="26"/>
                    <a:pt x="111" y="26"/>
                    <a:pt x="111" y="26"/>
                  </a:cubicBezTo>
                  <a:cubicBezTo>
                    <a:pt x="81" y="10"/>
                    <a:pt x="43" y="18"/>
                    <a:pt x="23" y="46"/>
                  </a:cubicBezTo>
                  <a:cubicBezTo>
                    <a:pt x="0" y="77"/>
                    <a:pt x="6" y="120"/>
                    <a:pt x="37" y="143"/>
                  </a:cubicBezTo>
                  <a:cubicBezTo>
                    <a:pt x="68" y="166"/>
                    <a:pt x="112" y="160"/>
                    <a:pt x="134" y="129"/>
                  </a:cubicBezTo>
                  <a:cubicBezTo>
                    <a:pt x="155" y="101"/>
                    <a:pt x="152" y="63"/>
                    <a:pt x="128" y="39"/>
                  </a:cubicBezTo>
                  <a:cubicBezTo>
                    <a:pt x="143" y="18"/>
                    <a:pt x="143" y="18"/>
                    <a:pt x="143" y="18"/>
                  </a:cubicBezTo>
                  <a:cubicBezTo>
                    <a:pt x="147" y="13"/>
                    <a:pt x="146" y="6"/>
                    <a:pt x="141" y="3"/>
                  </a:cubicBezTo>
                  <a:cubicBezTo>
                    <a:pt x="137" y="0"/>
                    <a:pt x="130" y="1"/>
                    <a:pt x="126"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36" name="Freeform 752"/>
            <p:cNvSpPr>
              <a:spLocks/>
            </p:cNvSpPr>
            <p:nvPr/>
          </p:nvSpPr>
          <p:spPr bwMode="auto">
            <a:xfrm>
              <a:off x="10117138" y="3747856"/>
              <a:ext cx="239712" cy="238125"/>
            </a:xfrm>
            <a:custGeom>
              <a:avLst/>
              <a:gdLst>
                <a:gd name="T0" fmla="*/ 183779 w 120"/>
                <a:gd name="T1" fmla="*/ 35719 h 120"/>
                <a:gd name="T2" fmla="*/ 205753 w 120"/>
                <a:gd name="T3" fmla="*/ 182563 h 120"/>
                <a:gd name="T4" fmla="*/ 57930 w 120"/>
                <a:gd name="T5" fmla="*/ 204391 h 120"/>
                <a:gd name="T6" fmla="*/ 35957 w 120"/>
                <a:gd name="T7" fmla="*/ 57547 h 120"/>
                <a:gd name="T8" fmla="*/ 183779 w 120"/>
                <a:gd name="T9" fmla="*/ 35719 h 1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0" h="120">
                  <a:moveTo>
                    <a:pt x="92" y="18"/>
                  </a:moveTo>
                  <a:cubicBezTo>
                    <a:pt x="116" y="35"/>
                    <a:pt x="120" y="68"/>
                    <a:pt x="103" y="92"/>
                  </a:cubicBezTo>
                  <a:cubicBezTo>
                    <a:pt x="86" y="115"/>
                    <a:pt x="52" y="120"/>
                    <a:pt x="29" y="103"/>
                  </a:cubicBezTo>
                  <a:cubicBezTo>
                    <a:pt x="5" y="86"/>
                    <a:pt x="0" y="52"/>
                    <a:pt x="18" y="29"/>
                  </a:cubicBezTo>
                  <a:cubicBezTo>
                    <a:pt x="35" y="5"/>
                    <a:pt x="68" y="0"/>
                    <a:pt x="92" y="18"/>
                  </a:cubicBezTo>
                  <a:close/>
                </a:path>
              </a:pathLst>
            </a:custGeom>
            <a:solidFill>
              <a:srgbClr val="6E3D1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37" name="Freeform 753"/>
            <p:cNvSpPr>
              <a:spLocks/>
            </p:cNvSpPr>
            <p:nvPr/>
          </p:nvSpPr>
          <p:spPr bwMode="auto">
            <a:xfrm>
              <a:off x="10242550" y="3849456"/>
              <a:ext cx="49212" cy="47625"/>
            </a:xfrm>
            <a:custGeom>
              <a:avLst/>
              <a:gdLst>
                <a:gd name="T0" fmla="*/ 37401 w 25"/>
                <a:gd name="T1" fmla="*/ 5953 h 24"/>
                <a:gd name="T2" fmla="*/ 41338 w 25"/>
                <a:gd name="T3" fmla="*/ 35719 h 24"/>
                <a:gd name="T4" fmla="*/ 11811 w 25"/>
                <a:gd name="T5" fmla="*/ 41672 h 24"/>
                <a:gd name="T6" fmla="*/ 7874 w 25"/>
                <a:gd name="T7" fmla="*/ 11906 h 24"/>
                <a:gd name="T8" fmla="*/ 37401 w 25"/>
                <a:gd name="T9" fmla="*/ 5953 h 2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 h="24">
                  <a:moveTo>
                    <a:pt x="19" y="3"/>
                  </a:moveTo>
                  <a:cubicBezTo>
                    <a:pt x="24" y="7"/>
                    <a:pt x="25" y="14"/>
                    <a:pt x="21" y="18"/>
                  </a:cubicBezTo>
                  <a:cubicBezTo>
                    <a:pt x="18" y="23"/>
                    <a:pt x="11" y="24"/>
                    <a:pt x="6" y="21"/>
                  </a:cubicBezTo>
                  <a:cubicBezTo>
                    <a:pt x="1" y="17"/>
                    <a:pt x="0" y="10"/>
                    <a:pt x="4" y="6"/>
                  </a:cubicBezTo>
                  <a:cubicBezTo>
                    <a:pt x="8" y="1"/>
                    <a:pt x="14" y="0"/>
                    <a:pt x="19" y="3"/>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38" name="Freeform 754"/>
            <p:cNvSpPr>
              <a:spLocks/>
            </p:cNvSpPr>
            <p:nvPr/>
          </p:nvSpPr>
          <p:spPr bwMode="auto">
            <a:xfrm>
              <a:off x="10274300" y="3839931"/>
              <a:ext cx="17462" cy="19050"/>
            </a:xfrm>
            <a:custGeom>
              <a:avLst/>
              <a:gdLst>
                <a:gd name="T0" fmla="*/ 13582 w 9"/>
                <a:gd name="T1" fmla="*/ 2117 h 9"/>
                <a:gd name="T2" fmla="*/ 15522 w 9"/>
                <a:gd name="T3" fmla="*/ 14817 h 9"/>
                <a:gd name="T4" fmla="*/ 3880 w 9"/>
                <a:gd name="T5" fmla="*/ 16933 h 9"/>
                <a:gd name="T6" fmla="*/ 1940 w 9"/>
                <a:gd name="T7" fmla="*/ 4233 h 9"/>
                <a:gd name="T8" fmla="*/ 13582 w 9"/>
                <a:gd name="T9" fmla="*/ 2117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7" y="1"/>
                  </a:moveTo>
                  <a:cubicBezTo>
                    <a:pt x="8" y="2"/>
                    <a:pt x="9" y="5"/>
                    <a:pt x="8" y="7"/>
                  </a:cubicBezTo>
                  <a:cubicBezTo>
                    <a:pt x="6" y="9"/>
                    <a:pt x="4" y="9"/>
                    <a:pt x="2" y="8"/>
                  </a:cubicBezTo>
                  <a:cubicBezTo>
                    <a:pt x="0" y="6"/>
                    <a:pt x="0" y="4"/>
                    <a:pt x="1" y="2"/>
                  </a:cubicBezTo>
                  <a:cubicBezTo>
                    <a:pt x="2" y="0"/>
                    <a:pt x="5" y="0"/>
                    <a:pt x="7" y="1"/>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39" name="Freeform 755"/>
            <p:cNvSpPr>
              <a:spLocks/>
            </p:cNvSpPr>
            <p:nvPr/>
          </p:nvSpPr>
          <p:spPr bwMode="auto">
            <a:xfrm>
              <a:off x="10266363" y="3819294"/>
              <a:ext cx="22225" cy="19050"/>
            </a:xfrm>
            <a:custGeom>
              <a:avLst/>
              <a:gdLst>
                <a:gd name="T0" fmla="*/ 16164 w 11"/>
                <a:gd name="T1" fmla="*/ 1905 h 10"/>
                <a:gd name="T2" fmla="*/ 18184 w 11"/>
                <a:gd name="T3" fmla="*/ 15240 h 10"/>
                <a:gd name="T4" fmla="*/ 6061 w 11"/>
                <a:gd name="T5" fmla="*/ 17145 h 10"/>
                <a:gd name="T6" fmla="*/ 4041 w 11"/>
                <a:gd name="T7" fmla="*/ 3810 h 10"/>
                <a:gd name="T8" fmla="*/ 16164 w 11"/>
                <a:gd name="T9" fmla="*/ 1905 h 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10">
                  <a:moveTo>
                    <a:pt x="8" y="1"/>
                  </a:moveTo>
                  <a:cubicBezTo>
                    <a:pt x="10" y="3"/>
                    <a:pt x="11" y="6"/>
                    <a:pt x="9" y="8"/>
                  </a:cubicBezTo>
                  <a:cubicBezTo>
                    <a:pt x="8" y="10"/>
                    <a:pt x="5" y="10"/>
                    <a:pt x="3" y="9"/>
                  </a:cubicBezTo>
                  <a:cubicBezTo>
                    <a:pt x="1" y="7"/>
                    <a:pt x="0" y="4"/>
                    <a:pt x="2" y="2"/>
                  </a:cubicBezTo>
                  <a:cubicBezTo>
                    <a:pt x="3" y="0"/>
                    <a:pt x="6" y="0"/>
                    <a:pt x="8" y="1"/>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40" name="Freeform 756"/>
            <p:cNvSpPr>
              <a:spLocks/>
            </p:cNvSpPr>
            <p:nvPr/>
          </p:nvSpPr>
          <p:spPr bwMode="auto">
            <a:xfrm>
              <a:off x="10306050" y="3846281"/>
              <a:ext cx="23812" cy="22225"/>
            </a:xfrm>
            <a:custGeom>
              <a:avLst/>
              <a:gdLst>
                <a:gd name="T0" fmla="*/ 17859 w 12"/>
                <a:gd name="T1" fmla="*/ 4041 h 11"/>
                <a:gd name="T2" fmla="*/ 19843 w 12"/>
                <a:gd name="T3" fmla="*/ 18184 h 11"/>
                <a:gd name="T4" fmla="*/ 5953 w 12"/>
                <a:gd name="T5" fmla="*/ 20205 h 11"/>
                <a:gd name="T6" fmla="*/ 3969 w 12"/>
                <a:gd name="T7" fmla="*/ 6061 h 11"/>
                <a:gd name="T8" fmla="*/ 17859 w 12"/>
                <a:gd name="T9" fmla="*/ 4041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 h="11">
                  <a:moveTo>
                    <a:pt x="9" y="2"/>
                  </a:moveTo>
                  <a:cubicBezTo>
                    <a:pt x="11" y="3"/>
                    <a:pt x="12" y="6"/>
                    <a:pt x="10" y="9"/>
                  </a:cubicBezTo>
                  <a:cubicBezTo>
                    <a:pt x="8" y="11"/>
                    <a:pt x="5" y="11"/>
                    <a:pt x="3" y="10"/>
                  </a:cubicBezTo>
                  <a:cubicBezTo>
                    <a:pt x="1" y="8"/>
                    <a:pt x="0" y="5"/>
                    <a:pt x="2" y="3"/>
                  </a:cubicBezTo>
                  <a:cubicBezTo>
                    <a:pt x="3" y="0"/>
                    <a:pt x="7" y="0"/>
                    <a:pt x="9" y="2"/>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41" name="Freeform 757"/>
            <p:cNvSpPr>
              <a:spLocks/>
            </p:cNvSpPr>
            <p:nvPr/>
          </p:nvSpPr>
          <p:spPr bwMode="auto">
            <a:xfrm>
              <a:off x="10307638" y="3878031"/>
              <a:ext cx="23812" cy="23813"/>
            </a:xfrm>
            <a:custGeom>
              <a:avLst/>
              <a:gdLst>
                <a:gd name="T0" fmla="*/ 17859 w 12"/>
                <a:gd name="T1" fmla="*/ 1984 h 12"/>
                <a:gd name="T2" fmla="*/ 19843 w 12"/>
                <a:gd name="T3" fmla="*/ 17860 h 12"/>
                <a:gd name="T4" fmla="*/ 5953 w 12"/>
                <a:gd name="T5" fmla="*/ 19844 h 12"/>
                <a:gd name="T6" fmla="*/ 3969 w 12"/>
                <a:gd name="T7" fmla="*/ 5953 h 12"/>
                <a:gd name="T8" fmla="*/ 17859 w 12"/>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 h="12">
                  <a:moveTo>
                    <a:pt x="9" y="1"/>
                  </a:moveTo>
                  <a:cubicBezTo>
                    <a:pt x="11" y="3"/>
                    <a:pt x="12" y="6"/>
                    <a:pt x="10" y="9"/>
                  </a:cubicBezTo>
                  <a:cubicBezTo>
                    <a:pt x="8" y="11"/>
                    <a:pt x="5" y="12"/>
                    <a:pt x="3" y="10"/>
                  </a:cubicBezTo>
                  <a:cubicBezTo>
                    <a:pt x="0" y="8"/>
                    <a:pt x="0" y="5"/>
                    <a:pt x="2" y="3"/>
                  </a:cubicBezTo>
                  <a:cubicBezTo>
                    <a:pt x="3" y="0"/>
                    <a:pt x="7" y="0"/>
                    <a:pt x="9" y="1"/>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42" name="Freeform 758"/>
            <p:cNvSpPr>
              <a:spLocks/>
            </p:cNvSpPr>
            <p:nvPr/>
          </p:nvSpPr>
          <p:spPr bwMode="auto">
            <a:xfrm>
              <a:off x="10299700" y="3822469"/>
              <a:ext cx="14287" cy="14288"/>
            </a:xfrm>
            <a:custGeom>
              <a:avLst/>
              <a:gdLst>
                <a:gd name="T0" fmla="*/ 12246 w 7"/>
                <a:gd name="T1" fmla="*/ 2041 h 7"/>
                <a:gd name="T2" fmla="*/ 12246 w 7"/>
                <a:gd name="T3" fmla="*/ 10206 h 7"/>
                <a:gd name="T4" fmla="*/ 4082 w 7"/>
                <a:gd name="T5" fmla="*/ 12247 h 7"/>
                <a:gd name="T6" fmla="*/ 2041 w 7"/>
                <a:gd name="T7" fmla="*/ 4082 h 7"/>
                <a:gd name="T8" fmla="*/ 12246 w 7"/>
                <a:gd name="T9" fmla="*/ 2041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 h="7">
                  <a:moveTo>
                    <a:pt x="6" y="1"/>
                  </a:moveTo>
                  <a:cubicBezTo>
                    <a:pt x="7" y="2"/>
                    <a:pt x="7" y="4"/>
                    <a:pt x="6" y="5"/>
                  </a:cubicBezTo>
                  <a:cubicBezTo>
                    <a:pt x="5" y="7"/>
                    <a:pt x="3" y="7"/>
                    <a:pt x="2" y="6"/>
                  </a:cubicBezTo>
                  <a:cubicBezTo>
                    <a:pt x="0" y="5"/>
                    <a:pt x="0" y="3"/>
                    <a:pt x="1" y="2"/>
                  </a:cubicBezTo>
                  <a:cubicBezTo>
                    <a:pt x="2" y="0"/>
                    <a:pt x="4" y="0"/>
                    <a:pt x="6" y="1"/>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43" name="Freeform 759"/>
            <p:cNvSpPr>
              <a:spLocks/>
            </p:cNvSpPr>
            <p:nvPr/>
          </p:nvSpPr>
          <p:spPr bwMode="auto">
            <a:xfrm>
              <a:off x="10275888" y="3881206"/>
              <a:ext cx="38100" cy="36513"/>
            </a:xfrm>
            <a:custGeom>
              <a:avLst/>
              <a:gdLst>
                <a:gd name="T0" fmla="*/ 30079 w 19"/>
                <a:gd name="T1" fmla="*/ 5765 h 19"/>
                <a:gd name="T2" fmla="*/ 32084 w 19"/>
                <a:gd name="T3" fmla="*/ 26904 h 19"/>
                <a:gd name="T4" fmla="*/ 10026 w 19"/>
                <a:gd name="T5" fmla="*/ 30748 h 19"/>
                <a:gd name="T6" fmla="*/ 6016 w 19"/>
                <a:gd name="T7" fmla="*/ 7687 h 19"/>
                <a:gd name="T8" fmla="*/ 30079 w 19"/>
                <a:gd name="T9" fmla="*/ 5765 h 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 h="19">
                  <a:moveTo>
                    <a:pt x="15" y="3"/>
                  </a:moveTo>
                  <a:cubicBezTo>
                    <a:pt x="18" y="5"/>
                    <a:pt x="19" y="11"/>
                    <a:pt x="16" y="14"/>
                  </a:cubicBezTo>
                  <a:cubicBezTo>
                    <a:pt x="14" y="18"/>
                    <a:pt x="8" y="19"/>
                    <a:pt x="5" y="16"/>
                  </a:cubicBezTo>
                  <a:cubicBezTo>
                    <a:pt x="1" y="13"/>
                    <a:pt x="0" y="8"/>
                    <a:pt x="3" y="4"/>
                  </a:cubicBezTo>
                  <a:cubicBezTo>
                    <a:pt x="6" y="1"/>
                    <a:pt x="11" y="0"/>
                    <a:pt x="15" y="3"/>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44" name="Freeform 760"/>
            <p:cNvSpPr>
              <a:spLocks/>
            </p:cNvSpPr>
            <p:nvPr/>
          </p:nvSpPr>
          <p:spPr bwMode="auto">
            <a:xfrm>
              <a:off x="10294938" y="3873269"/>
              <a:ext cx="15875" cy="15875"/>
            </a:xfrm>
            <a:custGeom>
              <a:avLst/>
              <a:gdLst>
                <a:gd name="T0" fmla="*/ 11906 w 8"/>
                <a:gd name="T1" fmla="*/ 1984 h 8"/>
                <a:gd name="T2" fmla="*/ 13891 w 8"/>
                <a:gd name="T3" fmla="*/ 11906 h 8"/>
                <a:gd name="T4" fmla="*/ 3969 w 8"/>
                <a:gd name="T5" fmla="*/ 13891 h 8"/>
                <a:gd name="T6" fmla="*/ 1984 w 8"/>
                <a:gd name="T7" fmla="*/ 3969 h 8"/>
                <a:gd name="T8" fmla="*/ 11906 w 8"/>
                <a:gd name="T9" fmla="*/ 1984 h 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 h="8">
                  <a:moveTo>
                    <a:pt x="6" y="1"/>
                  </a:moveTo>
                  <a:cubicBezTo>
                    <a:pt x="8" y="2"/>
                    <a:pt x="8" y="4"/>
                    <a:pt x="7" y="6"/>
                  </a:cubicBezTo>
                  <a:cubicBezTo>
                    <a:pt x="6" y="7"/>
                    <a:pt x="3" y="8"/>
                    <a:pt x="2" y="7"/>
                  </a:cubicBezTo>
                  <a:cubicBezTo>
                    <a:pt x="0" y="5"/>
                    <a:pt x="0" y="3"/>
                    <a:pt x="1" y="2"/>
                  </a:cubicBezTo>
                  <a:cubicBezTo>
                    <a:pt x="2" y="0"/>
                    <a:pt x="5" y="0"/>
                    <a:pt x="6" y="1"/>
                  </a:cubicBezTo>
                  <a:close/>
                </a:path>
              </a:pathLst>
            </a:custGeom>
            <a:solidFill>
              <a:srgbClr val="995B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45" name="Rectangle 761"/>
            <p:cNvSpPr>
              <a:spLocks noChangeArrowheads="1"/>
            </p:cNvSpPr>
            <p:nvPr/>
          </p:nvSpPr>
          <p:spPr bwMode="auto">
            <a:xfrm>
              <a:off x="9453563" y="2131781"/>
              <a:ext cx="7937" cy="533400"/>
            </a:xfrm>
            <a:prstGeom prst="rect">
              <a:avLst/>
            </a:prstGeom>
            <a:solidFill>
              <a:srgbClr val="7F4B2B"/>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846" name="Freeform 762"/>
            <p:cNvSpPr>
              <a:spLocks/>
            </p:cNvSpPr>
            <p:nvPr/>
          </p:nvSpPr>
          <p:spPr bwMode="auto">
            <a:xfrm>
              <a:off x="9453563" y="2131781"/>
              <a:ext cx="7937" cy="533400"/>
            </a:xfrm>
            <a:custGeom>
              <a:avLst/>
              <a:gdLst>
                <a:gd name="T0" fmla="*/ 0 w 5"/>
                <a:gd name="T1" fmla="*/ 0 h 336"/>
                <a:gd name="T2" fmla="*/ 0 w 5"/>
                <a:gd name="T3" fmla="*/ 533400 h 336"/>
                <a:gd name="T4" fmla="*/ 7937 w 5"/>
                <a:gd name="T5" fmla="*/ 533400 h 336"/>
                <a:gd name="T6" fmla="*/ 7937 w 5"/>
                <a:gd name="T7" fmla="*/ 0 h 33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 h="336">
                  <a:moveTo>
                    <a:pt x="0" y="0"/>
                  </a:moveTo>
                  <a:lnTo>
                    <a:pt x="0" y="336"/>
                  </a:lnTo>
                  <a:lnTo>
                    <a:pt x="5" y="336"/>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47" name="Rectangle 763"/>
            <p:cNvSpPr>
              <a:spLocks noChangeArrowheads="1"/>
            </p:cNvSpPr>
            <p:nvPr/>
          </p:nvSpPr>
          <p:spPr bwMode="auto">
            <a:xfrm>
              <a:off x="7927975" y="2138131"/>
              <a:ext cx="7937" cy="534988"/>
            </a:xfrm>
            <a:prstGeom prst="rect">
              <a:avLst/>
            </a:prstGeom>
            <a:solidFill>
              <a:srgbClr val="7D5C2A"/>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848" name="Freeform 764"/>
            <p:cNvSpPr>
              <a:spLocks/>
            </p:cNvSpPr>
            <p:nvPr/>
          </p:nvSpPr>
          <p:spPr bwMode="auto">
            <a:xfrm>
              <a:off x="7927975" y="2138131"/>
              <a:ext cx="7937" cy="534988"/>
            </a:xfrm>
            <a:custGeom>
              <a:avLst/>
              <a:gdLst>
                <a:gd name="T0" fmla="*/ 0 w 5"/>
                <a:gd name="T1" fmla="*/ 0 h 337"/>
                <a:gd name="T2" fmla="*/ 0 w 5"/>
                <a:gd name="T3" fmla="*/ 534988 h 337"/>
                <a:gd name="T4" fmla="*/ 7937 w 5"/>
                <a:gd name="T5" fmla="*/ 534988 h 337"/>
                <a:gd name="T6" fmla="*/ 7937 w 5"/>
                <a:gd name="T7" fmla="*/ 0 h 3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 h="337">
                  <a:moveTo>
                    <a:pt x="0" y="0"/>
                  </a:moveTo>
                  <a:lnTo>
                    <a:pt x="0" y="337"/>
                  </a:lnTo>
                  <a:lnTo>
                    <a:pt x="5" y="337"/>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49" name="Rectangle 765"/>
            <p:cNvSpPr>
              <a:spLocks noChangeArrowheads="1"/>
            </p:cNvSpPr>
            <p:nvPr/>
          </p:nvSpPr>
          <p:spPr bwMode="auto">
            <a:xfrm>
              <a:off x="7927975" y="5721119"/>
              <a:ext cx="7937" cy="534988"/>
            </a:xfrm>
            <a:prstGeom prst="rect">
              <a:avLst/>
            </a:prstGeom>
            <a:solidFill>
              <a:srgbClr val="7F4B2B"/>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850" name="Freeform 766"/>
            <p:cNvSpPr>
              <a:spLocks/>
            </p:cNvSpPr>
            <p:nvPr/>
          </p:nvSpPr>
          <p:spPr bwMode="auto">
            <a:xfrm>
              <a:off x="7927975" y="5721119"/>
              <a:ext cx="7937" cy="534988"/>
            </a:xfrm>
            <a:custGeom>
              <a:avLst/>
              <a:gdLst>
                <a:gd name="T0" fmla="*/ 7937 w 5"/>
                <a:gd name="T1" fmla="*/ 534988 h 337"/>
                <a:gd name="T2" fmla="*/ 7937 w 5"/>
                <a:gd name="T3" fmla="*/ 0 h 337"/>
                <a:gd name="T4" fmla="*/ 0 w 5"/>
                <a:gd name="T5" fmla="*/ 0 h 337"/>
                <a:gd name="T6" fmla="*/ 0 w 5"/>
                <a:gd name="T7" fmla="*/ 534988 h 3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 h="337">
                  <a:moveTo>
                    <a:pt x="5" y="337"/>
                  </a:moveTo>
                  <a:lnTo>
                    <a:pt x="5" y="0"/>
                  </a:lnTo>
                  <a:lnTo>
                    <a:pt x="0" y="0"/>
                  </a:lnTo>
                  <a:lnTo>
                    <a:pt x="0" y="33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851" name="Rectangle 767"/>
            <p:cNvSpPr>
              <a:spLocks noChangeArrowheads="1"/>
            </p:cNvSpPr>
            <p:nvPr/>
          </p:nvSpPr>
          <p:spPr bwMode="auto">
            <a:xfrm>
              <a:off x="9453563" y="5729056"/>
              <a:ext cx="7937" cy="533400"/>
            </a:xfrm>
            <a:prstGeom prst="rect">
              <a:avLst/>
            </a:prstGeom>
            <a:solidFill>
              <a:srgbClr val="CD3E2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9852" name="Freeform 768"/>
            <p:cNvSpPr>
              <a:spLocks/>
            </p:cNvSpPr>
            <p:nvPr/>
          </p:nvSpPr>
          <p:spPr bwMode="auto">
            <a:xfrm>
              <a:off x="9453563" y="5729056"/>
              <a:ext cx="7937" cy="533400"/>
            </a:xfrm>
            <a:custGeom>
              <a:avLst/>
              <a:gdLst>
                <a:gd name="T0" fmla="*/ 7937 w 5"/>
                <a:gd name="T1" fmla="*/ 533400 h 336"/>
                <a:gd name="T2" fmla="*/ 7937 w 5"/>
                <a:gd name="T3" fmla="*/ 0 h 336"/>
                <a:gd name="T4" fmla="*/ 0 w 5"/>
                <a:gd name="T5" fmla="*/ 0 h 336"/>
                <a:gd name="T6" fmla="*/ 0 w 5"/>
                <a:gd name="T7" fmla="*/ 533400 h 33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 h="336">
                  <a:moveTo>
                    <a:pt x="5" y="336"/>
                  </a:moveTo>
                  <a:lnTo>
                    <a:pt x="5" y="0"/>
                  </a:lnTo>
                  <a:lnTo>
                    <a:pt x="0" y="0"/>
                  </a:lnTo>
                  <a:lnTo>
                    <a:pt x="0" y="33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9461" name="文本框 776"/>
          <p:cNvSpPr txBox="1">
            <a:spLocks noChangeArrowheads="1"/>
          </p:cNvSpPr>
          <p:nvPr/>
        </p:nvSpPr>
        <p:spPr bwMode="auto">
          <a:xfrm>
            <a:off x="3998086" y="4395211"/>
            <a:ext cx="2867046"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r"/>
            <a:r>
              <a:rPr lang="en-US" altLang="zh-CN" dirty="0">
                <a:solidFill>
                  <a:schemeClr val="bg1"/>
                </a:solidFill>
                <a:latin typeface="微软雅黑" panose="020B0503020204020204" pitchFamily="34" charset="-122"/>
                <a:ea typeface="微软雅黑" panose="020B0503020204020204" pitchFamily="34" charset="-122"/>
              </a:rPr>
              <a:t>Software Engineering </a:t>
            </a:r>
          </a:p>
          <a:p>
            <a:pPr algn="r"/>
            <a:r>
              <a:rPr lang="en-US" altLang="zh-CN" dirty="0">
                <a:solidFill>
                  <a:schemeClr val="bg1"/>
                </a:solidFill>
                <a:latin typeface="微软雅黑" panose="020B0503020204020204" pitchFamily="34" charset="-122"/>
                <a:ea typeface="微软雅黑" panose="020B0503020204020204" pitchFamily="34" charset="-122"/>
              </a:rPr>
              <a:t>July. 2018 </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9462" name="文本框 777"/>
          <p:cNvSpPr txBox="1">
            <a:spLocks noChangeArrowheads="1"/>
          </p:cNvSpPr>
          <p:nvPr/>
        </p:nvSpPr>
        <p:spPr bwMode="auto">
          <a:xfrm>
            <a:off x="964515" y="3699582"/>
            <a:ext cx="55943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dirty="0">
                <a:solidFill>
                  <a:schemeClr val="bg1"/>
                </a:solidFill>
                <a:latin typeface="微软雅黑" panose="020B0503020204020204" pitchFamily="34" charset="-122"/>
                <a:ea typeface="微软雅黑" panose="020B0503020204020204" pitchFamily="34" charset="-122"/>
              </a:rPr>
              <a:t> Seek opportunity in IT field on </a:t>
            </a:r>
            <a:r>
              <a:rPr lang="en-US" altLang="zh-CN" b="1" dirty="0" err="1">
                <a:solidFill>
                  <a:schemeClr val="bg1"/>
                </a:solidFill>
                <a:latin typeface="微软雅黑" panose="020B0503020204020204" pitchFamily="34" charset="-122"/>
                <a:ea typeface="微软雅黑" panose="020B0503020204020204" pitchFamily="34" charset="-122"/>
              </a:rPr>
              <a:t>SeekIT</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780" name="等腰三角形 779"/>
          <p:cNvSpPr/>
          <p:nvPr/>
        </p:nvSpPr>
        <p:spPr>
          <a:xfrm rot="13773772">
            <a:off x="1871021" y="807387"/>
            <a:ext cx="246062" cy="422275"/>
          </a:xfrm>
          <a:custGeom>
            <a:avLst/>
            <a:gdLst>
              <a:gd name="connsiteX0" fmla="*/ 0 w 490786"/>
              <a:gd name="connsiteY0" fmla="*/ 423091 h 423091"/>
              <a:gd name="connsiteX1" fmla="*/ 245393 w 490786"/>
              <a:gd name="connsiteY1" fmla="*/ 0 h 423091"/>
              <a:gd name="connsiteX2" fmla="*/ 490786 w 490786"/>
              <a:gd name="connsiteY2" fmla="*/ 423091 h 423091"/>
              <a:gd name="connsiteX3" fmla="*/ 0 w 490786"/>
              <a:gd name="connsiteY3" fmla="*/ 423091 h 423091"/>
              <a:gd name="connsiteX0" fmla="*/ 0 w 245393"/>
              <a:gd name="connsiteY0" fmla="*/ 423091 h 423091"/>
              <a:gd name="connsiteX1" fmla="*/ 245393 w 245393"/>
              <a:gd name="connsiteY1" fmla="*/ 0 h 423091"/>
              <a:gd name="connsiteX2" fmla="*/ 219188 w 245393"/>
              <a:gd name="connsiteY2" fmla="*/ 316203 h 423091"/>
              <a:gd name="connsiteX3" fmla="*/ 0 w 245393"/>
              <a:gd name="connsiteY3" fmla="*/ 423091 h 423091"/>
            </a:gdLst>
            <a:ahLst/>
            <a:cxnLst>
              <a:cxn ang="0">
                <a:pos x="connsiteX0" y="connsiteY0"/>
              </a:cxn>
              <a:cxn ang="0">
                <a:pos x="connsiteX1" y="connsiteY1"/>
              </a:cxn>
              <a:cxn ang="0">
                <a:pos x="connsiteX2" y="connsiteY2"/>
              </a:cxn>
              <a:cxn ang="0">
                <a:pos x="connsiteX3" y="connsiteY3"/>
              </a:cxn>
            </a:cxnLst>
            <a:rect l="l" t="t" r="r" b="b"/>
            <a:pathLst>
              <a:path w="245393" h="423091">
                <a:moveTo>
                  <a:pt x="0" y="423091"/>
                </a:moveTo>
                <a:lnTo>
                  <a:pt x="245393" y="0"/>
                </a:lnTo>
                <a:lnTo>
                  <a:pt x="219188" y="316203"/>
                </a:lnTo>
                <a:lnTo>
                  <a:pt x="0" y="423091"/>
                </a:lnTo>
                <a:close/>
              </a:path>
            </a:pathLst>
          </a:custGeom>
          <a:solidFill>
            <a:srgbClr val="2E4C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81" name="等腰三角形 780"/>
          <p:cNvSpPr/>
          <p:nvPr/>
        </p:nvSpPr>
        <p:spPr>
          <a:xfrm rot="5400000">
            <a:off x="1857526" y="987569"/>
            <a:ext cx="112713" cy="401638"/>
          </a:xfrm>
          <a:custGeom>
            <a:avLst/>
            <a:gdLst>
              <a:gd name="connsiteX0" fmla="*/ 0 w 476010"/>
              <a:gd name="connsiteY0" fmla="*/ 268240 h 268240"/>
              <a:gd name="connsiteX1" fmla="*/ 238005 w 476010"/>
              <a:gd name="connsiteY1" fmla="*/ 0 h 268240"/>
              <a:gd name="connsiteX2" fmla="*/ 476010 w 476010"/>
              <a:gd name="connsiteY2" fmla="*/ 268240 h 268240"/>
              <a:gd name="connsiteX3" fmla="*/ 0 w 476010"/>
              <a:gd name="connsiteY3" fmla="*/ 268240 h 268240"/>
              <a:gd name="connsiteX0" fmla="*/ 0 w 255696"/>
              <a:gd name="connsiteY0" fmla="*/ 462291 h 462291"/>
              <a:gd name="connsiteX1" fmla="*/ 238005 w 255696"/>
              <a:gd name="connsiteY1" fmla="*/ 194051 h 462291"/>
              <a:gd name="connsiteX2" fmla="*/ 255696 w 255696"/>
              <a:gd name="connsiteY2" fmla="*/ 0 h 462291"/>
              <a:gd name="connsiteX3" fmla="*/ 0 w 255696"/>
              <a:gd name="connsiteY3" fmla="*/ 462291 h 462291"/>
              <a:gd name="connsiteX0" fmla="*/ 0 w 238005"/>
              <a:gd name="connsiteY0" fmla="*/ 444383 h 444383"/>
              <a:gd name="connsiteX1" fmla="*/ 238005 w 238005"/>
              <a:gd name="connsiteY1" fmla="*/ 176143 h 444383"/>
              <a:gd name="connsiteX2" fmla="*/ 68367 w 238005"/>
              <a:gd name="connsiteY2" fmla="*/ 0 h 444383"/>
              <a:gd name="connsiteX3" fmla="*/ 0 w 238005"/>
              <a:gd name="connsiteY3" fmla="*/ 444383 h 444383"/>
            </a:gdLst>
            <a:ahLst/>
            <a:cxnLst>
              <a:cxn ang="0">
                <a:pos x="connsiteX0" y="connsiteY0"/>
              </a:cxn>
              <a:cxn ang="0">
                <a:pos x="connsiteX1" y="connsiteY1"/>
              </a:cxn>
              <a:cxn ang="0">
                <a:pos x="connsiteX2" y="connsiteY2"/>
              </a:cxn>
              <a:cxn ang="0">
                <a:pos x="connsiteX3" y="connsiteY3"/>
              </a:cxn>
            </a:cxnLst>
            <a:rect l="l" t="t" r="r" b="b"/>
            <a:pathLst>
              <a:path w="238005" h="444383">
                <a:moveTo>
                  <a:pt x="0" y="444383"/>
                </a:moveTo>
                <a:lnTo>
                  <a:pt x="238005" y="176143"/>
                </a:lnTo>
                <a:lnTo>
                  <a:pt x="68367" y="0"/>
                </a:lnTo>
                <a:lnTo>
                  <a:pt x="0" y="44438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9465" name="图片 77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rot="-819662">
            <a:off x="108799" y="1011343"/>
            <a:ext cx="1801812" cy="214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3" name="等腰三角形 780"/>
          <p:cNvSpPr/>
          <p:nvPr/>
        </p:nvSpPr>
        <p:spPr>
          <a:xfrm rot="3954975" flipH="1">
            <a:off x="1632102" y="738331"/>
            <a:ext cx="233362" cy="255588"/>
          </a:xfrm>
          <a:custGeom>
            <a:avLst/>
            <a:gdLst>
              <a:gd name="connsiteX0" fmla="*/ 0 w 476010"/>
              <a:gd name="connsiteY0" fmla="*/ 268240 h 268240"/>
              <a:gd name="connsiteX1" fmla="*/ 238005 w 476010"/>
              <a:gd name="connsiteY1" fmla="*/ 0 h 268240"/>
              <a:gd name="connsiteX2" fmla="*/ 476010 w 476010"/>
              <a:gd name="connsiteY2" fmla="*/ 268240 h 268240"/>
              <a:gd name="connsiteX3" fmla="*/ 0 w 476010"/>
              <a:gd name="connsiteY3" fmla="*/ 268240 h 268240"/>
              <a:gd name="connsiteX0" fmla="*/ 0 w 255696"/>
              <a:gd name="connsiteY0" fmla="*/ 462291 h 462291"/>
              <a:gd name="connsiteX1" fmla="*/ 238005 w 255696"/>
              <a:gd name="connsiteY1" fmla="*/ 194051 h 462291"/>
              <a:gd name="connsiteX2" fmla="*/ 255696 w 255696"/>
              <a:gd name="connsiteY2" fmla="*/ 0 h 462291"/>
              <a:gd name="connsiteX3" fmla="*/ 0 w 255696"/>
              <a:gd name="connsiteY3" fmla="*/ 462291 h 462291"/>
              <a:gd name="connsiteX0" fmla="*/ 0 w 238005"/>
              <a:gd name="connsiteY0" fmla="*/ 444383 h 444383"/>
              <a:gd name="connsiteX1" fmla="*/ 238005 w 238005"/>
              <a:gd name="connsiteY1" fmla="*/ 176143 h 444383"/>
              <a:gd name="connsiteX2" fmla="*/ 68367 w 238005"/>
              <a:gd name="connsiteY2" fmla="*/ 0 h 444383"/>
              <a:gd name="connsiteX3" fmla="*/ 0 w 238005"/>
              <a:gd name="connsiteY3" fmla="*/ 444383 h 444383"/>
              <a:gd name="connsiteX0" fmla="*/ 0 w 364377"/>
              <a:gd name="connsiteY0" fmla="*/ 444383 h 444383"/>
              <a:gd name="connsiteX1" fmla="*/ 364378 w 364377"/>
              <a:gd name="connsiteY1" fmla="*/ 220912 h 444383"/>
              <a:gd name="connsiteX2" fmla="*/ 68367 w 364377"/>
              <a:gd name="connsiteY2" fmla="*/ 0 h 444383"/>
              <a:gd name="connsiteX3" fmla="*/ 0 w 364377"/>
              <a:gd name="connsiteY3" fmla="*/ 444383 h 444383"/>
              <a:gd name="connsiteX0" fmla="*/ 0 w 364379"/>
              <a:gd name="connsiteY0" fmla="*/ 283210 h 283210"/>
              <a:gd name="connsiteX1" fmla="*/ 364378 w 364379"/>
              <a:gd name="connsiteY1" fmla="*/ 59739 h 283210"/>
              <a:gd name="connsiteX2" fmla="*/ 220017 w 364379"/>
              <a:gd name="connsiteY2" fmla="*/ 0 h 283210"/>
              <a:gd name="connsiteX3" fmla="*/ 0 w 364379"/>
              <a:gd name="connsiteY3" fmla="*/ 283210 h 283210"/>
            </a:gdLst>
            <a:ahLst/>
            <a:cxnLst>
              <a:cxn ang="0">
                <a:pos x="connsiteX0" y="connsiteY0"/>
              </a:cxn>
              <a:cxn ang="0">
                <a:pos x="connsiteX1" y="connsiteY1"/>
              </a:cxn>
              <a:cxn ang="0">
                <a:pos x="connsiteX2" y="connsiteY2"/>
              </a:cxn>
              <a:cxn ang="0">
                <a:pos x="connsiteX3" y="connsiteY3"/>
              </a:cxn>
            </a:cxnLst>
            <a:rect l="l" t="t" r="r" b="b"/>
            <a:pathLst>
              <a:path w="364379" h="283210">
                <a:moveTo>
                  <a:pt x="0" y="283210"/>
                </a:moveTo>
                <a:lnTo>
                  <a:pt x="364378" y="59739"/>
                </a:lnTo>
                <a:lnTo>
                  <a:pt x="220017" y="0"/>
                </a:lnTo>
                <a:lnTo>
                  <a:pt x="0" y="28321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58272" y="1856431"/>
            <a:ext cx="4854517" cy="2157563"/>
          </a:xfrm>
          <a:prstGeom prst="rect">
            <a:avLst/>
          </a:prstGeom>
        </p:spPr>
      </p:pic>
    </p:spTree>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9376" y="783775"/>
            <a:ext cx="2357755" cy="1076325"/>
          </a:xfrm>
          <a:prstGeom prst="rect">
            <a:avLst/>
          </a:prstGeom>
        </p:spPr>
        <p:txBody>
          <a:bodyPr wrap="none">
            <a:spAutoFit/>
          </a:bodyPr>
          <a:lstStyle/>
          <a:p>
            <a:r>
              <a:rPr lang="en-US" altLang="zh-CN" sz="3200" b="1" dirty="0">
                <a:solidFill>
                  <a:srgbClr val="2E4C64"/>
                </a:solidFill>
                <a:latin typeface="Century Gothic" panose="020B0502020202020204" pitchFamily="34" charset="0"/>
                <a:cs typeface="Arial" panose="020B0604020202020204" pitchFamily="34" charset="0"/>
              </a:rPr>
              <a:t>Use Case</a:t>
            </a:r>
          </a:p>
          <a:p>
            <a:r>
              <a:rPr lang="en-US" altLang="zh-CN" sz="3200" b="1" dirty="0">
                <a:solidFill>
                  <a:srgbClr val="2E4C64"/>
                </a:solidFill>
                <a:latin typeface="Century Gothic" panose="020B0502020202020204" pitchFamily="34" charset="0"/>
                <a:cs typeface="Arial" panose="020B0604020202020204" pitchFamily="34" charset="0"/>
              </a:rPr>
              <a:t>Description</a:t>
            </a:r>
          </a:p>
        </p:txBody>
      </p:sp>
      <p:sp>
        <p:nvSpPr>
          <p:cNvPr id="3" name="文本框 2"/>
          <p:cNvSpPr txBox="1"/>
          <p:nvPr/>
        </p:nvSpPr>
        <p:spPr>
          <a:xfrm>
            <a:off x="3632046" y="788162"/>
            <a:ext cx="8237220" cy="6012180"/>
          </a:xfrm>
          <a:prstGeom prst="rect">
            <a:avLst/>
          </a:prstGeom>
          <a:noFill/>
        </p:spPr>
        <p:txBody>
          <a:bodyPr wrap="square" rtlCol="0">
            <a:spAutoFit/>
          </a:bodyPr>
          <a:lstStyle/>
          <a:p>
            <a:pPr algn="l"/>
            <a:r>
              <a:rPr lang="zh-CN" altLang="en-US" sz="2135" b="1" dirty="0">
                <a:solidFill>
                  <a:srgbClr val="2E4C64"/>
                </a:solidFill>
              </a:rPr>
              <a:t>Use case </a:t>
            </a:r>
            <a:r>
              <a:rPr lang="en-US" altLang="zh-CN" sz="2135" b="1" dirty="0">
                <a:solidFill>
                  <a:srgbClr val="2E4C64"/>
                </a:solidFill>
              </a:rPr>
              <a:t>name</a:t>
            </a:r>
            <a:endParaRPr lang="zh-CN" altLang="en-US" sz="2135" dirty="0">
              <a:solidFill>
                <a:srgbClr val="2E4C64"/>
              </a:solidFill>
            </a:endParaRPr>
          </a:p>
          <a:p>
            <a:pPr algn="l"/>
            <a:r>
              <a:rPr lang="zh-CN" altLang="en-US" sz="2135" dirty="0">
                <a:solidFill>
                  <a:srgbClr val="2E4C64"/>
                </a:solidFill>
              </a:rPr>
              <a:t>Log In</a:t>
            </a:r>
          </a:p>
          <a:p>
            <a:pPr algn="l"/>
            <a:r>
              <a:rPr lang="zh-CN" altLang="en-US" sz="2135" b="1" dirty="0">
                <a:solidFill>
                  <a:srgbClr val="2E4C64"/>
                </a:solidFill>
              </a:rPr>
              <a:t>Pre-Conditions</a:t>
            </a:r>
            <a:endParaRPr lang="zh-CN" altLang="en-US" sz="2135" dirty="0">
              <a:solidFill>
                <a:srgbClr val="2E4C64"/>
              </a:solidFill>
            </a:endParaRPr>
          </a:p>
          <a:p>
            <a:pPr algn="l"/>
            <a:r>
              <a:rPr lang="zh-CN" altLang="en-US" sz="2135" dirty="0">
                <a:solidFill>
                  <a:srgbClr val="2E4C64"/>
                </a:solidFill>
              </a:rPr>
              <a:t>Has registered an account</a:t>
            </a:r>
          </a:p>
          <a:p>
            <a:pPr algn="l"/>
            <a:r>
              <a:rPr lang="zh-CN" altLang="en-US" sz="2135" b="1" dirty="0">
                <a:solidFill>
                  <a:srgbClr val="2E4C64"/>
                </a:solidFill>
              </a:rPr>
              <a:t>Post-Conditions</a:t>
            </a:r>
            <a:endParaRPr lang="zh-CN" altLang="en-US" sz="2135" dirty="0">
              <a:solidFill>
                <a:srgbClr val="2E4C64"/>
              </a:solidFill>
            </a:endParaRPr>
          </a:p>
          <a:p>
            <a:pPr algn="l"/>
            <a:r>
              <a:rPr lang="zh-CN" altLang="en-US" sz="2135" dirty="0">
                <a:solidFill>
                  <a:srgbClr val="2E4C64"/>
                </a:solidFill>
              </a:rPr>
              <a:t>If the use case is successful, user can enter welcome web page. User can join the activities of their own roles. </a:t>
            </a:r>
          </a:p>
          <a:p>
            <a:pPr algn="l"/>
            <a:r>
              <a:rPr lang="zh-CN" altLang="en-US" sz="2135" dirty="0">
                <a:solidFill>
                  <a:srgbClr val="2E4C64"/>
                </a:solidFill>
              </a:rPr>
              <a:t>Flow of Events</a:t>
            </a:r>
          </a:p>
          <a:p>
            <a:pPr algn="l"/>
            <a:r>
              <a:rPr lang="zh-CN" altLang="en-US" sz="2135" b="1" dirty="0">
                <a:solidFill>
                  <a:srgbClr val="2E4C64"/>
                </a:solidFill>
              </a:rPr>
              <a:t>1. Basic Flow</a:t>
            </a:r>
            <a:endParaRPr lang="zh-CN" altLang="en-US" sz="2135" dirty="0">
              <a:solidFill>
                <a:srgbClr val="2E4C64"/>
              </a:solidFill>
            </a:endParaRPr>
          </a:p>
          <a:p>
            <a:pPr algn="l"/>
            <a:r>
              <a:rPr lang="zh-CN" altLang="en-US" sz="2135" dirty="0">
                <a:solidFill>
                  <a:srgbClr val="2E4C64"/>
                </a:solidFill>
              </a:rPr>
              <a:t>1) User inputs his user name and password </a:t>
            </a:r>
          </a:p>
          <a:p>
            <a:pPr algn="l"/>
            <a:r>
              <a:rPr lang="zh-CN" altLang="en-US" sz="2135" dirty="0">
                <a:solidFill>
                  <a:srgbClr val="2E4C64"/>
                </a:solidFill>
              </a:rPr>
              <a:t>2) Request Handler Controller pass username and password to DB controller</a:t>
            </a:r>
          </a:p>
          <a:p>
            <a:pPr algn="l"/>
            <a:r>
              <a:rPr lang="zh-CN" altLang="en-US" sz="2135" dirty="0">
                <a:solidFill>
                  <a:srgbClr val="2E4C64"/>
                </a:solidFill>
              </a:rPr>
              <a:t>3) The DB controller sends requests to the database, returns result and show to the user. (Is he a valid user or not?)</a:t>
            </a:r>
          </a:p>
          <a:p>
            <a:pPr algn="l"/>
            <a:r>
              <a:rPr lang="zh-CN" altLang="en-US" sz="2135" dirty="0">
                <a:solidFill>
                  <a:srgbClr val="2E4C64"/>
                </a:solidFill>
              </a:rPr>
              <a:t>4) If Ok, it enters welcome GUI.</a:t>
            </a:r>
          </a:p>
          <a:p>
            <a:pPr algn="l"/>
            <a:r>
              <a:rPr lang="zh-CN" altLang="en-US" sz="2135" b="1" dirty="0">
                <a:solidFill>
                  <a:srgbClr val="2E4C64"/>
                </a:solidFill>
              </a:rPr>
              <a:t>2. Alternative Flow</a:t>
            </a:r>
            <a:endParaRPr lang="zh-CN" altLang="en-US" sz="2135" dirty="0">
              <a:solidFill>
                <a:srgbClr val="2E4C64"/>
              </a:solidFill>
            </a:endParaRPr>
          </a:p>
          <a:p>
            <a:pPr algn="l"/>
            <a:r>
              <a:rPr lang="zh-CN" altLang="en-US" sz="2135" dirty="0">
                <a:solidFill>
                  <a:srgbClr val="2E4C64"/>
                </a:solidFill>
              </a:rPr>
              <a:t>1) If the student is invalid, a failure message is displayed to the student, and the user case returns to begin.</a:t>
            </a:r>
          </a:p>
        </p:txBody>
      </p:sp>
    </p:spTree>
    <p:extLst>
      <p:ext uri="{BB962C8B-B14F-4D97-AF65-F5344CB8AC3E}">
        <p14:creationId xmlns:p14="http://schemas.microsoft.com/office/powerpoint/2010/main" val="1541034992"/>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9376" y="783775"/>
            <a:ext cx="2357755" cy="1076325"/>
          </a:xfrm>
          <a:prstGeom prst="rect">
            <a:avLst/>
          </a:prstGeom>
        </p:spPr>
        <p:txBody>
          <a:bodyPr wrap="none">
            <a:spAutoFit/>
          </a:bodyPr>
          <a:lstStyle/>
          <a:p>
            <a:r>
              <a:rPr lang="en-US" altLang="zh-CN" sz="3200" b="1" dirty="0">
                <a:solidFill>
                  <a:srgbClr val="2E4C64"/>
                </a:solidFill>
                <a:latin typeface="Century Gothic" panose="020B0502020202020204" pitchFamily="34" charset="0"/>
                <a:cs typeface="Arial" panose="020B0604020202020204" pitchFamily="34" charset="0"/>
              </a:rPr>
              <a:t>Use Case</a:t>
            </a:r>
          </a:p>
          <a:p>
            <a:r>
              <a:rPr lang="en-US" altLang="zh-CN" sz="3200" b="1" dirty="0">
                <a:solidFill>
                  <a:srgbClr val="2E4C64"/>
                </a:solidFill>
                <a:latin typeface="Century Gothic" panose="020B0502020202020204" pitchFamily="34" charset="0"/>
                <a:cs typeface="Arial" panose="020B0604020202020204" pitchFamily="34" charset="0"/>
              </a:rPr>
              <a:t>Description</a:t>
            </a:r>
          </a:p>
        </p:txBody>
      </p:sp>
      <p:grpSp>
        <p:nvGrpSpPr>
          <p:cNvPr id="41" name="组合 40"/>
          <p:cNvGrpSpPr/>
          <p:nvPr/>
        </p:nvGrpSpPr>
        <p:grpSpPr>
          <a:xfrm>
            <a:off x="11881193" y="524180"/>
            <a:ext cx="335360" cy="896740"/>
            <a:chOff x="8892480" y="400755"/>
            <a:chExt cx="251520" cy="672555"/>
          </a:xfrm>
        </p:grpSpPr>
        <p:sp>
          <p:nvSpPr>
            <p:cNvPr id="42" name="矩形 41"/>
            <p:cNvSpPr/>
            <p:nvPr/>
          </p:nvSpPr>
          <p:spPr>
            <a:xfrm>
              <a:off x="8892480" y="411510"/>
              <a:ext cx="251520" cy="661800"/>
            </a:xfrm>
            <a:prstGeom prst="rect">
              <a:avLst/>
            </a:prstGeom>
            <a:solidFill>
              <a:srgbClr val="394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3" name="文本框 19"/>
            <p:cNvSpPr txBox="1"/>
            <p:nvPr/>
          </p:nvSpPr>
          <p:spPr>
            <a:xfrm rot="5400000">
              <a:off x="8688849" y="634418"/>
              <a:ext cx="658780" cy="191453"/>
            </a:xfrm>
            <a:prstGeom prst="rect">
              <a:avLst/>
            </a:prstGeom>
            <a:noFill/>
          </p:spPr>
          <p:txBody>
            <a:bodyPr wrap="square" rtlCol="0">
              <a:spAutoFit/>
            </a:bodyPr>
            <a:lstStyle/>
            <a:p>
              <a:r>
                <a:rPr lang="en-US" altLang="zh-CN" sz="1065" dirty="0">
                  <a:solidFill>
                    <a:schemeClr val="bg1"/>
                  </a:solidFill>
                  <a:latin typeface="Century Gothic" panose="020B0502020202020204" pitchFamily="34" charset="0"/>
                </a:rPr>
                <a:t>PAGE   08</a:t>
              </a:r>
              <a:endParaRPr lang="zh-CN" altLang="en-US" sz="1065" dirty="0">
                <a:solidFill>
                  <a:schemeClr val="bg1"/>
                </a:solidFill>
                <a:latin typeface="Century Gothic" panose="020B0502020202020204" pitchFamily="34" charset="0"/>
              </a:endParaRPr>
            </a:p>
          </p:txBody>
        </p:sp>
        <p:grpSp>
          <p:nvGrpSpPr>
            <p:cNvPr id="44" name="组合 43"/>
            <p:cNvGrpSpPr/>
            <p:nvPr/>
          </p:nvGrpSpPr>
          <p:grpSpPr>
            <a:xfrm>
              <a:off x="8964240" y="818664"/>
              <a:ext cx="108000" cy="8629"/>
              <a:chOff x="8953171" y="847239"/>
              <a:chExt cx="130138" cy="8629"/>
            </a:xfrm>
          </p:grpSpPr>
          <p:cxnSp>
            <p:nvCxnSpPr>
              <p:cNvPr id="45" name="直接连接符 44"/>
              <p:cNvCxnSpPr/>
              <p:nvPr/>
            </p:nvCxnSpPr>
            <p:spPr>
              <a:xfrm>
                <a:off x="8953171" y="855868"/>
                <a:ext cx="130138" cy="0"/>
              </a:xfrm>
              <a:prstGeom prst="line">
                <a:avLst/>
              </a:prstGeom>
              <a:ln w="3175">
                <a:solidFill>
                  <a:srgbClr val="28333C"/>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8953171" y="847239"/>
                <a:ext cx="13013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3" name="文本框 2"/>
          <p:cNvSpPr txBox="1"/>
          <p:nvPr/>
        </p:nvSpPr>
        <p:spPr>
          <a:xfrm>
            <a:off x="3623952" y="783775"/>
            <a:ext cx="8237220" cy="5025390"/>
          </a:xfrm>
          <a:prstGeom prst="rect">
            <a:avLst/>
          </a:prstGeom>
          <a:noFill/>
        </p:spPr>
        <p:txBody>
          <a:bodyPr wrap="square" rtlCol="0">
            <a:spAutoFit/>
          </a:bodyPr>
          <a:lstStyle/>
          <a:p>
            <a:pPr algn="l"/>
            <a:r>
              <a:rPr sz="2135" b="1" dirty="0">
                <a:solidFill>
                  <a:srgbClr val="2E4C64"/>
                </a:solidFill>
              </a:rPr>
              <a:t>Use case</a:t>
            </a:r>
            <a:endParaRPr sz="2135" dirty="0">
              <a:solidFill>
                <a:srgbClr val="2E4C64"/>
              </a:solidFill>
            </a:endParaRPr>
          </a:p>
          <a:p>
            <a:pPr algn="l"/>
            <a:r>
              <a:rPr sz="2135" dirty="0">
                <a:solidFill>
                  <a:srgbClr val="2E4C64"/>
                </a:solidFill>
              </a:rPr>
              <a:t>Register</a:t>
            </a:r>
          </a:p>
          <a:p>
            <a:pPr algn="l"/>
            <a:r>
              <a:rPr sz="2135" b="1" dirty="0">
                <a:solidFill>
                  <a:srgbClr val="2E4C64"/>
                </a:solidFill>
              </a:rPr>
              <a:t>Pre-Conditions</a:t>
            </a:r>
            <a:endParaRPr sz="2135" dirty="0">
              <a:solidFill>
                <a:srgbClr val="2E4C64"/>
              </a:solidFill>
            </a:endParaRPr>
          </a:p>
          <a:p>
            <a:pPr algn="l"/>
            <a:r>
              <a:rPr sz="2135" dirty="0">
                <a:solidFill>
                  <a:srgbClr val="2E4C64"/>
                </a:solidFill>
              </a:rPr>
              <a:t>None</a:t>
            </a:r>
          </a:p>
          <a:p>
            <a:pPr algn="l"/>
            <a:r>
              <a:rPr sz="2135" b="1" dirty="0">
                <a:solidFill>
                  <a:srgbClr val="2E4C64"/>
                </a:solidFill>
              </a:rPr>
              <a:t>Post-Conditions</a:t>
            </a:r>
            <a:endParaRPr sz="2135" dirty="0">
              <a:solidFill>
                <a:srgbClr val="2E4C64"/>
              </a:solidFill>
            </a:endParaRPr>
          </a:p>
          <a:p>
            <a:pPr algn="l"/>
            <a:r>
              <a:rPr sz="2135" dirty="0">
                <a:solidFill>
                  <a:srgbClr val="2E4C64"/>
                </a:solidFill>
              </a:rPr>
              <a:t>If the use case is successful, user can use the information registered to log in.</a:t>
            </a:r>
          </a:p>
          <a:p>
            <a:pPr algn="l"/>
            <a:r>
              <a:rPr sz="2135" dirty="0">
                <a:solidFill>
                  <a:srgbClr val="2E4C64"/>
                </a:solidFill>
              </a:rPr>
              <a:t>Flow of Events</a:t>
            </a:r>
          </a:p>
          <a:p>
            <a:pPr algn="l"/>
            <a:r>
              <a:rPr sz="2135" b="1" dirty="0">
                <a:solidFill>
                  <a:srgbClr val="2E4C64"/>
                </a:solidFill>
              </a:rPr>
              <a:t>1. Basic Flow</a:t>
            </a:r>
            <a:endParaRPr sz="2135" dirty="0">
              <a:solidFill>
                <a:srgbClr val="2E4C64"/>
              </a:solidFill>
            </a:endParaRPr>
          </a:p>
          <a:p>
            <a:pPr algn="l"/>
            <a:r>
              <a:rPr sz="2135" dirty="0">
                <a:solidFill>
                  <a:srgbClr val="2E4C64"/>
                </a:solidFill>
              </a:rPr>
              <a:t>1) User inputs his user name and password </a:t>
            </a:r>
          </a:p>
          <a:p>
            <a:pPr algn="l"/>
            <a:r>
              <a:rPr sz="2135" dirty="0">
                <a:solidFill>
                  <a:srgbClr val="2E4C64"/>
                </a:solidFill>
              </a:rPr>
              <a:t>2) Request Handler Controller pass all information of user to DB controller</a:t>
            </a:r>
          </a:p>
          <a:p>
            <a:pPr algn="l"/>
            <a:r>
              <a:rPr sz="2135" dirty="0">
                <a:solidFill>
                  <a:srgbClr val="2E4C64"/>
                </a:solidFill>
              </a:rPr>
              <a:t>3) The DB controller sends requests to the database, add information to database</a:t>
            </a:r>
          </a:p>
          <a:p>
            <a:pPr algn="l"/>
            <a:r>
              <a:rPr sz="2135" dirty="0">
                <a:solidFill>
                  <a:srgbClr val="2E4C64"/>
                </a:solidFill>
              </a:rPr>
              <a:t>4) Log in</a:t>
            </a:r>
          </a:p>
        </p:txBody>
      </p:sp>
    </p:spTree>
    <p:extLst>
      <p:ext uri="{BB962C8B-B14F-4D97-AF65-F5344CB8AC3E}">
        <p14:creationId xmlns:p14="http://schemas.microsoft.com/office/powerpoint/2010/main" val="2439384660"/>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9376" y="783775"/>
            <a:ext cx="2357755" cy="1076325"/>
          </a:xfrm>
          <a:prstGeom prst="rect">
            <a:avLst/>
          </a:prstGeom>
        </p:spPr>
        <p:txBody>
          <a:bodyPr wrap="none">
            <a:spAutoFit/>
          </a:bodyPr>
          <a:lstStyle/>
          <a:p>
            <a:r>
              <a:rPr lang="en-US" altLang="zh-CN" sz="3200" b="1" dirty="0">
                <a:solidFill>
                  <a:srgbClr val="2E4C64"/>
                </a:solidFill>
                <a:latin typeface="Century Gothic" panose="020B0502020202020204" pitchFamily="34" charset="0"/>
                <a:cs typeface="Arial" panose="020B0604020202020204" pitchFamily="34" charset="0"/>
              </a:rPr>
              <a:t>Use Case</a:t>
            </a:r>
          </a:p>
          <a:p>
            <a:r>
              <a:rPr lang="en-US" altLang="zh-CN" sz="3200" b="1" dirty="0">
                <a:solidFill>
                  <a:srgbClr val="2E4C64"/>
                </a:solidFill>
                <a:latin typeface="Century Gothic" panose="020B0502020202020204" pitchFamily="34" charset="0"/>
                <a:cs typeface="Arial" panose="020B0604020202020204" pitchFamily="34" charset="0"/>
              </a:rPr>
              <a:t>Description</a:t>
            </a:r>
          </a:p>
        </p:txBody>
      </p:sp>
      <p:grpSp>
        <p:nvGrpSpPr>
          <p:cNvPr id="41" name="组合 40"/>
          <p:cNvGrpSpPr/>
          <p:nvPr/>
        </p:nvGrpSpPr>
        <p:grpSpPr>
          <a:xfrm>
            <a:off x="11881193" y="524180"/>
            <a:ext cx="335360" cy="896740"/>
            <a:chOff x="8892480" y="400755"/>
            <a:chExt cx="251520" cy="672555"/>
          </a:xfrm>
        </p:grpSpPr>
        <p:sp>
          <p:nvSpPr>
            <p:cNvPr id="42" name="矩形 41"/>
            <p:cNvSpPr/>
            <p:nvPr/>
          </p:nvSpPr>
          <p:spPr>
            <a:xfrm>
              <a:off x="8892480" y="411510"/>
              <a:ext cx="251520" cy="661800"/>
            </a:xfrm>
            <a:prstGeom prst="rect">
              <a:avLst/>
            </a:prstGeom>
            <a:solidFill>
              <a:srgbClr val="394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3" name="文本框 19"/>
            <p:cNvSpPr txBox="1"/>
            <p:nvPr/>
          </p:nvSpPr>
          <p:spPr>
            <a:xfrm rot="5400000">
              <a:off x="8688849" y="634418"/>
              <a:ext cx="658780" cy="191453"/>
            </a:xfrm>
            <a:prstGeom prst="rect">
              <a:avLst/>
            </a:prstGeom>
            <a:noFill/>
          </p:spPr>
          <p:txBody>
            <a:bodyPr wrap="square" rtlCol="0">
              <a:spAutoFit/>
            </a:bodyPr>
            <a:lstStyle/>
            <a:p>
              <a:r>
                <a:rPr lang="en-US" altLang="zh-CN" sz="1065" dirty="0">
                  <a:solidFill>
                    <a:schemeClr val="bg1"/>
                  </a:solidFill>
                  <a:latin typeface="Century Gothic" panose="020B0502020202020204" pitchFamily="34" charset="0"/>
                </a:rPr>
                <a:t>PAGE   08</a:t>
              </a:r>
              <a:endParaRPr lang="zh-CN" altLang="en-US" sz="1065" dirty="0">
                <a:solidFill>
                  <a:schemeClr val="bg1"/>
                </a:solidFill>
                <a:latin typeface="Century Gothic" panose="020B0502020202020204" pitchFamily="34" charset="0"/>
              </a:endParaRPr>
            </a:p>
          </p:txBody>
        </p:sp>
        <p:grpSp>
          <p:nvGrpSpPr>
            <p:cNvPr id="44" name="组合 43"/>
            <p:cNvGrpSpPr/>
            <p:nvPr/>
          </p:nvGrpSpPr>
          <p:grpSpPr>
            <a:xfrm>
              <a:off x="8964240" y="818664"/>
              <a:ext cx="108000" cy="8629"/>
              <a:chOff x="8953171" y="847239"/>
              <a:chExt cx="130138" cy="8629"/>
            </a:xfrm>
          </p:grpSpPr>
          <p:cxnSp>
            <p:nvCxnSpPr>
              <p:cNvPr id="45" name="直接连接符 44"/>
              <p:cNvCxnSpPr/>
              <p:nvPr/>
            </p:nvCxnSpPr>
            <p:spPr>
              <a:xfrm>
                <a:off x="8953171" y="855868"/>
                <a:ext cx="130138" cy="0"/>
              </a:xfrm>
              <a:prstGeom prst="line">
                <a:avLst/>
              </a:prstGeom>
              <a:ln w="3175">
                <a:solidFill>
                  <a:srgbClr val="28333C"/>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8953171" y="847239"/>
                <a:ext cx="13013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3" name="文本框 2"/>
          <p:cNvSpPr txBox="1"/>
          <p:nvPr/>
        </p:nvSpPr>
        <p:spPr>
          <a:xfrm>
            <a:off x="3504565" y="258657"/>
            <a:ext cx="8237220" cy="6341110"/>
          </a:xfrm>
          <a:prstGeom prst="rect">
            <a:avLst/>
          </a:prstGeom>
          <a:noFill/>
        </p:spPr>
        <p:txBody>
          <a:bodyPr wrap="square" rtlCol="0">
            <a:spAutoFit/>
          </a:bodyPr>
          <a:lstStyle/>
          <a:p>
            <a:pPr algn="l"/>
            <a:r>
              <a:rPr sz="2135" b="1">
                <a:solidFill>
                  <a:srgbClr val="2E4C64"/>
                </a:solidFill>
              </a:rPr>
              <a:t>Use case</a:t>
            </a:r>
            <a:endParaRPr sz="2135">
              <a:solidFill>
                <a:srgbClr val="2E4C64"/>
              </a:solidFill>
            </a:endParaRPr>
          </a:p>
          <a:p>
            <a:pPr algn="l"/>
            <a:r>
              <a:rPr sz="2135">
                <a:solidFill>
                  <a:srgbClr val="2E4C64"/>
                </a:solidFill>
              </a:rPr>
              <a:t>Find Password</a:t>
            </a:r>
          </a:p>
          <a:p>
            <a:pPr algn="l"/>
            <a:r>
              <a:rPr sz="2135" b="1">
                <a:solidFill>
                  <a:srgbClr val="2E4C64"/>
                </a:solidFill>
              </a:rPr>
              <a:t>Pre-Conditions</a:t>
            </a:r>
            <a:endParaRPr sz="2135">
              <a:solidFill>
                <a:srgbClr val="2E4C64"/>
              </a:solidFill>
            </a:endParaRPr>
          </a:p>
          <a:p>
            <a:pPr algn="l"/>
            <a:r>
              <a:rPr sz="2135">
                <a:solidFill>
                  <a:srgbClr val="2E4C64"/>
                </a:solidFill>
              </a:rPr>
              <a:t>Log in fail and forget password</a:t>
            </a:r>
          </a:p>
          <a:p>
            <a:pPr algn="l"/>
            <a:r>
              <a:rPr sz="2135" b="1">
                <a:solidFill>
                  <a:srgbClr val="2E4C64"/>
                </a:solidFill>
              </a:rPr>
              <a:t>Post-Conditions</a:t>
            </a:r>
            <a:endParaRPr sz="2135">
              <a:solidFill>
                <a:srgbClr val="2E4C64"/>
              </a:solidFill>
            </a:endParaRPr>
          </a:p>
          <a:p>
            <a:pPr algn="l"/>
            <a:r>
              <a:rPr sz="2135">
                <a:solidFill>
                  <a:srgbClr val="2E4C64"/>
                </a:solidFill>
              </a:rPr>
              <a:t>If the use case is successful, user can reset his password and log in.</a:t>
            </a:r>
          </a:p>
          <a:p>
            <a:pPr algn="l"/>
            <a:r>
              <a:rPr sz="2135">
                <a:solidFill>
                  <a:srgbClr val="2E4C64"/>
                </a:solidFill>
              </a:rPr>
              <a:t>Flow of Events</a:t>
            </a:r>
          </a:p>
          <a:p>
            <a:pPr algn="l"/>
            <a:r>
              <a:rPr sz="2135" b="1">
                <a:solidFill>
                  <a:srgbClr val="2E4C64"/>
                </a:solidFill>
              </a:rPr>
              <a:t>1. Basic Flow</a:t>
            </a:r>
            <a:endParaRPr sz="2135">
              <a:solidFill>
                <a:srgbClr val="2E4C64"/>
              </a:solidFill>
            </a:endParaRPr>
          </a:p>
          <a:p>
            <a:pPr algn="l"/>
            <a:r>
              <a:rPr sz="2135">
                <a:solidFill>
                  <a:srgbClr val="2E4C64"/>
                </a:solidFill>
              </a:rPr>
              <a:t>1) User inputs his user name. </a:t>
            </a:r>
          </a:p>
          <a:p>
            <a:pPr algn="l"/>
            <a:r>
              <a:rPr sz="2135">
                <a:solidFill>
                  <a:srgbClr val="2E4C64"/>
                </a:solidFill>
              </a:rPr>
              <a:t>2) Request Handler Controller send message to e-mail controller and e-mail controller send e-mail to pass confirm code to user.</a:t>
            </a:r>
          </a:p>
          <a:p>
            <a:pPr algn="l"/>
            <a:r>
              <a:rPr sz="2135">
                <a:solidFill>
                  <a:srgbClr val="2E4C64"/>
                </a:solidFill>
              </a:rPr>
              <a:t>3) User input confirm code.</a:t>
            </a:r>
          </a:p>
          <a:p>
            <a:pPr algn="l"/>
            <a:r>
              <a:rPr sz="2135">
                <a:solidFill>
                  <a:srgbClr val="2E4C64"/>
                </a:solidFill>
              </a:rPr>
              <a:t>4) Request Handler Controller receive message and judge if confirm code is correct.</a:t>
            </a:r>
          </a:p>
          <a:p>
            <a:pPr algn="l"/>
            <a:r>
              <a:rPr sz="2135">
                <a:solidFill>
                  <a:srgbClr val="2E4C64"/>
                </a:solidFill>
              </a:rPr>
              <a:t>5) If Ok, continue to input new password and pass to DB controller</a:t>
            </a:r>
          </a:p>
          <a:p>
            <a:pPr algn="l"/>
            <a:r>
              <a:rPr sz="2135">
                <a:solidFill>
                  <a:srgbClr val="2E4C64"/>
                </a:solidFill>
              </a:rPr>
              <a:t>6) DB controller add new password to data base and show to user</a:t>
            </a:r>
          </a:p>
          <a:p>
            <a:pPr algn="l"/>
            <a:r>
              <a:rPr sz="2135">
                <a:solidFill>
                  <a:srgbClr val="2E4C64"/>
                </a:solidFill>
              </a:rPr>
              <a:t>2. Alternative Flow</a:t>
            </a:r>
          </a:p>
          <a:p>
            <a:pPr algn="l"/>
            <a:r>
              <a:rPr sz="2135">
                <a:solidFill>
                  <a:srgbClr val="2E4C64"/>
                </a:solidFill>
              </a:rPr>
              <a:t>1) If the confirm code is wrong, user can continue to input confirm code or continue to request e-mail.</a:t>
            </a:r>
          </a:p>
        </p:txBody>
      </p:sp>
    </p:spTree>
    <p:extLst>
      <p:ext uri="{BB962C8B-B14F-4D97-AF65-F5344CB8AC3E}">
        <p14:creationId xmlns:p14="http://schemas.microsoft.com/office/powerpoint/2010/main" val="2566809952"/>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9376" y="783775"/>
            <a:ext cx="2357755" cy="1076325"/>
          </a:xfrm>
          <a:prstGeom prst="rect">
            <a:avLst/>
          </a:prstGeom>
        </p:spPr>
        <p:txBody>
          <a:bodyPr wrap="none">
            <a:spAutoFit/>
          </a:bodyPr>
          <a:lstStyle/>
          <a:p>
            <a:r>
              <a:rPr lang="en-US" altLang="zh-CN" sz="3200" b="1" dirty="0">
                <a:solidFill>
                  <a:srgbClr val="2E4C64"/>
                </a:solidFill>
                <a:latin typeface="Century Gothic" panose="020B0502020202020204" pitchFamily="34" charset="0"/>
                <a:cs typeface="Arial" panose="020B0604020202020204" pitchFamily="34" charset="0"/>
              </a:rPr>
              <a:t>Use Case</a:t>
            </a:r>
          </a:p>
          <a:p>
            <a:r>
              <a:rPr lang="en-US" altLang="zh-CN" sz="3200" b="1" dirty="0">
                <a:solidFill>
                  <a:srgbClr val="2E4C64"/>
                </a:solidFill>
                <a:latin typeface="Century Gothic" panose="020B0502020202020204" pitchFamily="34" charset="0"/>
                <a:cs typeface="Arial" panose="020B0604020202020204" pitchFamily="34" charset="0"/>
              </a:rPr>
              <a:t>Description</a:t>
            </a:r>
          </a:p>
        </p:txBody>
      </p:sp>
      <p:grpSp>
        <p:nvGrpSpPr>
          <p:cNvPr id="41" name="组合 40"/>
          <p:cNvGrpSpPr/>
          <p:nvPr/>
        </p:nvGrpSpPr>
        <p:grpSpPr>
          <a:xfrm>
            <a:off x="11881193" y="524180"/>
            <a:ext cx="335360" cy="896740"/>
            <a:chOff x="8892480" y="400755"/>
            <a:chExt cx="251520" cy="672555"/>
          </a:xfrm>
        </p:grpSpPr>
        <p:sp>
          <p:nvSpPr>
            <p:cNvPr id="42" name="矩形 41"/>
            <p:cNvSpPr/>
            <p:nvPr/>
          </p:nvSpPr>
          <p:spPr>
            <a:xfrm>
              <a:off x="8892480" y="411510"/>
              <a:ext cx="251520" cy="661800"/>
            </a:xfrm>
            <a:prstGeom prst="rect">
              <a:avLst/>
            </a:prstGeom>
            <a:solidFill>
              <a:srgbClr val="394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3" name="文本框 19"/>
            <p:cNvSpPr txBox="1"/>
            <p:nvPr/>
          </p:nvSpPr>
          <p:spPr>
            <a:xfrm rot="5400000">
              <a:off x="8688849" y="634418"/>
              <a:ext cx="658780" cy="191453"/>
            </a:xfrm>
            <a:prstGeom prst="rect">
              <a:avLst/>
            </a:prstGeom>
            <a:noFill/>
          </p:spPr>
          <p:txBody>
            <a:bodyPr wrap="square" rtlCol="0">
              <a:spAutoFit/>
            </a:bodyPr>
            <a:lstStyle/>
            <a:p>
              <a:r>
                <a:rPr lang="en-US" altLang="zh-CN" sz="1065" dirty="0">
                  <a:solidFill>
                    <a:schemeClr val="bg1"/>
                  </a:solidFill>
                  <a:latin typeface="Century Gothic" panose="020B0502020202020204" pitchFamily="34" charset="0"/>
                </a:rPr>
                <a:t>PAGE   08</a:t>
              </a:r>
              <a:endParaRPr lang="zh-CN" altLang="en-US" sz="1065" dirty="0">
                <a:solidFill>
                  <a:schemeClr val="bg1"/>
                </a:solidFill>
                <a:latin typeface="Century Gothic" panose="020B0502020202020204" pitchFamily="34" charset="0"/>
              </a:endParaRPr>
            </a:p>
          </p:txBody>
        </p:sp>
        <p:grpSp>
          <p:nvGrpSpPr>
            <p:cNvPr id="44" name="组合 43"/>
            <p:cNvGrpSpPr/>
            <p:nvPr/>
          </p:nvGrpSpPr>
          <p:grpSpPr>
            <a:xfrm>
              <a:off x="8964240" y="818664"/>
              <a:ext cx="108000" cy="8629"/>
              <a:chOff x="8953171" y="847239"/>
              <a:chExt cx="130138" cy="8629"/>
            </a:xfrm>
          </p:grpSpPr>
          <p:cxnSp>
            <p:nvCxnSpPr>
              <p:cNvPr id="45" name="直接连接符 44"/>
              <p:cNvCxnSpPr/>
              <p:nvPr/>
            </p:nvCxnSpPr>
            <p:spPr>
              <a:xfrm>
                <a:off x="8953171" y="855868"/>
                <a:ext cx="130138" cy="0"/>
              </a:xfrm>
              <a:prstGeom prst="line">
                <a:avLst/>
              </a:prstGeom>
              <a:ln w="3175">
                <a:solidFill>
                  <a:srgbClr val="28333C"/>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8953171" y="847239"/>
                <a:ext cx="13013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3" name="文本框 2"/>
          <p:cNvSpPr txBox="1"/>
          <p:nvPr/>
        </p:nvSpPr>
        <p:spPr>
          <a:xfrm>
            <a:off x="3643970" y="538520"/>
            <a:ext cx="8237220" cy="6247130"/>
          </a:xfrm>
          <a:prstGeom prst="rect">
            <a:avLst/>
          </a:prstGeom>
          <a:noFill/>
        </p:spPr>
        <p:txBody>
          <a:bodyPr wrap="square" rtlCol="0">
            <a:spAutoFit/>
          </a:bodyPr>
          <a:lstStyle/>
          <a:p>
            <a:pPr algn="l"/>
            <a:r>
              <a:rPr lang="zh-CN" altLang="en-US" sz="2000" b="1" dirty="0">
                <a:solidFill>
                  <a:srgbClr val="2E4C64"/>
                </a:solidFill>
              </a:rPr>
              <a:t>Use Case Name:</a:t>
            </a:r>
            <a:endParaRPr lang="zh-CN" altLang="en-US" sz="2000" dirty="0">
              <a:solidFill>
                <a:srgbClr val="2E4C64"/>
              </a:solidFill>
            </a:endParaRPr>
          </a:p>
          <a:p>
            <a:pPr algn="l"/>
            <a:r>
              <a:rPr lang="zh-CN" altLang="en-US" sz="2000" dirty="0">
                <a:solidFill>
                  <a:srgbClr val="2E4C64"/>
                </a:solidFill>
              </a:rPr>
              <a:t> Student Personal Resume Maintanance</a:t>
            </a:r>
          </a:p>
          <a:p>
            <a:pPr algn="l"/>
            <a:r>
              <a:rPr lang="zh-CN" altLang="en-US" sz="2000" b="1" dirty="0">
                <a:solidFill>
                  <a:srgbClr val="2E4C64"/>
                </a:solidFill>
              </a:rPr>
              <a:t>Executor:</a:t>
            </a:r>
            <a:endParaRPr lang="zh-CN" altLang="en-US" sz="2000" dirty="0">
              <a:solidFill>
                <a:srgbClr val="2E4C64"/>
              </a:solidFill>
            </a:endParaRPr>
          </a:p>
          <a:p>
            <a:r>
              <a:rPr lang="zh-CN" altLang="en-US" sz="2000" dirty="0">
                <a:solidFill>
                  <a:srgbClr val="2E4C64"/>
                </a:solidFill>
              </a:rPr>
              <a:t> Student </a:t>
            </a:r>
            <a:r>
              <a:rPr lang="en-US" altLang="zh-CN" sz="2000" dirty="0">
                <a:solidFill>
                  <a:srgbClr val="2E4C64"/>
                </a:solidFill>
              </a:rPr>
              <a:t>User</a:t>
            </a:r>
            <a:endParaRPr lang="zh-CN" altLang="en-US" sz="2000" dirty="0">
              <a:solidFill>
                <a:srgbClr val="2E4C64"/>
              </a:solidFill>
            </a:endParaRPr>
          </a:p>
          <a:p>
            <a:pPr algn="l"/>
            <a:r>
              <a:rPr lang="zh-CN" altLang="en-US" sz="2000" b="1" dirty="0" smtClean="0">
                <a:solidFill>
                  <a:srgbClr val="2E4C64"/>
                </a:solidFill>
              </a:rPr>
              <a:t>Pre</a:t>
            </a:r>
            <a:r>
              <a:rPr lang="zh-CN" altLang="en-US" sz="2000" b="1" dirty="0">
                <a:solidFill>
                  <a:srgbClr val="2E4C64"/>
                </a:solidFill>
              </a:rPr>
              <a:t>-conditions: </a:t>
            </a:r>
            <a:endParaRPr lang="zh-CN" altLang="en-US" sz="2000" dirty="0">
              <a:solidFill>
                <a:srgbClr val="2E4C64"/>
              </a:solidFill>
            </a:endParaRPr>
          </a:p>
          <a:p>
            <a:pPr algn="l"/>
            <a:r>
              <a:rPr lang="zh-CN" altLang="en-US" sz="2000" dirty="0">
                <a:solidFill>
                  <a:srgbClr val="2E4C64"/>
                </a:solidFill>
              </a:rPr>
              <a:t>Has a personal account</a:t>
            </a:r>
          </a:p>
          <a:p>
            <a:pPr algn="l"/>
            <a:r>
              <a:rPr lang="zh-CN" altLang="en-US" sz="2000" b="1" dirty="0">
                <a:solidFill>
                  <a:srgbClr val="2E4C64"/>
                </a:solidFill>
              </a:rPr>
              <a:t>Post-conditions:</a:t>
            </a:r>
            <a:endParaRPr lang="zh-CN" altLang="en-US" sz="2000" dirty="0">
              <a:solidFill>
                <a:srgbClr val="2E4C64"/>
              </a:solidFill>
            </a:endParaRPr>
          </a:p>
          <a:p>
            <a:pPr algn="l"/>
            <a:r>
              <a:rPr lang="zh-CN" altLang="en-US" sz="2000" dirty="0">
                <a:solidFill>
                  <a:srgbClr val="2E4C64"/>
                </a:solidFill>
              </a:rPr>
              <a:t> Save the modification information, update the date in the database, return the result on the user interface.</a:t>
            </a:r>
          </a:p>
          <a:p>
            <a:pPr algn="l"/>
            <a:r>
              <a:rPr lang="zh-CN" altLang="en-US" sz="2000" b="1" dirty="0">
                <a:solidFill>
                  <a:srgbClr val="2E4C64"/>
                </a:solidFill>
              </a:rPr>
              <a:t>Basic Process:</a:t>
            </a:r>
            <a:endParaRPr lang="zh-CN" altLang="en-US" sz="2000" dirty="0">
              <a:solidFill>
                <a:srgbClr val="2E4C64"/>
              </a:solidFill>
            </a:endParaRPr>
          </a:p>
          <a:p>
            <a:pPr algn="l"/>
            <a:r>
              <a:rPr lang="zh-CN" altLang="en-US" sz="2000" dirty="0">
                <a:solidFill>
                  <a:srgbClr val="2E4C64"/>
                </a:solidFill>
              </a:rPr>
              <a:t>1. Student click the button to change his/her resume information</a:t>
            </a:r>
          </a:p>
          <a:p>
            <a:pPr algn="l"/>
            <a:r>
              <a:rPr lang="zh-CN" altLang="en-US" sz="2000" dirty="0">
                <a:solidFill>
                  <a:srgbClr val="2E4C64"/>
                </a:solidFill>
              </a:rPr>
              <a:t>2. Manipulations accepted by the front end, and pass the parameters to the resume manager.</a:t>
            </a:r>
          </a:p>
          <a:p>
            <a:pPr algn="l"/>
            <a:r>
              <a:rPr lang="zh-CN" altLang="en-US" sz="2000" dirty="0">
                <a:solidFill>
                  <a:srgbClr val="2E4C64"/>
                </a:solidFill>
              </a:rPr>
              <a:t>3. The information collected by the resume manager is passed to the DB controller.</a:t>
            </a:r>
          </a:p>
          <a:p>
            <a:pPr algn="l"/>
            <a:r>
              <a:rPr lang="zh-CN" altLang="en-US" sz="2000" dirty="0">
                <a:solidFill>
                  <a:srgbClr val="2E4C64"/>
                </a:solidFill>
              </a:rPr>
              <a:t>4. The DB controller manipulates the database and return a Boolean result to the DB controller.</a:t>
            </a:r>
          </a:p>
          <a:p>
            <a:pPr algn="l"/>
            <a:r>
              <a:rPr lang="zh-CN" altLang="en-US" sz="2000" dirty="0">
                <a:solidFill>
                  <a:srgbClr val="2E4C64"/>
                </a:solidFill>
              </a:rPr>
              <a:t>5. The DB controller passes the result to the resume controller.</a:t>
            </a:r>
          </a:p>
          <a:p>
            <a:pPr algn="l"/>
            <a:r>
              <a:rPr lang="zh-CN" altLang="en-US" sz="2000" dirty="0">
                <a:solidFill>
                  <a:srgbClr val="2E4C64"/>
                </a:solidFill>
              </a:rPr>
              <a:t>6. The resume controller pass the result to the front end, and show results on the GUI.</a:t>
            </a:r>
          </a:p>
        </p:txBody>
      </p:sp>
    </p:spTree>
    <p:extLst>
      <p:ext uri="{BB962C8B-B14F-4D97-AF65-F5344CB8AC3E}">
        <p14:creationId xmlns:p14="http://schemas.microsoft.com/office/powerpoint/2010/main" val="4072018834"/>
      </p:ext>
    </p:extLst>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9376" y="783775"/>
            <a:ext cx="2357755" cy="1076325"/>
          </a:xfrm>
          <a:prstGeom prst="rect">
            <a:avLst/>
          </a:prstGeom>
        </p:spPr>
        <p:txBody>
          <a:bodyPr wrap="none">
            <a:spAutoFit/>
          </a:bodyPr>
          <a:lstStyle/>
          <a:p>
            <a:r>
              <a:rPr lang="en-US" altLang="zh-CN" sz="3200" b="1" dirty="0">
                <a:solidFill>
                  <a:srgbClr val="2E4C64"/>
                </a:solidFill>
                <a:latin typeface="Century Gothic" panose="020B0502020202020204" pitchFamily="34" charset="0"/>
                <a:cs typeface="Arial" panose="020B0604020202020204" pitchFamily="34" charset="0"/>
              </a:rPr>
              <a:t>Use Case</a:t>
            </a:r>
          </a:p>
          <a:p>
            <a:r>
              <a:rPr lang="en-US" altLang="zh-CN" sz="3200" b="1" dirty="0">
                <a:solidFill>
                  <a:srgbClr val="2E4C64"/>
                </a:solidFill>
                <a:latin typeface="Century Gothic" panose="020B0502020202020204" pitchFamily="34" charset="0"/>
                <a:cs typeface="Arial" panose="020B0604020202020204" pitchFamily="34" charset="0"/>
              </a:rPr>
              <a:t>Description</a:t>
            </a:r>
          </a:p>
        </p:txBody>
      </p:sp>
      <p:grpSp>
        <p:nvGrpSpPr>
          <p:cNvPr id="41" name="组合 40"/>
          <p:cNvGrpSpPr/>
          <p:nvPr/>
        </p:nvGrpSpPr>
        <p:grpSpPr>
          <a:xfrm>
            <a:off x="11881193" y="524180"/>
            <a:ext cx="335360" cy="896740"/>
            <a:chOff x="8892480" y="400755"/>
            <a:chExt cx="251520" cy="672555"/>
          </a:xfrm>
        </p:grpSpPr>
        <p:sp>
          <p:nvSpPr>
            <p:cNvPr id="42" name="矩形 41"/>
            <p:cNvSpPr/>
            <p:nvPr/>
          </p:nvSpPr>
          <p:spPr>
            <a:xfrm>
              <a:off x="8892480" y="411510"/>
              <a:ext cx="251520" cy="661800"/>
            </a:xfrm>
            <a:prstGeom prst="rect">
              <a:avLst/>
            </a:prstGeom>
            <a:solidFill>
              <a:srgbClr val="394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3" name="文本框 19"/>
            <p:cNvSpPr txBox="1"/>
            <p:nvPr/>
          </p:nvSpPr>
          <p:spPr>
            <a:xfrm rot="5400000">
              <a:off x="8688849" y="634418"/>
              <a:ext cx="658780" cy="191453"/>
            </a:xfrm>
            <a:prstGeom prst="rect">
              <a:avLst/>
            </a:prstGeom>
            <a:noFill/>
          </p:spPr>
          <p:txBody>
            <a:bodyPr wrap="square" rtlCol="0">
              <a:spAutoFit/>
            </a:bodyPr>
            <a:lstStyle/>
            <a:p>
              <a:r>
                <a:rPr lang="en-US" altLang="zh-CN" sz="1065" dirty="0">
                  <a:solidFill>
                    <a:schemeClr val="bg1"/>
                  </a:solidFill>
                  <a:latin typeface="Century Gothic" panose="020B0502020202020204" pitchFamily="34" charset="0"/>
                </a:rPr>
                <a:t>PAGE   08</a:t>
              </a:r>
              <a:endParaRPr lang="zh-CN" altLang="en-US" sz="1065" dirty="0">
                <a:solidFill>
                  <a:schemeClr val="bg1"/>
                </a:solidFill>
                <a:latin typeface="Century Gothic" panose="020B0502020202020204" pitchFamily="34" charset="0"/>
              </a:endParaRPr>
            </a:p>
          </p:txBody>
        </p:sp>
        <p:grpSp>
          <p:nvGrpSpPr>
            <p:cNvPr id="44" name="组合 43"/>
            <p:cNvGrpSpPr/>
            <p:nvPr/>
          </p:nvGrpSpPr>
          <p:grpSpPr>
            <a:xfrm>
              <a:off x="8964240" y="818664"/>
              <a:ext cx="108000" cy="8629"/>
              <a:chOff x="8953171" y="847239"/>
              <a:chExt cx="130138" cy="8629"/>
            </a:xfrm>
          </p:grpSpPr>
          <p:cxnSp>
            <p:nvCxnSpPr>
              <p:cNvPr id="45" name="直接连接符 44"/>
              <p:cNvCxnSpPr/>
              <p:nvPr/>
            </p:nvCxnSpPr>
            <p:spPr>
              <a:xfrm>
                <a:off x="8953171" y="855868"/>
                <a:ext cx="130138" cy="0"/>
              </a:xfrm>
              <a:prstGeom prst="line">
                <a:avLst/>
              </a:prstGeom>
              <a:ln w="3175">
                <a:solidFill>
                  <a:srgbClr val="28333C"/>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8953171" y="847239"/>
                <a:ext cx="13013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3" name="文本框 2"/>
          <p:cNvSpPr txBox="1"/>
          <p:nvPr/>
        </p:nvSpPr>
        <p:spPr>
          <a:xfrm>
            <a:off x="3644053" y="437303"/>
            <a:ext cx="8237220" cy="6462395"/>
          </a:xfrm>
          <a:prstGeom prst="rect">
            <a:avLst/>
          </a:prstGeom>
          <a:noFill/>
        </p:spPr>
        <p:txBody>
          <a:bodyPr wrap="square" rtlCol="0">
            <a:spAutoFit/>
          </a:bodyPr>
          <a:lstStyle/>
          <a:p>
            <a:pPr algn="l"/>
            <a:r>
              <a:rPr lang="zh-CN" altLang="en-US" sz="1800" b="1" dirty="0">
                <a:solidFill>
                  <a:srgbClr val="2E4C64"/>
                </a:solidFill>
              </a:rPr>
              <a:t>Use Case Name:</a:t>
            </a:r>
            <a:endParaRPr lang="zh-CN" altLang="en-US" sz="1800" dirty="0">
              <a:solidFill>
                <a:srgbClr val="2E4C64"/>
              </a:solidFill>
            </a:endParaRPr>
          </a:p>
          <a:p>
            <a:pPr algn="l"/>
            <a:r>
              <a:rPr lang="zh-CN" altLang="en-US" sz="1800" dirty="0">
                <a:solidFill>
                  <a:srgbClr val="2E4C64"/>
                </a:solidFill>
              </a:rPr>
              <a:t> Send Resume to Job</a:t>
            </a:r>
          </a:p>
          <a:p>
            <a:pPr algn="l"/>
            <a:r>
              <a:rPr lang="zh-CN" altLang="en-US" sz="1800" b="1" dirty="0">
                <a:solidFill>
                  <a:srgbClr val="2E4C64"/>
                </a:solidFill>
              </a:rPr>
              <a:t>Executor:</a:t>
            </a:r>
            <a:endParaRPr lang="zh-CN" altLang="en-US" sz="1800" dirty="0">
              <a:solidFill>
                <a:srgbClr val="2E4C64"/>
              </a:solidFill>
            </a:endParaRPr>
          </a:p>
          <a:p>
            <a:pPr algn="l"/>
            <a:r>
              <a:rPr lang="zh-CN" altLang="en-US" sz="1800" dirty="0">
                <a:solidFill>
                  <a:srgbClr val="2E4C64"/>
                </a:solidFill>
              </a:rPr>
              <a:t> </a:t>
            </a:r>
            <a:r>
              <a:rPr lang="zh-CN" altLang="en-US" sz="1800" dirty="0" smtClean="0">
                <a:solidFill>
                  <a:srgbClr val="2E4C64"/>
                </a:solidFill>
              </a:rPr>
              <a:t>Student </a:t>
            </a:r>
            <a:r>
              <a:rPr lang="en-US" altLang="zh-CN" dirty="0" smtClean="0">
                <a:solidFill>
                  <a:srgbClr val="2E4C64"/>
                </a:solidFill>
              </a:rPr>
              <a:t>User</a:t>
            </a:r>
            <a:endParaRPr lang="zh-CN" altLang="en-US" sz="1800" dirty="0">
              <a:solidFill>
                <a:srgbClr val="2E4C64"/>
              </a:solidFill>
            </a:endParaRPr>
          </a:p>
          <a:p>
            <a:pPr algn="l"/>
            <a:r>
              <a:rPr lang="zh-CN" altLang="en-US" sz="1800" b="1" dirty="0">
                <a:solidFill>
                  <a:srgbClr val="2E4C64"/>
                </a:solidFill>
              </a:rPr>
              <a:t>Pre-conditions:</a:t>
            </a:r>
            <a:r>
              <a:rPr lang="zh-CN" altLang="en-US" sz="1800" dirty="0">
                <a:solidFill>
                  <a:srgbClr val="2E4C64"/>
                </a:solidFill>
              </a:rPr>
              <a:t> </a:t>
            </a:r>
          </a:p>
          <a:p>
            <a:pPr algn="l"/>
            <a:r>
              <a:rPr lang="zh-CN" altLang="en-US" sz="1800" dirty="0">
                <a:solidFill>
                  <a:srgbClr val="2E4C64"/>
                </a:solidFill>
              </a:rPr>
              <a:t>Has a personal account, has a complete resume</a:t>
            </a:r>
          </a:p>
          <a:p>
            <a:pPr algn="l"/>
            <a:r>
              <a:rPr lang="zh-CN" altLang="en-US" sz="1800" b="1" dirty="0">
                <a:solidFill>
                  <a:srgbClr val="2E4C64"/>
                </a:solidFill>
              </a:rPr>
              <a:t>Post-conditions: </a:t>
            </a:r>
            <a:endParaRPr lang="zh-CN" altLang="en-US" sz="1800" dirty="0">
              <a:solidFill>
                <a:srgbClr val="2E4C64"/>
              </a:solidFill>
            </a:endParaRPr>
          </a:p>
          <a:p>
            <a:pPr algn="l"/>
            <a:r>
              <a:rPr lang="zh-CN" altLang="en-US" sz="1800" dirty="0">
                <a:solidFill>
                  <a:srgbClr val="2E4C64"/>
                </a:solidFill>
              </a:rPr>
              <a:t>Save the sending result, push notification to the enterpise, update the record of the system record, save the manipulation record in the database, return the result on the user interface.</a:t>
            </a:r>
          </a:p>
          <a:p>
            <a:pPr algn="l"/>
            <a:r>
              <a:rPr lang="zh-CN" altLang="en-US" sz="1800" b="1" dirty="0">
                <a:solidFill>
                  <a:srgbClr val="2E4C64"/>
                </a:solidFill>
              </a:rPr>
              <a:t>Basic Process:</a:t>
            </a:r>
            <a:endParaRPr lang="zh-CN" altLang="en-US" sz="1800" dirty="0">
              <a:solidFill>
                <a:srgbClr val="2E4C64"/>
              </a:solidFill>
            </a:endParaRPr>
          </a:p>
          <a:p>
            <a:pPr algn="l"/>
            <a:r>
              <a:rPr lang="zh-CN" altLang="en-US" sz="1800" dirty="0">
                <a:solidFill>
                  <a:srgbClr val="2E4C64"/>
                </a:solidFill>
              </a:rPr>
              <a:t>1. Student browse the list to select an enterprise.</a:t>
            </a:r>
          </a:p>
          <a:p>
            <a:pPr algn="l"/>
            <a:r>
              <a:rPr lang="zh-CN" altLang="en-US" sz="1800" dirty="0">
                <a:solidFill>
                  <a:srgbClr val="2E4C64"/>
                </a:solidFill>
              </a:rPr>
              <a:t>2. Manipulations accepted by the front end, and pass the parameters to the DB controller.</a:t>
            </a:r>
          </a:p>
          <a:p>
            <a:pPr algn="l"/>
            <a:r>
              <a:rPr lang="zh-CN" altLang="en-US" sz="1800" dirty="0">
                <a:solidFill>
                  <a:srgbClr val="2E4C64"/>
                </a:solidFill>
              </a:rPr>
              <a:t>3. The DB controller sends requests to the database, returns result to the front end and show to the user.</a:t>
            </a:r>
          </a:p>
          <a:p>
            <a:pPr algn="l"/>
            <a:r>
              <a:rPr lang="zh-CN" altLang="en-US" sz="1800" dirty="0">
                <a:solidFill>
                  <a:srgbClr val="2E4C64"/>
                </a:solidFill>
              </a:rPr>
              <a:t>4. The student selects the job he wants to choose and submit the result.</a:t>
            </a:r>
          </a:p>
          <a:p>
            <a:pPr algn="l"/>
            <a:r>
              <a:rPr lang="zh-CN" altLang="en-US" sz="1800" dirty="0">
                <a:solidFill>
                  <a:srgbClr val="2E4C64"/>
                </a:solidFill>
              </a:rPr>
              <a:t>5. The DB controller sends requests to the database, returns result to the front end and show to the user </a:t>
            </a:r>
          </a:p>
          <a:p>
            <a:pPr algn="l"/>
            <a:r>
              <a:rPr lang="zh-CN" altLang="en-US" sz="1800" dirty="0">
                <a:solidFill>
                  <a:srgbClr val="2E4C64"/>
                </a:solidFill>
              </a:rPr>
              <a:t>6. Finally, the student submits his resume to the enterprise.</a:t>
            </a:r>
          </a:p>
          <a:p>
            <a:pPr algn="l"/>
            <a:r>
              <a:rPr lang="zh-CN" altLang="en-US" sz="1800" dirty="0">
                <a:solidFill>
                  <a:srgbClr val="2E4C64"/>
                </a:solidFill>
              </a:rPr>
              <a:t>7. The DB controller sends requests to the database, returns result to the front end and show to the user.</a:t>
            </a:r>
          </a:p>
          <a:p>
            <a:pPr algn="l"/>
            <a:r>
              <a:rPr lang="zh-CN" altLang="en-US" sz="1800" dirty="0">
                <a:solidFill>
                  <a:srgbClr val="2E4C64"/>
                </a:solidFill>
              </a:rPr>
              <a:t>8. The user waits for interview notice (sent success)/see fail reason (sent failed).</a:t>
            </a:r>
          </a:p>
        </p:txBody>
      </p:sp>
    </p:spTree>
    <p:extLst>
      <p:ext uri="{BB962C8B-B14F-4D97-AF65-F5344CB8AC3E}">
        <p14:creationId xmlns:p14="http://schemas.microsoft.com/office/powerpoint/2010/main" val="2240498507"/>
      </p:ext>
    </p:extLst>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9376" y="783775"/>
            <a:ext cx="2357755" cy="1076325"/>
          </a:xfrm>
          <a:prstGeom prst="rect">
            <a:avLst/>
          </a:prstGeom>
        </p:spPr>
        <p:txBody>
          <a:bodyPr wrap="none">
            <a:spAutoFit/>
          </a:bodyPr>
          <a:lstStyle/>
          <a:p>
            <a:r>
              <a:rPr lang="en-US" altLang="zh-CN" sz="3200" b="1" dirty="0">
                <a:solidFill>
                  <a:srgbClr val="2E4C64"/>
                </a:solidFill>
                <a:latin typeface="Century Gothic" panose="020B0502020202020204" pitchFamily="34" charset="0"/>
                <a:cs typeface="Arial" panose="020B0604020202020204" pitchFamily="34" charset="0"/>
              </a:rPr>
              <a:t>Use Case</a:t>
            </a:r>
          </a:p>
          <a:p>
            <a:r>
              <a:rPr lang="en-US" altLang="zh-CN" sz="3200" b="1" dirty="0">
                <a:solidFill>
                  <a:srgbClr val="2E4C64"/>
                </a:solidFill>
                <a:latin typeface="Century Gothic" panose="020B0502020202020204" pitchFamily="34" charset="0"/>
                <a:cs typeface="Arial" panose="020B0604020202020204" pitchFamily="34" charset="0"/>
              </a:rPr>
              <a:t>Description</a:t>
            </a:r>
          </a:p>
        </p:txBody>
      </p:sp>
      <p:grpSp>
        <p:nvGrpSpPr>
          <p:cNvPr id="41" name="组合 40"/>
          <p:cNvGrpSpPr/>
          <p:nvPr/>
        </p:nvGrpSpPr>
        <p:grpSpPr>
          <a:xfrm>
            <a:off x="11881193" y="524180"/>
            <a:ext cx="335360" cy="896740"/>
            <a:chOff x="8892480" y="400755"/>
            <a:chExt cx="251520" cy="672555"/>
          </a:xfrm>
        </p:grpSpPr>
        <p:sp>
          <p:nvSpPr>
            <p:cNvPr id="42" name="矩形 41"/>
            <p:cNvSpPr/>
            <p:nvPr/>
          </p:nvSpPr>
          <p:spPr>
            <a:xfrm>
              <a:off x="8892480" y="411510"/>
              <a:ext cx="251520" cy="661800"/>
            </a:xfrm>
            <a:prstGeom prst="rect">
              <a:avLst/>
            </a:prstGeom>
            <a:solidFill>
              <a:srgbClr val="394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3" name="文本框 19"/>
            <p:cNvSpPr txBox="1"/>
            <p:nvPr/>
          </p:nvSpPr>
          <p:spPr>
            <a:xfrm rot="5400000">
              <a:off x="8688849" y="634418"/>
              <a:ext cx="658780" cy="191453"/>
            </a:xfrm>
            <a:prstGeom prst="rect">
              <a:avLst/>
            </a:prstGeom>
            <a:noFill/>
          </p:spPr>
          <p:txBody>
            <a:bodyPr wrap="square" rtlCol="0">
              <a:spAutoFit/>
            </a:bodyPr>
            <a:lstStyle/>
            <a:p>
              <a:r>
                <a:rPr lang="en-US" altLang="zh-CN" sz="1065" dirty="0">
                  <a:solidFill>
                    <a:schemeClr val="bg1"/>
                  </a:solidFill>
                  <a:latin typeface="Century Gothic" panose="020B0502020202020204" pitchFamily="34" charset="0"/>
                </a:rPr>
                <a:t>PAGE   08</a:t>
              </a:r>
              <a:endParaRPr lang="zh-CN" altLang="en-US" sz="1065" dirty="0">
                <a:solidFill>
                  <a:schemeClr val="bg1"/>
                </a:solidFill>
                <a:latin typeface="Century Gothic" panose="020B0502020202020204" pitchFamily="34" charset="0"/>
              </a:endParaRPr>
            </a:p>
          </p:txBody>
        </p:sp>
        <p:grpSp>
          <p:nvGrpSpPr>
            <p:cNvPr id="44" name="组合 43"/>
            <p:cNvGrpSpPr/>
            <p:nvPr/>
          </p:nvGrpSpPr>
          <p:grpSpPr>
            <a:xfrm>
              <a:off x="8964240" y="818664"/>
              <a:ext cx="108000" cy="8629"/>
              <a:chOff x="8953171" y="847239"/>
              <a:chExt cx="130138" cy="8629"/>
            </a:xfrm>
          </p:grpSpPr>
          <p:cxnSp>
            <p:nvCxnSpPr>
              <p:cNvPr id="45" name="直接连接符 44"/>
              <p:cNvCxnSpPr/>
              <p:nvPr/>
            </p:nvCxnSpPr>
            <p:spPr>
              <a:xfrm>
                <a:off x="8953171" y="855868"/>
                <a:ext cx="130138" cy="0"/>
              </a:xfrm>
              <a:prstGeom prst="line">
                <a:avLst/>
              </a:prstGeom>
              <a:ln w="3175">
                <a:solidFill>
                  <a:srgbClr val="28333C"/>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8953171" y="847239"/>
                <a:ext cx="13013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3" name="文本框 2"/>
          <p:cNvSpPr txBox="1"/>
          <p:nvPr/>
        </p:nvSpPr>
        <p:spPr>
          <a:xfrm>
            <a:off x="3447867" y="86916"/>
            <a:ext cx="8237220" cy="6771084"/>
          </a:xfrm>
          <a:prstGeom prst="rect">
            <a:avLst/>
          </a:prstGeom>
          <a:noFill/>
        </p:spPr>
        <p:txBody>
          <a:bodyPr wrap="square" rtlCol="0">
            <a:spAutoFit/>
          </a:bodyPr>
          <a:lstStyle/>
          <a:p>
            <a:pPr algn="l"/>
            <a:r>
              <a:rPr lang="zh-CN" altLang="en-US" b="1" dirty="0">
                <a:solidFill>
                  <a:srgbClr val="2E4C64"/>
                </a:solidFill>
              </a:rPr>
              <a:t>Use Case Name:</a:t>
            </a:r>
            <a:endParaRPr lang="zh-CN" altLang="en-US" dirty="0">
              <a:solidFill>
                <a:srgbClr val="2E4C64"/>
              </a:solidFill>
            </a:endParaRPr>
          </a:p>
          <a:p>
            <a:pPr algn="l"/>
            <a:r>
              <a:rPr lang="zh-CN" altLang="en-US" dirty="0">
                <a:solidFill>
                  <a:srgbClr val="2E4C64"/>
                </a:solidFill>
              </a:rPr>
              <a:t> Enterprise Filter Resume</a:t>
            </a:r>
          </a:p>
          <a:p>
            <a:pPr algn="l"/>
            <a:r>
              <a:rPr lang="zh-CN" altLang="en-US" b="1" dirty="0">
                <a:solidFill>
                  <a:srgbClr val="2E4C64"/>
                </a:solidFill>
              </a:rPr>
              <a:t>Executor:</a:t>
            </a:r>
            <a:endParaRPr lang="zh-CN" altLang="en-US" dirty="0">
              <a:solidFill>
                <a:srgbClr val="2E4C64"/>
              </a:solidFill>
            </a:endParaRPr>
          </a:p>
          <a:p>
            <a:pPr algn="l"/>
            <a:r>
              <a:rPr lang="zh-CN" altLang="en-US" dirty="0">
                <a:solidFill>
                  <a:srgbClr val="2E4C64"/>
                </a:solidFill>
              </a:rPr>
              <a:t> Enterprise User </a:t>
            </a:r>
          </a:p>
          <a:p>
            <a:pPr algn="l"/>
            <a:r>
              <a:rPr lang="zh-CN" altLang="en-US" b="1" dirty="0">
                <a:solidFill>
                  <a:srgbClr val="2E4C64"/>
                </a:solidFill>
              </a:rPr>
              <a:t>Pre-conditions:</a:t>
            </a:r>
            <a:endParaRPr lang="zh-CN" altLang="en-US" dirty="0">
              <a:solidFill>
                <a:srgbClr val="2E4C64"/>
              </a:solidFill>
            </a:endParaRPr>
          </a:p>
          <a:p>
            <a:pPr algn="l"/>
            <a:r>
              <a:rPr lang="zh-CN" altLang="en-US" dirty="0">
                <a:solidFill>
                  <a:srgbClr val="2E4C64"/>
                </a:solidFill>
              </a:rPr>
              <a:t> More than one student user have submitted their resumes to current job (applied for the job)</a:t>
            </a:r>
          </a:p>
          <a:p>
            <a:pPr algn="l"/>
            <a:r>
              <a:rPr lang="zh-CN" altLang="en-US" b="1" dirty="0">
                <a:solidFill>
                  <a:srgbClr val="2E4C64"/>
                </a:solidFill>
              </a:rPr>
              <a:t>Post-conditions:</a:t>
            </a:r>
            <a:r>
              <a:rPr lang="zh-CN" altLang="en-US" dirty="0">
                <a:solidFill>
                  <a:srgbClr val="2E4C64"/>
                </a:solidFill>
              </a:rPr>
              <a:t> </a:t>
            </a:r>
          </a:p>
          <a:p>
            <a:pPr algn="l"/>
            <a:r>
              <a:rPr lang="zh-CN" altLang="en-US" dirty="0">
                <a:solidFill>
                  <a:srgbClr val="2E4C64"/>
                </a:solidFill>
              </a:rPr>
              <a:t>Turn the status of applications of filtered .resumes to accepted, and notify the owners of the resumes to enter the interview workflow. Meanwhile， those whose resumes have been filtered out will be notified that their resumes were not be accepted by the enterprise.</a:t>
            </a:r>
          </a:p>
          <a:p>
            <a:pPr algn="l"/>
            <a:r>
              <a:rPr lang="zh-CN" altLang="en-US" b="1" dirty="0">
                <a:solidFill>
                  <a:srgbClr val="2E4C64"/>
                </a:solidFill>
              </a:rPr>
              <a:t>Basic Process:</a:t>
            </a:r>
            <a:endParaRPr lang="zh-CN" altLang="en-US" dirty="0">
              <a:solidFill>
                <a:srgbClr val="2E4C64"/>
              </a:solidFill>
            </a:endParaRPr>
          </a:p>
          <a:p>
            <a:pPr algn="l"/>
            <a:r>
              <a:rPr lang="zh-CN" altLang="en-US" sz="1600" dirty="0">
                <a:solidFill>
                  <a:srgbClr val="2E4C64"/>
                </a:solidFill>
              </a:rPr>
              <a:t>1. Enterprise User (HR manager) select a job(occupation), and browse the resumes submitted to the job.</a:t>
            </a:r>
          </a:p>
          <a:p>
            <a:pPr algn="l"/>
            <a:r>
              <a:rPr lang="zh-CN" altLang="en-US" sz="1600" dirty="0">
                <a:solidFill>
                  <a:srgbClr val="2E4C64"/>
                </a:solidFill>
              </a:rPr>
              <a:t>2. Give composed condition on the filter page, for example, the education must be higher than bachelor, the age must be under 30 years old and must master the professional skill “Docker Manipulation”, etc.</a:t>
            </a:r>
          </a:p>
          <a:p>
            <a:pPr algn="l"/>
            <a:r>
              <a:rPr lang="zh-CN" altLang="en-US" sz="1600" dirty="0">
                <a:solidFill>
                  <a:srgbClr val="2E4C64"/>
                </a:solidFill>
              </a:rPr>
              <a:t>3. The GUI send a message with the condition to the request handler.</a:t>
            </a:r>
          </a:p>
          <a:p>
            <a:pPr algn="l"/>
            <a:r>
              <a:rPr lang="zh-CN" altLang="en-US" sz="1600" dirty="0">
                <a:solidFill>
                  <a:srgbClr val="2E4C64"/>
                </a:solidFill>
              </a:rPr>
              <a:t>4. The request handler will traverse the resumes set and for every resume, it will create a JPA DAO resumeRespository and send a message to the DAO with query conditions.</a:t>
            </a:r>
          </a:p>
          <a:p>
            <a:pPr algn="l"/>
            <a:r>
              <a:rPr lang="zh-CN" altLang="en-US" sz="1600" dirty="0">
                <a:solidFill>
                  <a:srgbClr val="2E4C64"/>
                </a:solidFill>
              </a:rPr>
              <a:t>5. The resumeRespository will return a result indicating if current resume meets the condition it received.</a:t>
            </a:r>
          </a:p>
          <a:p>
            <a:pPr algn="l"/>
            <a:r>
              <a:rPr lang="zh-CN" altLang="en-US" sz="1600" dirty="0">
                <a:solidFill>
                  <a:srgbClr val="2E4C64"/>
                </a:solidFill>
              </a:rPr>
              <a:t>6. The request handler will delete the resume from the resume set if the result is false.</a:t>
            </a:r>
          </a:p>
          <a:p>
            <a:pPr algn="l"/>
            <a:r>
              <a:rPr lang="zh-CN" altLang="en-US" sz="1600" dirty="0">
                <a:solidFill>
                  <a:srgbClr val="2E4C64"/>
                </a:solidFill>
              </a:rPr>
              <a:t>7. The request handler return the message with filtered resumes to the frontend GUI.</a:t>
            </a:r>
          </a:p>
        </p:txBody>
      </p:sp>
    </p:spTree>
    <p:extLst>
      <p:ext uri="{BB962C8B-B14F-4D97-AF65-F5344CB8AC3E}">
        <p14:creationId xmlns:p14="http://schemas.microsoft.com/office/powerpoint/2010/main" val="1435982046"/>
      </p:ext>
    </p:extLst>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9376" y="783775"/>
            <a:ext cx="2357755" cy="1076325"/>
          </a:xfrm>
          <a:prstGeom prst="rect">
            <a:avLst/>
          </a:prstGeom>
        </p:spPr>
        <p:txBody>
          <a:bodyPr wrap="none">
            <a:spAutoFit/>
          </a:bodyPr>
          <a:lstStyle/>
          <a:p>
            <a:r>
              <a:rPr lang="en-US" altLang="zh-CN" sz="3200" b="1" dirty="0">
                <a:solidFill>
                  <a:srgbClr val="2E4C64"/>
                </a:solidFill>
                <a:latin typeface="Century Gothic" panose="020B0502020202020204" pitchFamily="34" charset="0"/>
                <a:cs typeface="Arial" panose="020B0604020202020204" pitchFamily="34" charset="0"/>
              </a:rPr>
              <a:t>Use Case</a:t>
            </a:r>
          </a:p>
          <a:p>
            <a:r>
              <a:rPr lang="en-US" altLang="zh-CN" sz="3200" b="1" dirty="0">
                <a:solidFill>
                  <a:srgbClr val="2E4C64"/>
                </a:solidFill>
                <a:latin typeface="Century Gothic" panose="020B0502020202020204" pitchFamily="34" charset="0"/>
                <a:cs typeface="Arial" panose="020B0604020202020204" pitchFamily="34" charset="0"/>
              </a:rPr>
              <a:t>Description</a:t>
            </a:r>
          </a:p>
        </p:txBody>
      </p:sp>
      <p:grpSp>
        <p:nvGrpSpPr>
          <p:cNvPr id="41" name="组合 40"/>
          <p:cNvGrpSpPr/>
          <p:nvPr/>
        </p:nvGrpSpPr>
        <p:grpSpPr>
          <a:xfrm>
            <a:off x="11881193" y="524180"/>
            <a:ext cx="335360" cy="896740"/>
            <a:chOff x="8892480" y="400755"/>
            <a:chExt cx="251520" cy="672555"/>
          </a:xfrm>
        </p:grpSpPr>
        <p:sp>
          <p:nvSpPr>
            <p:cNvPr id="42" name="矩形 41"/>
            <p:cNvSpPr/>
            <p:nvPr/>
          </p:nvSpPr>
          <p:spPr>
            <a:xfrm>
              <a:off x="8892480" y="411510"/>
              <a:ext cx="251520" cy="661800"/>
            </a:xfrm>
            <a:prstGeom prst="rect">
              <a:avLst/>
            </a:prstGeom>
            <a:solidFill>
              <a:srgbClr val="394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3" name="文本框 19"/>
            <p:cNvSpPr txBox="1"/>
            <p:nvPr/>
          </p:nvSpPr>
          <p:spPr>
            <a:xfrm rot="5400000">
              <a:off x="8688849" y="634418"/>
              <a:ext cx="658780" cy="191453"/>
            </a:xfrm>
            <a:prstGeom prst="rect">
              <a:avLst/>
            </a:prstGeom>
            <a:noFill/>
          </p:spPr>
          <p:txBody>
            <a:bodyPr wrap="square" rtlCol="0">
              <a:spAutoFit/>
            </a:bodyPr>
            <a:lstStyle/>
            <a:p>
              <a:r>
                <a:rPr lang="en-US" altLang="zh-CN" sz="1065" dirty="0">
                  <a:solidFill>
                    <a:schemeClr val="bg1"/>
                  </a:solidFill>
                  <a:latin typeface="Century Gothic" panose="020B0502020202020204" pitchFamily="34" charset="0"/>
                </a:rPr>
                <a:t>PAGE   08</a:t>
              </a:r>
              <a:endParaRPr lang="zh-CN" altLang="en-US" sz="1065" dirty="0">
                <a:solidFill>
                  <a:schemeClr val="bg1"/>
                </a:solidFill>
                <a:latin typeface="Century Gothic" panose="020B0502020202020204" pitchFamily="34" charset="0"/>
              </a:endParaRPr>
            </a:p>
          </p:txBody>
        </p:sp>
        <p:grpSp>
          <p:nvGrpSpPr>
            <p:cNvPr id="44" name="组合 43"/>
            <p:cNvGrpSpPr/>
            <p:nvPr/>
          </p:nvGrpSpPr>
          <p:grpSpPr>
            <a:xfrm>
              <a:off x="8964240" y="818664"/>
              <a:ext cx="108000" cy="8629"/>
              <a:chOff x="8953171" y="847239"/>
              <a:chExt cx="130138" cy="8629"/>
            </a:xfrm>
          </p:grpSpPr>
          <p:cxnSp>
            <p:nvCxnSpPr>
              <p:cNvPr id="45" name="直接连接符 44"/>
              <p:cNvCxnSpPr/>
              <p:nvPr/>
            </p:nvCxnSpPr>
            <p:spPr>
              <a:xfrm>
                <a:off x="8953171" y="855868"/>
                <a:ext cx="130138" cy="0"/>
              </a:xfrm>
              <a:prstGeom prst="line">
                <a:avLst/>
              </a:prstGeom>
              <a:ln w="3175">
                <a:solidFill>
                  <a:srgbClr val="28333C"/>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8953171" y="847239"/>
                <a:ext cx="13013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3" name="文本框 2"/>
          <p:cNvSpPr txBox="1"/>
          <p:nvPr/>
        </p:nvSpPr>
        <p:spPr>
          <a:xfrm>
            <a:off x="3707829" y="783775"/>
            <a:ext cx="5575935" cy="4708981"/>
          </a:xfrm>
          <a:prstGeom prst="rect">
            <a:avLst/>
          </a:prstGeom>
          <a:noFill/>
        </p:spPr>
        <p:txBody>
          <a:bodyPr wrap="square" rtlCol="0">
            <a:spAutoFit/>
          </a:bodyPr>
          <a:lstStyle/>
          <a:p>
            <a:pPr algn="l"/>
            <a:r>
              <a:rPr lang="zh-CN" altLang="en-US" sz="2000" b="1" dirty="0">
                <a:solidFill>
                  <a:srgbClr val="2E4C64"/>
                </a:solidFill>
              </a:rPr>
              <a:t>Use case</a:t>
            </a:r>
            <a:endParaRPr lang="zh-CN" altLang="en-US" sz="2000" dirty="0">
              <a:solidFill>
                <a:srgbClr val="2E4C64"/>
              </a:solidFill>
            </a:endParaRPr>
          </a:p>
          <a:p>
            <a:pPr algn="l"/>
            <a:r>
              <a:rPr lang="zh-CN" altLang="en-US" sz="2000" dirty="0">
                <a:solidFill>
                  <a:srgbClr val="2E4C64"/>
                </a:solidFill>
              </a:rPr>
              <a:t>Interview Result Feedback</a:t>
            </a:r>
          </a:p>
          <a:p>
            <a:pPr algn="l"/>
            <a:r>
              <a:rPr lang="zh-CN" altLang="en-US" sz="2000" b="1" dirty="0">
                <a:solidFill>
                  <a:srgbClr val="2E4C64"/>
                </a:solidFill>
              </a:rPr>
              <a:t>Pre-Conditions</a:t>
            </a:r>
            <a:endParaRPr lang="zh-CN" altLang="en-US" sz="2000" dirty="0">
              <a:solidFill>
                <a:srgbClr val="2E4C64"/>
              </a:solidFill>
            </a:endParaRPr>
          </a:p>
          <a:p>
            <a:pPr algn="l"/>
            <a:r>
              <a:rPr lang="zh-CN" altLang="en-US" sz="2000" dirty="0">
                <a:solidFill>
                  <a:srgbClr val="2E4C64"/>
                </a:solidFill>
              </a:rPr>
              <a:t>None</a:t>
            </a:r>
          </a:p>
          <a:p>
            <a:pPr algn="l"/>
            <a:r>
              <a:rPr lang="zh-CN" altLang="en-US" sz="2000" b="1" dirty="0">
                <a:solidFill>
                  <a:srgbClr val="2E4C64"/>
                </a:solidFill>
              </a:rPr>
              <a:t>Post-Conditions</a:t>
            </a:r>
            <a:endParaRPr lang="zh-CN" altLang="en-US" sz="2000" dirty="0">
              <a:solidFill>
                <a:srgbClr val="2E4C64"/>
              </a:solidFill>
            </a:endParaRPr>
          </a:p>
          <a:p>
            <a:pPr algn="l"/>
            <a:r>
              <a:rPr lang="zh-CN" altLang="en-US" sz="2000" dirty="0">
                <a:solidFill>
                  <a:srgbClr val="2E4C64"/>
                </a:solidFill>
              </a:rPr>
              <a:t>.After the interview, ESA input the result of the interview.</a:t>
            </a:r>
          </a:p>
          <a:p>
            <a:pPr algn="l"/>
            <a:r>
              <a:rPr lang="zh-CN" altLang="en-US" sz="2000" dirty="0">
                <a:solidFill>
                  <a:srgbClr val="2E4C64"/>
                </a:solidFill>
              </a:rPr>
              <a:t>Flow of Events</a:t>
            </a:r>
          </a:p>
          <a:p>
            <a:pPr algn="l"/>
            <a:r>
              <a:rPr lang="zh-CN" altLang="en-US" sz="2000" b="1" dirty="0">
                <a:solidFill>
                  <a:srgbClr val="2E4C64"/>
                </a:solidFill>
              </a:rPr>
              <a:t>1. Basic Flow</a:t>
            </a:r>
            <a:endParaRPr lang="zh-CN" altLang="en-US" sz="2000" dirty="0">
              <a:solidFill>
                <a:srgbClr val="2E4C64"/>
              </a:solidFill>
            </a:endParaRPr>
          </a:p>
          <a:p>
            <a:pPr algn="l"/>
            <a:r>
              <a:rPr lang="zh-CN" altLang="en-US" sz="2000" dirty="0">
                <a:solidFill>
                  <a:srgbClr val="2E4C64"/>
                </a:solidFill>
              </a:rPr>
              <a:t>1) ESA input the result of the interview. </a:t>
            </a:r>
          </a:p>
          <a:p>
            <a:pPr algn="l"/>
            <a:r>
              <a:rPr lang="zh-CN" altLang="en-US" sz="2000" dirty="0">
                <a:solidFill>
                  <a:srgbClr val="2E4C64"/>
                </a:solidFill>
              </a:rPr>
              <a:t>2) Request Handler Controller pass the result to DB controller</a:t>
            </a:r>
          </a:p>
          <a:p>
            <a:pPr algn="l"/>
            <a:r>
              <a:rPr lang="zh-CN" altLang="en-US" sz="2000" dirty="0">
                <a:solidFill>
                  <a:srgbClr val="2E4C64"/>
                </a:solidFill>
              </a:rPr>
              <a:t>3) The DB controller sends requests to the database, add information to database</a:t>
            </a:r>
          </a:p>
          <a:p>
            <a:pPr algn="l"/>
            <a:r>
              <a:rPr lang="zh-CN" altLang="en-US" sz="2000" dirty="0">
                <a:solidFill>
                  <a:srgbClr val="2E4C64"/>
                </a:solidFill>
              </a:rPr>
              <a:t>4)Display the result </a:t>
            </a:r>
          </a:p>
        </p:txBody>
      </p:sp>
    </p:spTree>
    <p:extLst>
      <p:ext uri="{BB962C8B-B14F-4D97-AF65-F5344CB8AC3E}">
        <p14:creationId xmlns:p14="http://schemas.microsoft.com/office/powerpoint/2010/main" val="3908641423"/>
      </p:ext>
    </p:extLst>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9376" y="783775"/>
            <a:ext cx="2357755" cy="1076325"/>
          </a:xfrm>
          <a:prstGeom prst="rect">
            <a:avLst/>
          </a:prstGeom>
        </p:spPr>
        <p:txBody>
          <a:bodyPr wrap="none">
            <a:spAutoFit/>
          </a:bodyPr>
          <a:lstStyle/>
          <a:p>
            <a:r>
              <a:rPr lang="en-US" altLang="zh-CN" sz="3200" b="1" dirty="0">
                <a:solidFill>
                  <a:srgbClr val="2E4C64"/>
                </a:solidFill>
                <a:latin typeface="Century Gothic" panose="020B0502020202020204" pitchFamily="34" charset="0"/>
                <a:cs typeface="Arial" panose="020B0604020202020204" pitchFamily="34" charset="0"/>
              </a:rPr>
              <a:t>Use Case</a:t>
            </a:r>
          </a:p>
          <a:p>
            <a:r>
              <a:rPr lang="en-US" altLang="zh-CN" sz="3200" b="1" dirty="0">
                <a:solidFill>
                  <a:srgbClr val="2E4C64"/>
                </a:solidFill>
                <a:latin typeface="Century Gothic" panose="020B0502020202020204" pitchFamily="34" charset="0"/>
                <a:cs typeface="Arial" panose="020B0604020202020204" pitchFamily="34" charset="0"/>
              </a:rPr>
              <a:t>Description</a:t>
            </a:r>
          </a:p>
        </p:txBody>
      </p:sp>
      <p:grpSp>
        <p:nvGrpSpPr>
          <p:cNvPr id="41" name="组合 40"/>
          <p:cNvGrpSpPr/>
          <p:nvPr/>
        </p:nvGrpSpPr>
        <p:grpSpPr>
          <a:xfrm>
            <a:off x="11881193" y="524180"/>
            <a:ext cx="335360" cy="896740"/>
            <a:chOff x="8892480" y="400755"/>
            <a:chExt cx="251520" cy="672555"/>
          </a:xfrm>
        </p:grpSpPr>
        <p:sp>
          <p:nvSpPr>
            <p:cNvPr id="42" name="矩形 41"/>
            <p:cNvSpPr/>
            <p:nvPr/>
          </p:nvSpPr>
          <p:spPr>
            <a:xfrm>
              <a:off x="8892480" y="411510"/>
              <a:ext cx="251520" cy="661800"/>
            </a:xfrm>
            <a:prstGeom prst="rect">
              <a:avLst/>
            </a:prstGeom>
            <a:solidFill>
              <a:srgbClr val="394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3" name="文本框 19"/>
            <p:cNvSpPr txBox="1"/>
            <p:nvPr/>
          </p:nvSpPr>
          <p:spPr>
            <a:xfrm rot="5400000">
              <a:off x="8688849" y="634418"/>
              <a:ext cx="658780" cy="191453"/>
            </a:xfrm>
            <a:prstGeom prst="rect">
              <a:avLst/>
            </a:prstGeom>
            <a:noFill/>
          </p:spPr>
          <p:txBody>
            <a:bodyPr wrap="square" rtlCol="0">
              <a:spAutoFit/>
            </a:bodyPr>
            <a:lstStyle/>
            <a:p>
              <a:r>
                <a:rPr lang="en-US" altLang="zh-CN" sz="1065" dirty="0">
                  <a:solidFill>
                    <a:schemeClr val="bg1"/>
                  </a:solidFill>
                  <a:latin typeface="Century Gothic" panose="020B0502020202020204" pitchFamily="34" charset="0"/>
                </a:rPr>
                <a:t>PAGE   08</a:t>
              </a:r>
              <a:endParaRPr lang="zh-CN" altLang="en-US" sz="1065" dirty="0">
                <a:solidFill>
                  <a:schemeClr val="bg1"/>
                </a:solidFill>
                <a:latin typeface="Century Gothic" panose="020B0502020202020204" pitchFamily="34" charset="0"/>
              </a:endParaRPr>
            </a:p>
          </p:txBody>
        </p:sp>
        <p:grpSp>
          <p:nvGrpSpPr>
            <p:cNvPr id="44" name="组合 43"/>
            <p:cNvGrpSpPr/>
            <p:nvPr/>
          </p:nvGrpSpPr>
          <p:grpSpPr>
            <a:xfrm>
              <a:off x="8964240" y="818664"/>
              <a:ext cx="108000" cy="8629"/>
              <a:chOff x="8953171" y="847239"/>
              <a:chExt cx="130138" cy="8629"/>
            </a:xfrm>
          </p:grpSpPr>
          <p:cxnSp>
            <p:nvCxnSpPr>
              <p:cNvPr id="45" name="直接连接符 44"/>
              <p:cNvCxnSpPr/>
              <p:nvPr/>
            </p:nvCxnSpPr>
            <p:spPr>
              <a:xfrm>
                <a:off x="8953171" y="855868"/>
                <a:ext cx="130138" cy="0"/>
              </a:xfrm>
              <a:prstGeom prst="line">
                <a:avLst/>
              </a:prstGeom>
              <a:ln w="3175">
                <a:solidFill>
                  <a:srgbClr val="28333C"/>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8953171" y="847239"/>
                <a:ext cx="13013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3" name="文本框 2"/>
          <p:cNvSpPr txBox="1"/>
          <p:nvPr/>
        </p:nvSpPr>
        <p:spPr>
          <a:xfrm>
            <a:off x="3740955" y="783775"/>
            <a:ext cx="5525135" cy="5016758"/>
          </a:xfrm>
          <a:prstGeom prst="rect">
            <a:avLst/>
          </a:prstGeom>
          <a:noFill/>
        </p:spPr>
        <p:txBody>
          <a:bodyPr wrap="square" rtlCol="0">
            <a:spAutoFit/>
          </a:bodyPr>
          <a:lstStyle/>
          <a:p>
            <a:pPr algn="l"/>
            <a:r>
              <a:rPr lang="zh-CN" altLang="en-US" sz="2000" b="1" dirty="0">
                <a:solidFill>
                  <a:srgbClr val="2E4C64"/>
                </a:solidFill>
              </a:rPr>
              <a:t>Use case</a:t>
            </a:r>
            <a:endParaRPr lang="zh-CN" altLang="en-US" sz="2000" dirty="0">
              <a:solidFill>
                <a:srgbClr val="2E4C64"/>
              </a:solidFill>
            </a:endParaRPr>
          </a:p>
          <a:p>
            <a:pPr algn="l"/>
            <a:r>
              <a:rPr lang="zh-CN" altLang="en-US" sz="2000" dirty="0">
                <a:solidFill>
                  <a:srgbClr val="2E4C64"/>
                </a:solidFill>
              </a:rPr>
              <a:t>Offer Acceptance</a:t>
            </a:r>
          </a:p>
          <a:p>
            <a:pPr algn="l"/>
            <a:r>
              <a:rPr lang="zh-CN" altLang="en-US" sz="2000" b="1" dirty="0">
                <a:solidFill>
                  <a:srgbClr val="2E4C64"/>
                </a:solidFill>
              </a:rPr>
              <a:t>Pre-Conditions</a:t>
            </a:r>
            <a:endParaRPr lang="zh-CN" altLang="en-US" sz="2000" dirty="0">
              <a:solidFill>
                <a:srgbClr val="2E4C64"/>
              </a:solidFill>
            </a:endParaRPr>
          </a:p>
          <a:p>
            <a:pPr algn="l"/>
            <a:r>
              <a:rPr lang="zh-CN" altLang="en-US" sz="2000" dirty="0">
                <a:solidFill>
                  <a:srgbClr val="2E4C64"/>
                </a:solidFill>
              </a:rPr>
              <a:t>The interview is not successful.</a:t>
            </a:r>
          </a:p>
          <a:p>
            <a:pPr algn="l"/>
            <a:r>
              <a:rPr lang="zh-CN" altLang="en-US" sz="2000" b="1" dirty="0">
                <a:solidFill>
                  <a:srgbClr val="2E4C64"/>
                </a:solidFill>
              </a:rPr>
              <a:t>Post-Conditions</a:t>
            </a:r>
            <a:endParaRPr lang="zh-CN" altLang="en-US" sz="2000" dirty="0">
              <a:solidFill>
                <a:srgbClr val="2E4C64"/>
              </a:solidFill>
            </a:endParaRPr>
          </a:p>
          <a:p>
            <a:pPr algn="l"/>
            <a:r>
              <a:rPr lang="zh-CN" altLang="en-US" sz="2000" dirty="0">
                <a:solidFill>
                  <a:srgbClr val="2E4C64"/>
                </a:solidFill>
              </a:rPr>
              <a:t>The student receive the result of the interview,and is sure to start the job.</a:t>
            </a:r>
          </a:p>
          <a:p>
            <a:pPr algn="l"/>
            <a:r>
              <a:rPr lang="zh-CN" altLang="en-US" sz="2000" dirty="0">
                <a:solidFill>
                  <a:srgbClr val="2E4C64"/>
                </a:solidFill>
              </a:rPr>
              <a:t>Flow of Events</a:t>
            </a:r>
          </a:p>
          <a:p>
            <a:pPr algn="l"/>
            <a:r>
              <a:rPr lang="zh-CN" altLang="en-US" sz="2000" b="1" dirty="0">
                <a:solidFill>
                  <a:srgbClr val="2E4C64"/>
                </a:solidFill>
              </a:rPr>
              <a:t>1. Basic Flow</a:t>
            </a:r>
            <a:endParaRPr lang="zh-CN" altLang="en-US" sz="2000" dirty="0">
              <a:solidFill>
                <a:srgbClr val="2E4C64"/>
              </a:solidFill>
            </a:endParaRPr>
          </a:p>
          <a:p>
            <a:pPr algn="l"/>
            <a:r>
              <a:rPr lang="zh-CN" altLang="en-US" sz="2000" dirty="0">
                <a:solidFill>
                  <a:srgbClr val="2E4C64"/>
                </a:solidFill>
              </a:rPr>
              <a:t>1) User inputs the acceptance to the request handler controller.</a:t>
            </a:r>
          </a:p>
          <a:p>
            <a:pPr algn="l"/>
            <a:r>
              <a:rPr lang="zh-CN" altLang="en-US" sz="2000" dirty="0">
                <a:solidFill>
                  <a:srgbClr val="2E4C64"/>
                </a:solidFill>
              </a:rPr>
              <a:t>2) Request Handler Controller send acceptance to the DB controller, add information.</a:t>
            </a:r>
          </a:p>
          <a:p>
            <a:pPr algn="l"/>
            <a:r>
              <a:rPr lang="zh-CN" altLang="en-US" sz="2000" dirty="0">
                <a:solidFill>
                  <a:srgbClr val="2E4C64"/>
                </a:solidFill>
              </a:rPr>
              <a:t>3) The DB controller add the information to the database, and set the user valid.</a:t>
            </a:r>
          </a:p>
          <a:p>
            <a:pPr algn="l"/>
            <a:r>
              <a:rPr lang="zh-CN" altLang="en-US" sz="2000" dirty="0">
                <a:solidFill>
                  <a:srgbClr val="2E4C64"/>
                </a:solidFill>
              </a:rPr>
              <a:t>4) Display the acceptance.</a:t>
            </a:r>
          </a:p>
        </p:txBody>
      </p:sp>
    </p:spTree>
    <p:extLst>
      <p:ext uri="{BB962C8B-B14F-4D97-AF65-F5344CB8AC3E}">
        <p14:creationId xmlns:p14="http://schemas.microsoft.com/office/powerpoint/2010/main" val="2134711613"/>
      </p:ext>
    </p:extLst>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9376" y="783775"/>
            <a:ext cx="2357755" cy="1076325"/>
          </a:xfrm>
          <a:prstGeom prst="rect">
            <a:avLst/>
          </a:prstGeom>
        </p:spPr>
        <p:txBody>
          <a:bodyPr wrap="none">
            <a:spAutoFit/>
          </a:bodyPr>
          <a:lstStyle/>
          <a:p>
            <a:r>
              <a:rPr lang="en-US" altLang="zh-CN" sz="3200" b="1" dirty="0">
                <a:solidFill>
                  <a:srgbClr val="2E4C64"/>
                </a:solidFill>
                <a:latin typeface="Century Gothic" panose="020B0502020202020204" pitchFamily="34" charset="0"/>
                <a:cs typeface="Arial" panose="020B0604020202020204" pitchFamily="34" charset="0"/>
              </a:rPr>
              <a:t>Use Case</a:t>
            </a:r>
          </a:p>
          <a:p>
            <a:r>
              <a:rPr lang="en-US" altLang="zh-CN" sz="3200" b="1" dirty="0">
                <a:solidFill>
                  <a:srgbClr val="2E4C64"/>
                </a:solidFill>
                <a:latin typeface="Century Gothic" panose="020B0502020202020204" pitchFamily="34" charset="0"/>
                <a:cs typeface="Arial" panose="020B0604020202020204" pitchFamily="34" charset="0"/>
              </a:rPr>
              <a:t>Description</a:t>
            </a:r>
          </a:p>
        </p:txBody>
      </p:sp>
      <p:grpSp>
        <p:nvGrpSpPr>
          <p:cNvPr id="41" name="组合 40"/>
          <p:cNvGrpSpPr/>
          <p:nvPr/>
        </p:nvGrpSpPr>
        <p:grpSpPr>
          <a:xfrm>
            <a:off x="11881193" y="524180"/>
            <a:ext cx="335360" cy="896740"/>
            <a:chOff x="8892480" y="400755"/>
            <a:chExt cx="251520" cy="672555"/>
          </a:xfrm>
        </p:grpSpPr>
        <p:sp>
          <p:nvSpPr>
            <p:cNvPr id="42" name="矩形 41"/>
            <p:cNvSpPr/>
            <p:nvPr/>
          </p:nvSpPr>
          <p:spPr>
            <a:xfrm>
              <a:off x="8892480" y="411510"/>
              <a:ext cx="251520" cy="661800"/>
            </a:xfrm>
            <a:prstGeom prst="rect">
              <a:avLst/>
            </a:prstGeom>
            <a:solidFill>
              <a:srgbClr val="394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3" name="文本框 19"/>
            <p:cNvSpPr txBox="1"/>
            <p:nvPr/>
          </p:nvSpPr>
          <p:spPr>
            <a:xfrm rot="5400000">
              <a:off x="8688849" y="634418"/>
              <a:ext cx="658780" cy="191453"/>
            </a:xfrm>
            <a:prstGeom prst="rect">
              <a:avLst/>
            </a:prstGeom>
            <a:noFill/>
          </p:spPr>
          <p:txBody>
            <a:bodyPr wrap="square" rtlCol="0">
              <a:spAutoFit/>
            </a:bodyPr>
            <a:lstStyle/>
            <a:p>
              <a:r>
                <a:rPr lang="en-US" altLang="zh-CN" sz="1065" dirty="0">
                  <a:solidFill>
                    <a:schemeClr val="bg1"/>
                  </a:solidFill>
                  <a:latin typeface="Century Gothic" panose="020B0502020202020204" pitchFamily="34" charset="0"/>
                </a:rPr>
                <a:t>PAGE   08</a:t>
              </a:r>
              <a:endParaRPr lang="zh-CN" altLang="en-US" sz="1065" dirty="0">
                <a:solidFill>
                  <a:schemeClr val="bg1"/>
                </a:solidFill>
                <a:latin typeface="Century Gothic" panose="020B0502020202020204" pitchFamily="34" charset="0"/>
              </a:endParaRPr>
            </a:p>
          </p:txBody>
        </p:sp>
        <p:grpSp>
          <p:nvGrpSpPr>
            <p:cNvPr id="44" name="组合 43"/>
            <p:cNvGrpSpPr/>
            <p:nvPr/>
          </p:nvGrpSpPr>
          <p:grpSpPr>
            <a:xfrm>
              <a:off x="8964240" y="818664"/>
              <a:ext cx="108000" cy="8629"/>
              <a:chOff x="8953171" y="847239"/>
              <a:chExt cx="130138" cy="8629"/>
            </a:xfrm>
          </p:grpSpPr>
          <p:cxnSp>
            <p:nvCxnSpPr>
              <p:cNvPr id="45" name="直接连接符 44"/>
              <p:cNvCxnSpPr/>
              <p:nvPr/>
            </p:nvCxnSpPr>
            <p:spPr>
              <a:xfrm>
                <a:off x="8953171" y="855868"/>
                <a:ext cx="130138" cy="0"/>
              </a:xfrm>
              <a:prstGeom prst="line">
                <a:avLst/>
              </a:prstGeom>
              <a:ln w="3175">
                <a:solidFill>
                  <a:srgbClr val="28333C"/>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8953171" y="847239"/>
                <a:ext cx="13013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3" name="文本框 2"/>
          <p:cNvSpPr txBox="1"/>
          <p:nvPr/>
        </p:nvSpPr>
        <p:spPr>
          <a:xfrm>
            <a:off x="3711340" y="882581"/>
            <a:ext cx="6215380" cy="4401205"/>
          </a:xfrm>
          <a:prstGeom prst="rect">
            <a:avLst/>
          </a:prstGeom>
          <a:noFill/>
        </p:spPr>
        <p:txBody>
          <a:bodyPr wrap="square" rtlCol="0">
            <a:spAutoFit/>
          </a:bodyPr>
          <a:lstStyle/>
          <a:p>
            <a:pPr algn="l"/>
            <a:r>
              <a:rPr lang="zh-CN" altLang="en-US" sz="2000" b="1" dirty="0">
                <a:solidFill>
                  <a:srgbClr val="2E4C64"/>
                </a:solidFill>
              </a:rPr>
              <a:t>Use case</a:t>
            </a:r>
            <a:endParaRPr lang="zh-CN" altLang="en-US" sz="2000" dirty="0">
              <a:solidFill>
                <a:srgbClr val="2E4C64"/>
              </a:solidFill>
            </a:endParaRPr>
          </a:p>
          <a:p>
            <a:pPr algn="l"/>
            <a:r>
              <a:rPr lang="zh-CN" altLang="en-US" sz="2000" dirty="0">
                <a:solidFill>
                  <a:srgbClr val="2E4C64"/>
                </a:solidFill>
              </a:rPr>
              <a:t>Job Start Confirmation</a:t>
            </a:r>
          </a:p>
          <a:p>
            <a:pPr algn="l"/>
            <a:r>
              <a:rPr lang="zh-CN" altLang="en-US" sz="2000" b="1" dirty="0">
                <a:solidFill>
                  <a:srgbClr val="2E4C64"/>
                </a:solidFill>
              </a:rPr>
              <a:t>Pre-Conditions</a:t>
            </a:r>
            <a:endParaRPr lang="zh-CN" altLang="en-US" sz="2000" dirty="0">
              <a:solidFill>
                <a:srgbClr val="2E4C64"/>
              </a:solidFill>
            </a:endParaRPr>
          </a:p>
          <a:p>
            <a:pPr algn="l"/>
            <a:r>
              <a:rPr lang="zh-CN" altLang="en-US" sz="2000" dirty="0">
                <a:solidFill>
                  <a:srgbClr val="2E4C64"/>
                </a:solidFill>
              </a:rPr>
              <a:t>The user does not start the job intime.</a:t>
            </a:r>
          </a:p>
          <a:p>
            <a:pPr algn="l"/>
            <a:r>
              <a:rPr lang="zh-CN" altLang="en-US" sz="2000" b="1" dirty="0">
                <a:solidFill>
                  <a:srgbClr val="2E4C64"/>
                </a:solidFill>
              </a:rPr>
              <a:t>Post-Conditions</a:t>
            </a:r>
            <a:endParaRPr lang="zh-CN" altLang="en-US" sz="2000" dirty="0">
              <a:solidFill>
                <a:srgbClr val="2E4C64"/>
              </a:solidFill>
            </a:endParaRPr>
          </a:p>
          <a:p>
            <a:pPr algn="l"/>
            <a:r>
              <a:rPr lang="zh-CN" altLang="en-US" sz="2000" dirty="0">
                <a:solidFill>
                  <a:srgbClr val="2E4C64"/>
                </a:solidFill>
              </a:rPr>
              <a:t>The user start the job successfully.</a:t>
            </a:r>
          </a:p>
          <a:p>
            <a:pPr algn="l"/>
            <a:r>
              <a:rPr lang="zh-CN" altLang="en-US" sz="2000" dirty="0">
                <a:solidFill>
                  <a:srgbClr val="2E4C64"/>
                </a:solidFill>
              </a:rPr>
              <a:t>Flow of Events</a:t>
            </a:r>
          </a:p>
          <a:p>
            <a:pPr algn="l"/>
            <a:r>
              <a:rPr lang="zh-CN" altLang="en-US" sz="2000" b="1" dirty="0">
                <a:solidFill>
                  <a:srgbClr val="2E4C64"/>
                </a:solidFill>
              </a:rPr>
              <a:t>1. Basic Flow</a:t>
            </a:r>
            <a:endParaRPr lang="zh-CN" altLang="en-US" sz="2000" dirty="0">
              <a:solidFill>
                <a:srgbClr val="2E4C64"/>
              </a:solidFill>
            </a:endParaRPr>
          </a:p>
          <a:p>
            <a:pPr algn="l"/>
            <a:r>
              <a:rPr lang="zh-CN" altLang="en-US" sz="2000" dirty="0">
                <a:solidFill>
                  <a:srgbClr val="2E4C64"/>
                </a:solidFill>
              </a:rPr>
              <a:t>1) The enterprise user send the confirmation to the request controller.</a:t>
            </a:r>
          </a:p>
          <a:p>
            <a:pPr algn="l"/>
            <a:r>
              <a:rPr lang="zh-CN" altLang="en-US" sz="2000" dirty="0">
                <a:solidFill>
                  <a:srgbClr val="2E4C64"/>
                </a:solidFill>
              </a:rPr>
              <a:t>2) Request Handler Controller pass information to DB controller, add information to the database.</a:t>
            </a:r>
          </a:p>
          <a:p>
            <a:pPr algn="l"/>
            <a:r>
              <a:rPr lang="zh-CN" altLang="en-US" sz="2000" dirty="0">
                <a:solidFill>
                  <a:srgbClr val="2E4C64"/>
                </a:solidFill>
              </a:rPr>
              <a:t>3) Save the confirmation.</a:t>
            </a:r>
          </a:p>
          <a:p>
            <a:pPr algn="l"/>
            <a:r>
              <a:rPr lang="zh-CN" altLang="en-US" sz="2000" dirty="0">
                <a:solidFill>
                  <a:srgbClr val="2E4C64"/>
                </a:solidFill>
              </a:rPr>
              <a:t>4) Display the confirmation.</a:t>
            </a:r>
          </a:p>
        </p:txBody>
      </p:sp>
    </p:spTree>
    <p:extLst>
      <p:ext uri="{BB962C8B-B14F-4D97-AF65-F5344CB8AC3E}">
        <p14:creationId xmlns:p14="http://schemas.microsoft.com/office/powerpoint/2010/main" val="3842310300"/>
      </p:ext>
    </p:extLst>
  </p:cSld>
  <p:clrMapOvr>
    <a:masterClrMapping/>
  </p:clrMapOvr>
  <p:transition spd="slow">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9376" y="783775"/>
            <a:ext cx="2357755" cy="1076325"/>
          </a:xfrm>
          <a:prstGeom prst="rect">
            <a:avLst/>
          </a:prstGeom>
        </p:spPr>
        <p:txBody>
          <a:bodyPr wrap="none">
            <a:spAutoFit/>
          </a:bodyPr>
          <a:lstStyle/>
          <a:p>
            <a:r>
              <a:rPr lang="en-US" altLang="zh-CN" sz="3200" b="1" dirty="0">
                <a:solidFill>
                  <a:srgbClr val="2E4C64"/>
                </a:solidFill>
                <a:latin typeface="Century Gothic" panose="020B0502020202020204" pitchFamily="34" charset="0"/>
                <a:cs typeface="Arial" panose="020B0604020202020204" pitchFamily="34" charset="0"/>
              </a:rPr>
              <a:t>Use Case</a:t>
            </a:r>
          </a:p>
          <a:p>
            <a:r>
              <a:rPr lang="en-US" altLang="zh-CN" sz="3200" b="1" dirty="0">
                <a:solidFill>
                  <a:srgbClr val="2E4C64"/>
                </a:solidFill>
                <a:latin typeface="Century Gothic" panose="020B0502020202020204" pitchFamily="34" charset="0"/>
                <a:cs typeface="Arial" panose="020B0604020202020204" pitchFamily="34" charset="0"/>
              </a:rPr>
              <a:t>Description</a:t>
            </a:r>
          </a:p>
        </p:txBody>
      </p:sp>
      <p:grpSp>
        <p:nvGrpSpPr>
          <p:cNvPr id="41" name="组合 40"/>
          <p:cNvGrpSpPr/>
          <p:nvPr/>
        </p:nvGrpSpPr>
        <p:grpSpPr>
          <a:xfrm>
            <a:off x="11881193" y="524180"/>
            <a:ext cx="335360" cy="896740"/>
            <a:chOff x="8892480" y="400755"/>
            <a:chExt cx="251520" cy="672555"/>
          </a:xfrm>
        </p:grpSpPr>
        <p:sp>
          <p:nvSpPr>
            <p:cNvPr id="42" name="矩形 41"/>
            <p:cNvSpPr/>
            <p:nvPr/>
          </p:nvSpPr>
          <p:spPr>
            <a:xfrm>
              <a:off x="8892480" y="411510"/>
              <a:ext cx="251520" cy="661800"/>
            </a:xfrm>
            <a:prstGeom prst="rect">
              <a:avLst/>
            </a:prstGeom>
            <a:solidFill>
              <a:srgbClr val="394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3" name="文本框 19"/>
            <p:cNvSpPr txBox="1"/>
            <p:nvPr/>
          </p:nvSpPr>
          <p:spPr>
            <a:xfrm rot="5400000">
              <a:off x="8688849" y="634418"/>
              <a:ext cx="658780" cy="191453"/>
            </a:xfrm>
            <a:prstGeom prst="rect">
              <a:avLst/>
            </a:prstGeom>
            <a:noFill/>
          </p:spPr>
          <p:txBody>
            <a:bodyPr wrap="square" rtlCol="0">
              <a:spAutoFit/>
            </a:bodyPr>
            <a:lstStyle/>
            <a:p>
              <a:r>
                <a:rPr lang="en-US" altLang="zh-CN" sz="1065" dirty="0">
                  <a:solidFill>
                    <a:schemeClr val="bg1"/>
                  </a:solidFill>
                  <a:latin typeface="Century Gothic" panose="020B0502020202020204" pitchFamily="34" charset="0"/>
                </a:rPr>
                <a:t>PAGE   08</a:t>
              </a:r>
              <a:endParaRPr lang="zh-CN" altLang="en-US" sz="1065" dirty="0">
                <a:solidFill>
                  <a:schemeClr val="bg1"/>
                </a:solidFill>
                <a:latin typeface="Century Gothic" panose="020B0502020202020204" pitchFamily="34" charset="0"/>
              </a:endParaRPr>
            </a:p>
          </p:txBody>
        </p:sp>
        <p:grpSp>
          <p:nvGrpSpPr>
            <p:cNvPr id="44" name="组合 43"/>
            <p:cNvGrpSpPr/>
            <p:nvPr/>
          </p:nvGrpSpPr>
          <p:grpSpPr>
            <a:xfrm>
              <a:off x="8964240" y="818664"/>
              <a:ext cx="108000" cy="8629"/>
              <a:chOff x="8953171" y="847239"/>
              <a:chExt cx="130138" cy="8629"/>
            </a:xfrm>
          </p:grpSpPr>
          <p:cxnSp>
            <p:nvCxnSpPr>
              <p:cNvPr id="45" name="直接连接符 44"/>
              <p:cNvCxnSpPr/>
              <p:nvPr/>
            </p:nvCxnSpPr>
            <p:spPr>
              <a:xfrm>
                <a:off x="8953171" y="855868"/>
                <a:ext cx="130138" cy="0"/>
              </a:xfrm>
              <a:prstGeom prst="line">
                <a:avLst/>
              </a:prstGeom>
              <a:ln w="3175">
                <a:solidFill>
                  <a:srgbClr val="28333C"/>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8953171" y="847239"/>
                <a:ext cx="13013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3" name="文本框 2"/>
          <p:cNvSpPr txBox="1"/>
          <p:nvPr/>
        </p:nvSpPr>
        <p:spPr>
          <a:xfrm>
            <a:off x="3779481" y="146628"/>
            <a:ext cx="6215380" cy="6740307"/>
          </a:xfrm>
          <a:prstGeom prst="rect">
            <a:avLst/>
          </a:prstGeom>
          <a:noFill/>
        </p:spPr>
        <p:txBody>
          <a:bodyPr wrap="square" rtlCol="0">
            <a:spAutoFit/>
          </a:bodyPr>
          <a:lstStyle/>
          <a:p>
            <a:pPr algn="l"/>
            <a:r>
              <a:rPr lang="zh-CN" altLang="en-US" b="1" dirty="0">
                <a:solidFill>
                  <a:srgbClr val="2E4C64"/>
                </a:solidFill>
              </a:rPr>
              <a:t>Use Case Name</a:t>
            </a:r>
            <a:endParaRPr lang="zh-CN" altLang="en-US" dirty="0">
              <a:solidFill>
                <a:srgbClr val="2E4C64"/>
              </a:solidFill>
            </a:endParaRPr>
          </a:p>
          <a:p>
            <a:pPr algn="l"/>
            <a:r>
              <a:rPr lang="zh-CN" altLang="en-US" dirty="0">
                <a:solidFill>
                  <a:srgbClr val="2E4C64"/>
                </a:solidFill>
              </a:rPr>
              <a:t>Create Enterprise Interview Template</a:t>
            </a:r>
          </a:p>
          <a:p>
            <a:pPr algn="l"/>
            <a:r>
              <a:rPr lang="zh-CN" altLang="en-US" b="1" dirty="0">
                <a:solidFill>
                  <a:srgbClr val="2E4C64"/>
                </a:solidFill>
              </a:rPr>
              <a:t>Executor</a:t>
            </a:r>
            <a:endParaRPr lang="zh-CN" altLang="en-US" dirty="0">
              <a:solidFill>
                <a:srgbClr val="2E4C64"/>
              </a:solidFill>
            </a:endParaRPr>
          </a:p>
          <a:p>
            <a:pPr algn="l"/>
            <a:r>
              <a:rPr lang="zh-CN" altLang="en-US" dirty="0">
                <a:solidFill>
                  <a:srgbClr val="2E4C64"/>
                </a:solidFill>
              </a:rPr>
              <a:t>Enterprise admin user</a:t>
            </a:r>
          </a:p>
          <a:p>
            <a:pPr algn="l"/>
            <a:r>
              <a:rPr lang="zh-CN" altLang="en-US" b="1" dirty="0">
                <a:solidFill>
                  <a:srgbClr val="2E4C64"/>
                </a:solidFill>
              </a:rPr>
              <a:t>Pre-conditions</a:t>
            </a:r>
            <a:endParaRPr lang="zh-CN" altLang="en-US" dirty="0">
              <a:solidFill>
                <a:srgbClr val="2E4C64"/>
              </a:solidFill>
            </a:endParaRPr>
          </a:p>
          <a:p>
            <a:pPr algn="l"/>
            <a:r>
              <a:rPr lang="zh-CN" altLang="en-US" dirty="0">
                <a:solidFill>
                  <a:srgbClr val="2E4C64"/>
                </a:solidFill>
              </a:rPr>
              <a:t>Login in with an enterprise admin account and has available Enterprise Interview Template</a:t>
            </a:r>
          </a:p>
          <a:p>
            <a:pPr algn="l"/>
            <a:r>
              <a:rPr lang="zh-CN" altLang="en-US" b="1" dirty="0">
                <a:solidFill>
                  <a:srgbClr val="2E4C64"/>
                </a:solidFill>
              </a:rPr>
              <a:t>Post-conditions</a:t>
            </a:r>
            <a:endParaRPr lang="zh-CN" altLang="en-US" dirty="0">
              <a:solidFill>
                <a:srgbClr val="2E4C64"/>
              </a:solidFill>
            </a:endParaRPr>
          </a:p>
          <a:p>
            <a:pPr algn="l"/>
            <a:r>
              <a:rPr lang="zh-CN" altLang="en-US" dirty="0">
                <a:solidFill>
                  <a:srgbClr val="2E4C64"/>
                </a:solidFill>
              </a:rPr>
              <a:t>If the use case is successful, the system will save the information of the new template. Otherwise, the state of the system won’t be changed.</a:t>
            </a:r>
          </a:p>
          <a:p>
            <a:pPr algn="l"/>
            <a:r>
              <a:rPr lang="zh-CN" altLang="en-US" dirty="0">
                <a:solidFill>
                  <a:srgbClr val="2E4C64"/>
                </a:solidFill>
              </a:rPr>
              <a:t>Flow of Events</a:t>
            </a:r>
          </a:p>
          <a:p>
            <a:pPr algn="l"/>
            <a:r>
              <a:rPr lang="zh-CN" altLang="en-US" b="1" dirty="0">
                <a:solidFill>
                  <a:srgbClr val="2E4C64"/>
                </a:solidFill>
              </a:rPr>
              <a:t>1.Basic Flow</a:t>
            </a:r>
            <a:endParaRPr lang="zh-CN" altLang="en-US" dirty="0">
              <a:solidFill>
                <a:srgbClr val="2E4C64"/>
              </a:solidFill>
            </a:endParaRPr>
          </a:p>
          <a:p>
            <a:pPr algn="l"/>
            <a:r>
              <a:rPr lang="zh-CN" altLang="en-US" dirty="0">
                <a:solidFill>
                  <a:srgbClr val="2E4C64"/>
                </a:solidFill>
              </a:rPr>
              <a:t>1)User click into template management page.</a:t>
            </a:r>
          </a:p>
          <a:p>
            <a:pPr algn="l"/>
            <a:r>
              <a:rPr lang="zh-CN" altLang="en-US" dirty="0">
                <a:solidFill>
                  <a:srgbClr val="2E4C64"/>
                </a:solidFill>
              </a:rPr>
              <a:t>2)User type the name and description of this role.</a:t>
            </a:r>
          </a:p>
          <a:p>
            <a:pPr algn="l"/>
            <a:r>
              <a:rPr lang="zh-CN" altLang="en-US" dirty="0">
                <a:solidFill>
                  <a:srgbClr val="2E4C64"/>
                </a:solidFill>
              </a:rPr>
              <a:t>3)User select a role to take charge of this interview template.</a:t>
            </a:r>
          </a:p>
          <a:p>
            <a:pPr algn="l"/>
            <a:r>
              <a:rPr lang="zh-CN" altLang="en-US" dirty="0">
                <a:solidFill>
                  <a:srgbClr val="2E4C64"/>
                </a:solidFill>
              </a:rPr>
              <a:t>4)User click the create button.</a:t>
            </a:r>
          </a:p>
          <a:p>
            <a:pPr algn="l"/>
            <a:r>
              <a:rPr lang="zh-CN" altLang="en-US" dirty="0">
                <a:solidFill>
                  <a:srgbClr val="2E4C64"/>
                </a:solidFill>
              </a:rPr>
              <a:t>5)The system checks the information of this template is valid or not.</a:t>
            </a:r>
          </a:p>
          <a:p>
            <a:pPr algn="l"/>
            <a:r>
              <a:rPr lang="zh-CN" altLang="en-US" dirty="0">
                <a:solidFill>
                  <a:srgbClr val="2E4C64"/>
                </a:solidFill>
              </a:rPr>
              <a:t>6)If OK, the template will be saved.</a:t>
            </a:r>
          </a:p>
          <a:p>
            <a:pPr algn="l"/>
            <a:r>
              <a:rPr lang="zh-CN" altLang="en-US" dirty="0">
                <a:solidFill>
                  <a:srgbClr val="2E4C64"/>
                </a:solidFill>
              </a:rPr>
              <a:t>7)The new template display in the management page.</a:t>
            </a:r>
          </a:p>
          <a:p>
            <a:pPr algn="l"/>
            <a:r>
              <a:rPr lang="zh-CN" altLang="en-US" b="1" dirty="0">
                <a:solidFill>
                  <a:srgbClr val="2E4C64"/>
                </a:solidFill>
              </a:rPr>
              <a:t>2.Alternative Flow</a:t>
            </a:r>
            <a:endParaRPr lang="zh-CN" altLang="en-US" dirty="0">
              <a:solidFill>
                <a:srgbClr val="2E4C64"/>
              </a:solidFill>
            </a:endParaRPr>
          </a:p>
          <a:p>
            <a:pPr algn="l"/>
            <a:r>
              <a:rPr lang="zh-CN" altLang="en-US" dirty="0">
                <a:solidFill>
                  <a:srgbClr val="2E4C64"/>
                </a:solidFill>
              </a:rPr>
              <a:t>1)if the template information is invalid, a failure message is displayed to the user, and the use case is over.</a:t>
            </a:r>
          </a:p>
        </p:txBody>
      </p:sp>
    </p:spTree>
    <p:extLst>
      <p:ext uri="{BB962C8B-B14F-4D97-AF65-F5344CB8AC3E}">
        <p14:creationId xmlns:p14="http://schemas.microsoft.com/office/powerpoint/2010/main" val="3319499238"/>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E4C64"/>
        </a:solidFill>
        <a:effectLst/>
      </p:bgPr>
    </p:bg>
    <p:spTree>
      <p:nvGrpSpPr>
        <p:cNvPr id="1" name=""/>
        <p:cNvGrpSpPr/>
        <p:nvPr/>
      </p:nvGrpSpPr>
      <p:grpSpPr>
        <a:xfrm>
          <a:off x="0" y="0"/>
          <a:ext cx="0" cy="0"/>
          <a:chOff x="0" y="0"/>
          <a:chExt cx="0" cy="0"/>
        </a:xfrm>
      </p:grpSpPr>
      <p:sp>
        <p:nvSpPr>
          <p:cNvPr id="16" name="Rectangle 7"/>
          <p:cNvSpPr>
            <a:spLocks noChangeArrowheads="1"/>
          </p:cNvSpPr>
          <p:nvPr/>
        </p:nvSpPr>
        <p:spPr bwMode="auto">
          <a:xfrm>
            <a:off x="7454203" y="1409121"/>
            <a:ext cx="2402066" cy="1202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50000"/>
              </a:lnSpc>
              <a:buFont typeface="Arial" pitchFamily="34" charset="0"/>
              <a:buNone/>
              <a:defRPr/>
            </a:pPr>
            <a:r>
              <a:rPr lang="en-US" altLang="zh-CN" sz="1600" b="1" dirty="0">
                <a:solidFill>
                  <a:schemeClr val="bg1"/>
                </a:solidFill>
                <a:latin typeface="微软雅黑" pitchFamily="34" charset="-122"/>
                <a:ea typeface="微软雅黑" pitchFamily="34" charset="-122"/>
                <a:sym typeface="Lato Light" charset="0"/>
              </a:rPr>
              <a:t>Analysis</a:t>
            </a:r>
          </a:p>
          <a:p>
            <a:pPr eaLnBrk="1" hangingPunct="1">
              <a:lnSpc>
                <a:spcPct val="150000"/>
              </a:lnSpc>
              <a:buFont typeface="Arial" pitchFamily="34" charset="0"/>
              <a:buNone/>
              <a:defRPr/>
            </a:pPr>
            <a:r>
              <a:rPr lang="en-US" altLang="zh-CN" sz="1400" dirty="0">
                <a:solidFill>
                  <a:schemeClr val="bg1"/>
                </a:solidFill>
                <a:latin typeface="微软雅黑" pitchFamily="34" charset="-122"/>
                <a:ea typeface="微软雅黑" pitchFamily="34" charset="-122"/>
                <a:sym typeface="Lato Light" charset="0"/>
              </a:rPr>
              <a:t>OOA </a:t>
            </a:r>
            <a:r>
              <a:rPr lang="en-US" altLang="zh-CN" sz="1400" dirty="0" smtClean="0">
                <a:solidFill>
                  <a:schemeClr val="bg1"/>
                </a:solidFill>
                <a:latin typeface="微软雅黑" pitchFamily="34" charset="-122"/>
                <a:ea typeface="微软雅黑" pitchFamily="34" charset="-122"/>
                <a:sym typeface="Lato Light" charset="0"/>
              </a:rPr>
              <a:t>designs </a:t>
            </a:r>
            <a:r>
              <a:rPr lang="en-US" altLang="zh-CN" sz="1400" dirty="0">
                <a:solidFill>
                  <a:schemeClr val="bg1"/>
                </a:solidFill>
                <a:latin typeface="微软雅黑" pitchFamily="34" charset="-122"/>
                <a:ea typeface="微软雅黑" pitchFamily="34" charset="-122"/>
                <a:sym typeface="Lato Light" charset="0"/>
              </a:rPr>
              <a:t>of the system.</a:t>
            </a:r>
          </a:p>
        </p:txBody>
      </p:sp>
      <p:sp>
        <p:nvSpPr>
          <p:cNvPr id="17" name="Rectangle 7"/>
          <p:cNvSpPr>
            <a:spLocks noChangeArrowheads="1"/>
          </p:cNvSpPr>
          <p:nvPr/>
        </p:nvSpPr>
        <p:spPr bwMode="auto">
          <a:xfrm>
            <a:off x="8244776" y="3098219"/>
            <a:ext cx="2135741" cy="9397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50000"/>
              </a:lnSpc>
              <a:buFont typeface="Arial" pitchFamily="34" charset="0"/>
              <a:buNone/>
              <a:defRPr/>
            </a:pPr>
            <a:r>
              <a:rPr lang="en-US" altLang="zh-CN" sz="1600" b="1" dirty="0">
                <a:solidFill>
                  <a:schemeClr val="bg1"/>
                </a:solidFill>
                <a:latin typeface="微软雅黑" pitchFamily="34" charset="-122"/>
                <a:ea typeface="微软雅黑" pitchFamily="34" charset="-122"/>
                <a:sym typeface="Lato Light" charset="0"/>
              </a:rPr>
              <a:t>Design</a:t>
            </a:r>
          </a:p>
          <a:p>
            <a:pPr eaLnBrk="1" hangingPunct="1">
              <a:lnSpc>
                <a:spcPct val="150000"/>
              </a:lnSpc>
              <a:buFont typeface="Arial" pitchFamily="34" charset="0"/>
              <a:buNone/>
              <a:defRPr/>
            </a:pPr>
            <a:r>
              <a:rPr lang="en-US" altLang="zh-CN" sz="1200" dirty="0" smtClean="0">
                <a:solidFill>
                  <a:schemeClr val="bg1"/>
                </a:solidFill>
                <a:latin typeface="微软雅黑" pitchFamily="34" charset="-122"/>
                <a:ea typeface="微软雅黑" pitchFamily="34" charset="-122"/>
                <a:sym typeface="Lato Light" charset="0"/>
              </a:rPr>
              <a:t>Database design</a:t>
            </a:r>
            <a:endParaRPr lang="en-US" altLang="zh-CN" sz="1200" dirty="0">
              <a:solidFill>
                <a:schemeClr val="bg1"/>
              </a:solidFill>
              <a:latin typeface="微软雅黑" pitchFamily="34" charset="-122"/>
              <a:ea typeface="微软雅黑" pitchFamily="34" charset="-122"/>
              <a:sym typeface="Lato Light" charset="0"/>
            </a:endParaRPr>
          </a:p>
        </p:txBody>
      </p:sp>
      <p:sp>
        <p:nvSpPr>
          <p:cNvPr id="18" name="Rectangle 7"/>
          <p:cNvSpPr>
            <a:spLocks noChangeArrowheads="1"/>
          </p:cNvSpPr>
          <p:nvPr/>
        </p:nvSpPr>
        <p:spPr bwMode="auto">
          <a:xfrm>
            <a:off x="7454204" y="4952419"/>
            <a:ext cx="1959304" cy="93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50000"/>
              </a:lnSpc>
              <a:buFont typeface="Arial" pitchFamily="34" charset="0"/>
              <a:buNone/>
              <a:defRPr/>
            </a:pPr>
            <a:r>
              <a:rPr lang="en-US" altLang="zh-CN" sz="1600" b="1" dirty="0">
                <a:solidFill>
                  <a:schemeClr val="bg1"/>
                </a:solidFill>
                <a:latin typeface="微软雅黑" pitchFamily="34" charset="-122"/>
                <a:ea typeface="微软雅黑" pitchFamily="34" charset="-122"/>
                <a:sym typeface="Lato Light" charset="0"/>
              </a:rPr>
              <a:t>Implementation</a:t>
            </a:r>
          </a:p>
          <a:p>
            <a:pPr eaLnBrk="1" hangingPunct="1">
              <a:lnSpc>
                <a:spcPct val="150000"/>
              </a:lnSpc>
              <a:buFont typeface="Arial" pitchFamily="34" charset="0"/>
              <a:buNone/>
              <a:defRPr/>
            </a:pPr>
            <a:r>
              <a:rPr lang="en-US" altLang="zh-CN" sz="1200" dirty="0">
                <a:solidFill>
                  <a:schemeClr val="bg1"/>
                </a:solidFill>
                <a:latin typeface="微软雅黑" pitchFamily="34" charset="-122"/>
                <a:ea typeface="微软雅黑" pitchFamily="34" charset="-122"/>
                <a:sym typeface="Lato Light" charset="0"/>
              </a:rPr>
              <a:t>Code / VCS </a:t>
            </a:r>
            <a:endParaRPr lang="en-US" altLang="zh-CN" sz="1000" dirty="0">
              <a:solidFill>
                <a:schemeClr val="bg1"/>
              </a:solidFill>
              <a:latin typeface="微软雅黑" pitchFamily="34" charset="-122"/>
              <a:ea typeface="微软雅黑" pitchFamily="34" charset="-122"/>
              <a:sym typeface="Lato Light" charset="0"/>
            </a:endParaRPr>
          </a:p>
        </p:txBody>
      </p:sp>
      <p:sp>
        <p:nvSpPr>
          <p:cNvPr id="19" name="Freeform 12"/>
          <p:cNvSpPr>
            <a:spLocks noChangeArrowheads="1"/>
          </p:cNvSpPr>
          <p:nvPr/>
        </p:nvSpPr>
        <p:spPr bwMode="auto">
          <a:xfrm>
            <a:off x="6492177" y="1931407"/>
            <a:ext cx="1022350" cy="1665288"/>
          </a:xfrm>
          <a:custGeom>
            <a:avLst/>
            <a:gdLst>
              <a:gd name="T0" fmla="*/ 2147483647 w 554"/>
              <a:gd name="T1" fmla="*/ 2147483647 h 915"/>
              <a:gd name="T2" fmla="*/ 0 w 554"/>
              <a:gd name="T3" fmla="*/ 0 h 915"/>
              <a:gd name="T4" fmla="*/ 0 60000 65536"/>
              <a:gd name="T5" fmla="*/ 0 60000 65536"/>
              <a:gd name="T6" fmla="*/ 0 w 554"/>
              <a:gd name="T7" fmla="*/ 0 h 915"/>
              <a:gd name="T8" fmla="*/ 554 w 554"/>
              <a:gd name="T9" fmla="*/ 915 h 915"/>
            </a:gdLst>
            <a:ahLst/>
            <a:cxnLst>
              <a:cxn ang="T4">
                <a:pos x="T0" y="T1"/>
              </a:cxn>
              <a:cxn ang="T5">
                <a:pos x="T2" y="T3"/>
              </a:cxn>
            </a:cxnLst>
            <a:rect l="T6" t="T7" r="T8" b="T9"/>
            <a:pathLst>
              <a:path w="554" h="915">
                <a:moveTo>
                  <a:pt x="554" y="915"/>
                </a:moveTo>
                <a:cubicBezTo>
                  <a:pt x="523" y="530"/>
                  <a:pt x="309" y="197"/>
                  <a:pt x="0" y="0"/>
                </a:cubicBezTo>
              </a:path>
            </a:pathLst>
          </a:custGeom>
          <a:noFill/>
          <a:ln w="22225" cap="flat" cmpd="sng">
            <a:solidFill>
              <a:schemeClr val="accent1"/>
            </a:solidFill>
            <a:prstDash val="sysDot"/>
            <a:miter lim="800000"/>
            <a:headEnd/>
            <a:tailEnd/>
          </a:ln>
          <a:extLst>
            <a:ext uri="{909E8E84-426E-40DD-AFC4-6F175D3DCCD1}">
              <a14:hiddenFill xmlns:a14="http://schemas.microsoft.com/office/drawing/2010/main">
                <a:solidFill>
                  <a:srgbClr val="FFFFFF"/>
                </a:solidFill>
              </a14:hiddenFill>
            </a:ext>
          </a:extLst>
        </p:spPr>
        <p:txBody>
          <a:bodyPr lIns="123718" tIns="61859" rIns="123718" bIns="61859"/>
          <a:lstStyle/>
          <a:p>
            <a:endParaRPr lang="zh-CN" altLang="en-US"/>
          </a:p>
        </p:txBody>
      </p:sp>
      <p:sp>
        <p:nvSpPr>
          <p:cNvPr id="20" name="Freeform 13"/>
          <p:cNvSpPr>
            <a:spLocks noChangeArrowheads="1"/>
          </p:cNvSpPr>
          <p:nvPr/>
        </p:nvSpPr>
        <p:spPr bwMode="auto">
          <a:xfrm>
            <a:off x="4691953" y="1590096"/>
            <a:ext cx="1800225" cy="339725"/>
          </a:xfrm>
          <a:custGeom>
            <a:avLst/>
            <a:gdLst>
              <a:gd name="T0" fmla="*/ 2147483647 w 976"/>
              <a:gd name="T1" fmla="*/ 2147483647 h 187"/>
              <a:gd name="T2" fmla="*/ 2147483647 w 976"/>
              <a:gd name="T3" fmla="*/ 0 h 187"/>
              <a:gd name="T4" fmla="*/ 0 w 976"/>
              <a:gd name="T5" fmla="*/ 2147483647 h 187"/>
              <a:gd name="T6" fmla="*/ 0 60000 65536"/>
              <a:gd name="T7" fmla="*/ 0 60000 65536"/>
              <a:gd name="T8" fmla="*/ 0 60000 65536"/>
              <a:gd name="T9" fmla="*/ 0 w 976"/>
              <a:gd name="T10" fmla="*/ 0 h 187"/>
              <a:gd name="T11" fmla="*/ 976 w 976"/>
              <a:gd name="T12" fmla="*/ 187 h 187"/>
            </a:gdLst>
            <a:ahLst/>
            <a:cxnLst>
              <a:cxn ang="T6">
                <a:pos x="T0" y="T1"/>
              </a:cxn>
              <a:cxn ang="T7">
                <a:pos x="T2" y="T3"/>
              </a:cxn>
              <a:cxn ang="T8">
                <a:pos x="T4" y="T5"/>
              </a:cxn>
            </a:cxnLst>
            <a:rect l="T9" t="T10" r="T11" b="T12"/>
            <a:pathLst>
              <a:path w="976" h="187">
                <a:moveTo>
                  <a:pt x="976" y="187"/>
                </a:moveTo>
                <a:cubicBezTo>
                  <a:pt x="790" y="69"/>
                  <a:pt x="569" y="0"/>
                  <a:pt x="332" y="0"/>
                </a:cubicBezTo>
                <a:cubicBezTo>
                  <a:pt x="217" y="0"/>
                  <a:pt x="106" y="16"/>
                  <a:pt x="0" y="46"/>
                </a:cubicBezTo>
              </a:path>
            </a:pathLst>
          </a:custGeom>
          <a:noFill/>
          <a:ln w="22225" cap="flat" cmpd="sng">
            <a:solidFill>
              <a:schemeClr val="accent1"/>
            </a:solidFill>
            <a:prstDash val="sysDot"/>
            <a:miter lim="800000"/>
            <a:headEnd/>
            <a:tailEnd/>
          </a:ln>
          <a:extLst>
            <a:ext uri="{909E8E84-426E-40DD-AFC4-6F175D3DCCD1}">
              <a14:hiddenFill xmlns:a14="http://schemas.microsoft.com/office/drawing/2010/main">
                <a:solidFill>
                  <a:srgbClr val="FFFFFF"/>
                </a:solidFill>
              </a14:hiddenFill>
            </a:ext>
          </a:extLst>
        </p:spPr>
        <p:txBody>
          <a:bodyPr lIns="123718" tIns="61859" rIns="123718" bIns="61859"/>
          <a:lstStyle/>
          <a:p>
            <a:endParaRPr lang="zh-CN" altLang="en-US"/>
          </a:p>
        </p:txBody>
      </p:sp>
      <p:sp>
        <p:nvSpPr>
          <p:cNvPr id="21" name="Freeform 14"/>
          <p:cNvSpPr>
            <a:spLocks noChangeArrowheads="1"/>
          </p:cNvSpPr>
          <p:nvPr/>
        </p:nvSpPr>
        <p:spPr bwMode="auto">
          <a:xfrm>
            <a:off x="6795391" y="3596696"/>
            <a:ext cx="727075" cy="1804987"/>
          </a:xfrm>
          <a:custGeom>
            <a:avLst/>
            <a:gdLst>
              <a:gd name="T0" fmla="*/ 0 w 394"/>
              <a:gd name="T1" fmla="*/ 2147483647 h 991"/>
              <a:gd name="T2" fmla="*/ 2147483647 w 394"/>
              <a:gd name="T3" fmla="*/ 2147483647 h 991"/>
              <a:gd name="T4" fmla="*/ 2147483647 w 394"/>
              <a:gd name="T5" fmla="*/ 0 h 991"/>
              <a:gd name="T6" fmla="*/ 0 60000 65536"/>
              <a:gd name="T7" fmla="*/ 0 60000 65536"/>
              <a:gd name="T8" fmla="*/ 0 60000 65536"/>
              <a:gd name="T9" fmla="*/ 0 w 394"/>
              <a:gd name="T10" fmla="*/ 0 h 991"/>
              <a:gd name="T11" fmla="*/ 394 w 394"/>
              <a:gd name="T12" fmla="*/ 991 h 991"/>
            </a:gdLst>
            <a:ahLst/>
            <a:cxnLst>
              <a:cxn ang="T6">
                <a:pos x="T0" y="T1"/>
              </a:cxn>
              <a:cxn ang="T7">
                <a:pos x="T2" y="T3"/>
              </a:cxn>
              <a:cxn ang="T8">
                <a:pos x="T4" y="T5"/>
              </a:cxn>
            </a:cxnLst>
            <a:rect l="T9" t="T10" r="T11" b="T12"/>
            <a:pathLst>
              <a:path w="394" h="991">
                <a:moveTo>
                  <a:pt x="0" y="991"/>
                </a:moveTo>
                <a:cubicBezTo>
                  <a:pt x="242" y="771"/>
                  <a:pt x="394" y="454"/>
                  <a:pt x="394" y="101"/>
                </a:cubicBezTo>
                <a:cubicBezTo>
                  <a:pt x="394" y="67"/>
                  <a:pt x="392" y="34"/>
                  <a:pt x="389" y="0"/>
                </a:cubicBezTo>
              </a:path>
            </a:pathLst>
          </a:custGeom>
          <a:noFill/>
          <a:ln w="22225" cap="flat" cmpd="sng">
            <a:solidFill>
              <a:schemeClr val="accent1"/>
            </a:solidFill>
            <a:prstDash val="sysDot"/>
            <a:miter lim="800000"/>
            <a:headEnd/>
            <a:tailEnd/>
          </a:ln>
          <a:extLst>
            <a:ext uri="{909E8E84-426E-40DD-AFC4-6F175D3DCCD1}">
              <a14:hiddenFill xmlns:a14="http://schemas.microsoft.com/office/drawing/2010/main">
                <a:solidFill>
                  <a:srgbClr val="FFFFFF"/>
                </a:solidFill>
              </a14:hiddenFill>
            </a:ext>
          </a:extLst>
        </p:spPr>
        <p:txBody>
          <a:bodyPr lIns="123718" tIns="61859" rIns="123718" bIns="61859"/>
          <a:lstStyle/>
          <a:p>
            <a:endParaRPr lang="zh-CN" altLang="en-US"/>
          </a:p>
        </p:txBody>
      </p:sp>
      <p:sp>
        <p:nvSpPr>
          <p:cNvPr id="22" name="Freeform 15"/>
          <p:cNvSpPr>
            <a:spLocks noChangeArrowheads="1"/>
          </p:cNvSpPr>
          <p:nvPr/>
        </p:nvSpPr>
        <p:spPr bwMode="auto">
          <a:xfrm>
            <a:off x="4409378" y="5401683"/>
            <a:ext cx="2386013" cy="569913"/>
          </a:xfrm>
          <a:custGeom>
            <a:avLst/>
            <a:gdLst>
              <a:gd name="T0" fmla="*/ 0 w 1294"/>
              <a:gd name="T1" fmla="*/ 2147483647 h 313"/>
              <a:gd name="T2" fmla="*/ 2147483647 w 1294"/>
              <a:gd name="T3" fmla="*/ 2147483647 h 313"/>
              <a:gd name="T4" fmla="*/ 2147483647 w 1294"/>
              <a:gd name="T5" fmla="*/ 0 h 313"/>
              <a:gd name="T6" fmla="*/ 0 60000 65536"/>
              <a:gd name="T7" fmla="*/ 0 60000 65536"/>
              <a:gd name="T8" fmla="*/ 0 60000 65536"/>
              <a:gd name="T9" fmla="*/ 0 w 1294"/>
              <a:gd name="T10" fmla="*/ 0 h 313"/>
              <a:gd name="T11" fmla="*/ 1294 w 1294"/>
              <a:gd name="T12" fmla="*/ 313 h 313"/>
            </a:gdLst>
            <a:ahLst/>
            <a:cxnLst>
              <a:cxn ang="T6">
                <a:pos x="T0" y="T1"/>
              </a:cxn>
              <a:cxn ang="T7">
                <a:pos x="T2" y="T3"/>
              </a:cxn>
              <a:cxn ang="T8">
                <a:pos x="T4" y="T5"/>
              </a:cxn>
            </a:cxnLst>
            <a:rect l="T9" t="T10" r="T11" b="T12"/>
            <a:pathLst>
              <a:path w="1294" h="313">
                <a:moveTo>
                  <a:pt x="0" y="211"/>
                </a:moveTo>
                <a:cubicBezTo>
                  <a:pt x="148" y="277"/>
                  <a:pt x="312" y="313"/>
                  <a:pt x="485" y="313"/>
                </a:cubicBezTo>
                <a:cubicBezTo>
                  <a:pt x="797" y="313"/>
                  <a:pt x="1081" y="194"/>
                  <a:pt x="1294" y="0"/>
                </a:cubicBezTo>
              </a:path>
            </a:pathLst>
          </a:custGeom>
          <a:noFill/>
          <a:ln w="22225" cap="flat" cmpd="sng">
            <a:solidFill>
              <a:schemeClr val="accent1"/>
            </a:solidFill>
            <a:prstDash val="sysDot"/>
            <a:miter lim="800000"/>
            <a:headEnd/>
            <a:tailEnd/>
          </a:ln>
          <a:extLst>
            <a:ext uri="{909E8E84-426E-40DD-AFC4-6F175D3DCCD1}">
              <a14:hiddenFill xmlns:a14="http://schemas.microsoft.com/office/drawing/2010/main">
                <a:solidFill>
                  <a:srgbClr val="FFFFFF"/>
                </a:solidFill>
              </a14:hiddenFill>
            </a:ext>
          </a:extLst>
        </p:spPr>
        <p:txBody>
          <a:bodyPr lIns="123718" tIns="61859" rIns="123718" bIns="61859"/>
          <a:lstStyle/>
          <a:p>
            <a:endParaRPr lang="zh-CN" altLang="en-US"/>
          </a:p>
        </p:txBody>
      </p:sp>
      <p:grpSp>
        <p:nvGrpSpPr>
          <p:cNvPr id="23" name="组合 299"/>
          <p:cNvGrpSpPr>
            <a:grpSpLocks/>
          </p:cNvGrpSpPr>
          <p:nvPr/>
        </p:nvGrpSpPr>
        <p:grpSpPr bwMode="auto">
          <a:xfrm>
            <a:off x="4330002" y="2639432"/>
            <a:ext cx="2135188" cy="2311400"/>
            <a:chOff x="0" y="0"/>
            <a:chExt cx="2134335" cy="2311488"/>
          </a:xfrm>
        </p:grpSpPr>
        <p:grpSp>
          <p:nvGrpSpPr>
            <p:cNvPr id="24" name="Group 1"/>
            <p:cNvGrpSpPr>
              <a:grpSpLocks/>
            </p:cNvGrpSpPr>
            <p:nvPr/>
          </p:nvGrpSpPr>
          <p:grpSpPr bwMode="auto">
            <a:xfrm>
              <a:off x="0" y="0"/>
              <a:ext cx="2134335" cy="2311488"/>
              <a:chOff x="0" y="0"/>
              <a:chExt cx="1673077" cy="1834694"/>
            </a:xfrm>
          </p:grpSpPr>
          <p:sp>
            <p:nvSpPr>
              <p:cNvPr id="26" name="Oval 11"/>
              <p:cNvSpPr>
                <a:spLocks noChangeArrowheads="1"/>
              </p:cNvSpPr>
              <p:nvPr/>
            </p:nvSpPr>
            <p:spPr bwMode="auto">
              <a:xfrm>
                <a:off x="92116" y="228381"/>
                <a:ext cx="1430856" cy="143085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buFont typeface="Arial" pitchFamily="34" charset="0"/>
                  <a:buNone/>
                </a:pPr>
                <a:endParaRPr lang="zh-CN" altLang="zh-CN" sz="7600">
                  <a:solidFill>
                    <a:srgbClr val="000000"/>
                  </a:solidFill>
                  <a:latin typeface="微软雅黑" pitchFamily="34" charset="-122"/>
                  <a:ea typeface="微软雅黑" pitchFamily="34" charset="-122"/>
                  <a:sym typeface="微软雅黑" pitchFamily="34" charset="-122"/>
                </a:endParaRPr>
              </a:p>
            </p:txBody>
          </p:sp>
          <p:sp>
            <p:nvSpPr>
              <p:cNvPr id="27" name="Freeform 18"/>
              <p:cNvSpPr>
                <a:spLocks noEditPoints="1" noChangeArrowheads="1"/>
              </p:cNvSpPr>
              <p:nvPr/>
            </p:nvSpPr>
            <p:spPr bwMode="auto">
              <a:xfrm>
                <a:off x="613412" y="653731"/>
                <a:ext cx="236555" cy="235905"/>
              </a:xfrm>
              <a:custGeom>
                <a:avLst/>
                <a:gdLst>
                  <a:gd name="T0" fmla="*/ 2147483647 w 2222"/>
                  <a:gd name="T1" fmla="*/ 2147483647 h 2222"/>
                  <a:gd name="T2" fmla="*/ 2147483647 w 2222"/>
                  <a:gd name="T3" fmla="*/ 2147483647 h 2222"/>
                  <a:gd name="T4" fmla="*/ 2147483647 w 2222"/>
                  <a:gd name="T5" fmla="*/ 2147483647 h 2222"/>
                  <a:gd name="T6" fmla="*/ 2147483647 w 2222"/>
                  <a:gd name="T7" fmla="*/ 2147483647 h 2222"/>
                  <a:gd name="T8" fmla="*/ 2147483647 w 2222"/>
                  <a:gd name="T9" fmla="*/ 2147483647 h 2222"/>
                  <a:gd name="T10" fmla="*/ 2147483647 w 2222"/>
                  <a:gd name="T11" fmla="*/ 2147483647 h 2222"/>
                  <a:gd name="T12" fmla="*/ 2147483647 w 2222"/>
                  <a:gd name="T13" fmla="*/ 2147483647 h 2222"/>
                  <a:gd name="T14" fmla="*/ 0 w 2222"/>
                  <a:gd name="T15" fmla="*/ 2147483647 h 2222"/>
                  <a:gd name="T16" fmla="*/ 2147483647 w 2222"/>
                  <a:gd name="T17" fmla="*/ 2147483647 h 2222"/>
                  <a:gd name="T18" fmla="*/ 2147483647 w 2222"/>
                  <a:gd name="T19" fmla="*/ 2147483647 h 2222"/>
                  <a:gd name="T20" fmla="*/ 2147483647 w 2222"/>
                  <a:gd name="T21" fmla="*/ 2147483647 h 2222"/>
                  <a:gd name="T22" fmla="*/ 2147483647 w 2222"/>
                  <a:gd name="T23" fmla="*/ 2147483647 h 2222"/>
                  <a:gd name="T24" fmla="*/ 2147483647 w 2222"/>
                  <a:gd name="T25" fmla="*/ 2147483647 h 2222"/>
                  <a:gd name="T26" fmla="*/ 2147483647 w 2222"/>
                  <a:gd name="T27" fmla="*/ 2147483647 h 2222"/>
                  <a:gd name="T28" fmla="*/ 2147483647 w 2222"/>
                  <a:gd name="T29" fmla="*/ 2147483647 h 2222"/>
                  <a:gd name="T30" fmla="*/ 2147483647 w 2222"/>
                  <a:gd name="T31" fmla="*/ 2147483647 h 2222"/>
                  <a:gd name="T32" fmla="*/ 2147483647 w 2222"/>
                  <a:gd name="T33" fmla="*/ 2147483647 h 2222"/>
                  <a:gd name="T34" fmla="*/ 2147483647 w 2222"/>
                  <a:gd name="T35" fmla="*/ 2147483647 h 2222"/>
                  <a:gd name="T36" fmla="*/ 2147483647 w 2222"/>
                  <a:gd name="T37" fmla="*/ 1778266541 h 2222"/>
                  <a:gd name="T38" fmla="*/ 2147483647 w 2222"/>
                  <a:gd name="T39" fmla="*/ 2147483647 h 2222"/>
                  <a:gd name="T40" fmla="*/ 2147483647 w 2222"/>
                  <a:gd name="T41" fmla="*/ 2147483647 h 2222"/>
                  <a:gd name="T42" fmla="*/ 2147483647 w 2222"/>
                  <a:gd name="T43" fmla="*/ 2147483647 h 2222"/>
                  <a:gd name="T44" fmla="*/ 2147483647 w 2222"/>
                  <a:gd name="T45" fmla="*/ 2147483647 h 2222"/>
                  <a:gd name="T46" fmla="*/ 2147483647 w 2222"/>
                  <a:gd name="T47" fmla="*/ 2147483647 h 2222"/>
                  <a:gd name="T48" fmla="*/ 2147483647 w 2222"/>
                  <a:gd name="T49" fmla="*/ 2147483647 h 2222"/>
                  <a:gd name="T50" fmla="*/ 2147483647 w 2222"/>
                  <a:gd name="T51" fmla="*/ 2147483647 h 2222"/>
                  <a:gd name="T52" fmla="*/ 2147483647 w 2222"/>
                  <a:gd name="T53" fmla="*/ 2147483647 h 2222"/>
                  <a:gd name="T54" fmla="*/ 2147483647 w 2222"/>
                  <a:gd name="T55" fmla="*/ 2147483647 h 2222"/>
                  <a:gd name="T56" fmla="*/ 2147483647 w 2222"/>
                  <a:gd name="T57" fmla="*/ 2147483647 h 2222"/>
                  <a:gd name="T58" fmla="*/ 2147483647 w 2222"/>
                  <a:gd name="T59" fmla="*/ 2147483647 h 2222"/>
                  <a:gd name="T60" fmla="*/ 2147483647 w 2222"/>
                  <a:gd name="T61" fmla="*/ 2147483647 h 2222"/>
                  <a:gd name="T62" fmla="*/ 2147483647 w 2222"/>
                  <a:gd name="T63" fmla="*/ 2147483647 h 2222"/>
                  <a:gd name="T64" fmla="*/ 2147483647 w 2222"/>
                  <a:gd name="T65" fmla="*/ 2147483647 h 2222"/>
                  <a:gd name="T66" fmla="*/ 2147483647 w 2222"/>
                  <a:gd name="T67" fmla="*/ 2147483647 h 2222"/>
                  <a:gd name="T68" fmla="*/ 2147483647 w 2222"/>
                  <a:gd name="T69" fmla="*/ 2147483647 h 2222"/>
                  <a:gd name="T70" fmla="*/ 2147483647 w 2222"/>
                  <a:gd name="T71" fmla="*/ 2147483647 h 2222"/>
                  <a:gd name="T72" fmla="*/ 2147483647 w 2222"/>
                  <a:gd name="T73" fmla="*/ 2147483647 h 222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2222"/>
                  <a:gd name="T112" fmla="*/ 0 h 2222"/>
                  <a:gd name="T113" fmla="*/ 2222 w 2222"/>
                  <a:gd name="T114" fmla="*/ 2222 h 222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2222" h="2222">
                    <a:moveTo>
                      <a:pt x="1717" y="1951"/>
                    </a:moveTo>
                    <a:cubicBezTo>
                      <a:pt x="1090" y="1677"/>
                      <a:pt x="1090" y="1677"/>
                      <a:pt x="1090" y="1677"/>
                    </a:cubicBezTo>
                    <a:cubicBezTo>
                      <a:pt x="797" y="2076"/>
                      <a:pt x="797" y="2076"/>
                      <a:pt x="797" y="2076"/>
                    </a:cubicBezTo>
                    <a:cubicBezTo>
                      <a:pt x="781" y="2100"/>
                      <a:pt x="769" y="2116"/>
                      <a:pt x="758" y="2127"/>
                    </a:cubicBezTo>
                    <a:cubicBezTo>
                      <a:pt x="746" y="2138"/>
                      <a:pt x="737" y="2147"/>
                      <a:pt x="720" y="2148"/>
                    </a:cubicBezTo>
                    <a:cubicBezTo>
                      <a:pt x="720" y="2148"/>
                      <a:pt x="719" y="2148"/>
                      <a:pt x="719" y="2148"/>
                    </a:cubicBezTo>
                    <a:cubicBezTo>
                      <a:pt x="711" y="2148"/>
                      <a:pt x="702" y="2144"/>
                      <a:pt x="697" y="2138"/>
                    </a:cubicBezTo>
                    <a:cubicBezTo>
                      <a:pt x="692" y="2133"/>
                      <a:pt x="690" y="2128"/>
                      <a:pt x="688" y="2123"/>
                    </a:cubicBezTo>
                    <a:cubicBezTo>
                      <a:pt x="685" y="2114"/>
                      <a:pt x="685" y="2106"/>
                      <a:pt x="685" y="2100"/>
                    </a:cubicBezTo>
                    <a:cubicBezTo>
                      <a:pt x="685" y="2094"/>
                      <a:pt x="685" y="2089"/>
                      <a:pt x="686" y="2087"/>
                    </a:cubicBezTo>
                    <a:cubicBezTo>
                      <a:pt x="696" y="1531"/>
                      <a:pt x="696" y="1531"/>
                      <a:pt x="696" y="1531"/>
                    </a:cubicBezTo>
                    <a:cubicBezTo>
                      <a:pt x="620" y="1502"/>
                      <a:pt x="288" y="1373"/>
                      <a:pt x="143" y="1306"/>
                    </a:cubicBezTo>
                    <a:cubicBezTo>
                      <a:pt x="109" y="1291"/>
                      <a:pt x="86" y="1274"/>
                      <a:pt x="70" y="1255"/>
                    </a:cubicBezTo>
                    <a:cubicBezTo>
                      <a:pt x="55" y="1236"/>
                      <a:pt x="47" y="1214"/>
                      <a:pt x="47" y="1194"/>
                    </a:cubicBezTo>
                    <a:cubicBezTo>
                      <a:pt x="48" y="1190"/>
                      <a:pt x="48" y="1187"/>
                      <a:pt x="48" y="1183"/>
                    </a:cubicBezTo>
                    <a:cubicBezTo>
                      <a:pt x="19" y="1200"/>
                      <a:pt x="0" y="1231"/>
                      <a:pt x="0" y="1266"/>
                    </a:cubicBezTo>
                    <a:cubicBezTo>
                      <a:pt x="0" y="1268"/>
                      <a:pt x="0" y="1271"/>
                      <a:pt x="0" y="1273"/>
                    </a:cubicBezTo>
                    <a:cubicBezTo>
                      <a:pt x="3" y="1311"/>
                      <a:pt x="26" y="1343"/>
                      <a:pt x="62" y="1357"/>
                    </a:cubicBezTo>
                    <a:cubicBezTo>
                      <a:pt x="624" y="1587"/>
                      <a:pt x="624" y="1587"/>
                      <a:pt x="624" y="1587"/>
                    </a:cubicBezTo>
                    <a:cubicBezTo>
                      <a:pt x="624" y="2124"/>
                      <a:pt x="624" y="2124"/>
                      <a:pt x="624" y="2124"/>
                    </a:cubicBezTo>
                    <a:cubicBezTo>
                      <a:pt x="624" y="2164"/>
                      <a:pt x="648" y="2200"/>
                      <a:pt x="686" y="2215"/>
                    </a:cubicBezTo>
                    <a:cubicBezTo>
                      <a:pt x="698" y="2220"/>
                      <a:pt x="710" y="2222"/>
                      <a:pt x="722" y="2222"/>
                    </a:cubicBezTo>
                    <a:cubicBezTo>
                      <a:pt x="722" y="2222"/>
                      <a:pt x="722" y="2222"/>
                      <a:pt x="722" y="2222"/>
                    </a:cubicBezTo>
                    <a:cubicBezTo>
                      <a:pt x="749" y="2222"/>
                      <a:pt x="775" y="2211"/>
                      <a:pt x="794" y="2189"/>
                    </a:cubicBezTo>
                    <a:cubicBezTo>
                      <a:pt x="795" y="2188"/>
                      <a:pt x="795" y="2188"/>
                      <a:pt x="795" y="2188"/>
                    </a:cubicBezTo>
                    <a:cubicBezTo>
                      <a:pt x="1104" y="1771"/>
                      <a:pt x="1104" y="1771"/>
                      <a:pt x="1104" y="1771"/>
                    </a:cubicBezTo>
                    <a:cubicBezTo>
                      <a:pt x="1776" y="2058"/>
                      <a:pt x="1776" y="2058"/>
                      <a:pt x="1776" y="2058"/>
                    </a:cubicBezTo>
                    <a:cubicBezTo>
                      <a:pt x="1776" y="2059"/>
                      <a:pt x="1776" y="2059"/>
                      <a:pt x="1776" y="2059"/>
                    </a:cubicBezTo>
                    <a:cubicBezTo>
                      <a:pt x="1787" y="2063"/>
                      <a:pt x="1799" y="2066"/>
                      <a:pt x="1812" y="2066"/>
                    </a:cubicBezTo>
                    <a:cubicBezTo>
                      <a:pt x="1830" y="2066"/>
                      <a:pt x="1846" y="2061"/>
                      <a:pt x="1860" y="2054"/>
                    </a:cubicBezTo>
                    <a:cubicBezTo>
                      <a:pt x="1885" y="2039"/>
                      <a:pt x="1904" y="2014"/>
                      <a:pt x="1909" y="1984"/>
                    </a:cubicBezTo>
                    <a:cubicBezTo>
                      <a:pt x="1912" y="1967"/>
                      <a:pt x="1912" y="1967"/>
                      <a:pt x="1912" y="1967"/>
                    </a:cubicBezTo>
                    <a:cubicBezTo>
                      <a:pt x="1889" y="1979"/>
                      <a:pt x="1865" y="1983"/>
                      <a:pt x="1842" y="1983"/>
                    </a:cubicBezTo>
                    <a:cubicBezTo>
                      <a:pt x="1781" y="1983"/>
                      <a:pt x="1727" y="1956"/>
                      <a:pt x="1717" y="1951"/>
                    </a:cubicBezTo>
                    <a:close/>
                    <a:moveTo>
                      <a:pt x="2222" y="98"/>
                    </a:moveTo>
                    <a:cubicBezTo>
                      <a:pt x="2222" y="66"/>
                      <a:pt x="2206" y="36"/>
                      <a:pt x="2180" y="17"/>
                    </a:cubicBezTo>
                    <a:cubicBezTo>
                      <a:pt x="2163" y="6"/>
                      <a:pt x="2144" y="0"/>
                      <a:pt x="2125" y="0"/>
                    </a:cubicBezTo>
                    <a:cubicBezTo>
                      <a:pt x="2108" y="0"/>
                      <a:pt x="2090" y="4"/>
                      <a:pt x="2075" y="14"/>
                    </a:cubicBezTo>
                    <a:cubicBezTo>
                      <a:pt x="123" y="1140"/>
                      <a:pt x="123" y="1140"/>
                      <a:pt x="123" y="1140"/>
                    </a:cubicBezTo>
                    <a:cubicBezTo>
                      <a:pt x="120" y="1143"/>
                      <a:pt x="117" y="1146"/>
                      <a:pt x="115" y="1149"/>
                    </a:cubicBezTo>
                    <a:cubicBezTo>
                      <a:pt x="104" y="1162"/>
                      <a:pt x="95" y="1179"/>
                      <a:pt x="95" y="1194"/>
                    </a:cubicBezTo>
                    <a:cubicBezTo>
                      <a:pt x="95" y="1203"/>
                      <a:pt x="98" y="1213"/>
                      <a:pt x="107" y="1224"/>
                    </a:cubicBezTo>
                    <a:cubicBezTo>
                      <a:pt x="117" y="1236"/>
                      <a:pt x="134" y="1249"/>
                      <a:pt x="163" y="1263"/>
                    </a:cubicBezTo>
                    <a:cubicBezTo>
                      <a:pt x="243" y="1300"/>
                      <a:pt x="385" y="1357"/>
                      <a:pt x="506" y="1405"/>
                    </a:cubicBezTo>
                    <a:cubicBezTo>
                      <a:pt x="627" y="1454"/>
                      <a:pt x="728" y="1492"/>
                      <a:pt x="729" y="1492"/>
                    </a:cubicBezTo>
                    <a:cubicBezTo>
                      <a:pt x="744" y="1498"/>
                      <a:pt x="744" y="1498"/>
                      <a:pt x="744" y="1498"/>
                    </a:cubicBezTo>
                    <a:cubicBezTo>
                      <a:pt x="733" y="2083"/>
                      <a:pt x="733" y="2083"/>
                      <a:pt x="733" y="2083"/>
                    </a:cubicBezTo>
                    <a:cubicBezTo>
                      <a:pt x="740" y="2075"/>
                      <a:pt x="748" y="2063"/>
                      <a:pt x="758" y="2049"/>
                    </a:cubicBezTo>
                    <a:cubicBezTo>
                      <a:pt x="758" y="2048"/>
                      <a:pt x="758" y="2048"/>
                      <a:pt x="758" y="2048"/>
                    </a:cubicBezTo>
                    <a:cubicBezTo>
                      <a:pt x="1074" y="1618"/>
                      <a:pt x="1074" y="1618"/>
                      <a:pt x="1074" y="1618"/>
                    </a:cubicBezTo>
                    <a:cubicBezTo>
                      <a:pt x="1737" y="1908"/>
                      <a:pt x="1737" y="1908"/>
                      <a:pt x="1737" y="1908"/>
                    </a:cubicBezTo>
                    <a:cubicBezTo>
                      <a:pt x="1738" y="1908"/>
                      <a:pt x="1738" y="1908"/>
                      <a:pt x="1738" y="1908"/>
                    </a:cubicBezTo>
                    <a:cubicBezTo>
                      <a:pt x="1738" y="1908"/>
                      <a:pt x="1738" y="1908"/>
                      <a:pt x="1740" y="1909"/>
                    </a:cubicBezTo>
                    <a:cubicBezTo>
                      <a:pt x="1741" y="1910"/>
                      <a:pt x="1743" y="1911"/>
                      <a:pt x="1746" y="1912"/>
                    </a:cubicBezTo>
                    <a:cubicBezTo>
                      <a:pt x="1752" y="1915"/>
                      <a:pt x="1760" y="1918"/>
                      <a:pt x="1770" y="1922"/>
                    </a:cubicBezTo>
                    <a:cubicBezTo>
                      <a:pt x="1790" y="1929"/>
                      <a:pt x="1817" y="1936"/>
                      <a:pt x="1842" y="1936"/>
                    </a:cubicBezTo>
                    <a:cubicBezTo>
                      <a:pt x="1864" y="1936"/>
                      <a:pt x="1884" y="1931"/>
                      <a:pt x="1900" y="1918"/>
                    </a:cubicBezTo>
                    <a:cubicBezTo>
                      <a:pt x="1909" y="1911"/>
                      <a:pt x="1918" y="1902"/>
                      <a:pt x="1925" y="1888"/>
                    </a:cubicBezTo>
                    <a:cubicBezTo>
                      <a:pt x="2221" y="114"/>
                      <a:pt x="2221" y="114"/>
                      <a:pt x="2221" y="114"/>
                    </a:cubicBezTo>
                    <a:cubicBezTo>
                      <a:pt x="2201" y="111"/>
                      <a:pt x="2201" y="111"/>
                      <a:pt x="2201" y="111"/>
                    </a:cubicBezTo>
                    <a:cubicBezTo>
                      <a:pt x="2221" y="114"/>
                      <a:pt x="2221" y="114"/>
                      <a:pt x="2221" y="114"/>
                    </a:cubicBezTo>
                    <a:cubicBezTo>
                      <a:pt x="2221" y="109"/>
                      <a:pt x="2222" y="103"/>
                      <a:pt x="2222" y="98"/>
                    </a:cubicBezTo>
                    <a:close/>
                    <a:moveTo>
                      <a:pt x="1935" y="400"/>
                    </a:moveTo>
                    <a:cubicBezTo>
                      <a:pt x="1723" y="1664"/>
                      <a:pt x="1723" y="1664"/>
                      <a:pt x="1723" y="1664"/>
                    </a:cubicBezTo>
                    <a:cubicBezTo>
                      <a:pt x="1717" y="1705"/>
                      <a:pt x="1680" y="1726"/>
                      <a:pt x="1641" y="1710"/>
                    </a:cubicBezTo>
                    <a:cubicBezTo>
                      <a:pt x="1256" y="1552"/>
                      <a:pt x="1256" y="1552"/>
                      <a:pt x="1256" y="1552"/>
                    </a:cubicBezTo>
                    <a:cubicBezTo>
                      <a:pt x="1217" y="1537"/>
                      <a:pt x="1204" y="1495"/>
                      <a:pt x="1225" y="1460"/>
                    </a:cubicBezTo>
                    <a:cubicBezTo>
                      <a:pt x="1737" y="602"/>
                      <a:pt x="1737" y="602"/>
                      <a:pt x="1737" y="602"/>
                    </a:cubicBezTo>
                    <a:cubicBezTo>
                      <a:pt x="1759" y="567"/>
                      <a:pt x="1750" y="560"/>
                      <a:pt x="1719" y="586"/>
                    </a:cubicBezTo>
                    <a:cubicBezTo>
                      <a:pt x="833" y="1307"/>
                      <a:pt x="833" y="1307"/>
                      <a:pt x="833" y="1307"/>
                    </a:cubicBezTo>
                    <a:cubicBezTo>
                      <a:pt x="801" y="1333"/>
                      <a:pt x="743" y="1342"/>
                      <a:pt x="705" y="1327"/>
                    </a:cubicBezTo>
                    <a:cubicBezTo>
                      <a:pt x="486" y="1237"/>
                      <a:pt x="486" y="1237"/>
                      <a:pt x="486" y="1237"/>
                    </a:cubicBezTo>
                    <a:cubicBezTo>
                      <a:pt x="447" y="1222"/>
                      <a:pt x="445" y="1192"/>
                      <a:pt x="481" y="1171"/>
                    </a:cubicBezTo>
                    <a:cubicBezTo>
                      <a:pt x="1882" y="364"/>
                      <a:pt x="1882" y="364"/>
                      <a:pt x="1882" y="364"/>
                    </a:cubicBezTo>
                    <a:cubicBezTo>
                      <a:pt x="1918" y="343"/>
                      <a:pt x="1941" y="359"/>
                      <a:pt x="1935" y="400"/>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nvGrpSpPr>
              <p:cNvPr id="28" name="Group 9"/>
              <p:cNvGrpSpPr>
                <a:grpSpLocks/>
              </p:cNvGrpSpPr>
              <p:nvPr/>
            </p:nvGrpSpPr>
            <p:grpSpPr bwMode="auto">
              <a:xfrm>
                <a:off x="0" y="0"/>
                <a:ext cx="1673077" cy="1834694"/>
                <a:chOff x="0" y="0"/>
                <a:chExt cx="4387851" cy="4811712"/>
              </a:xfrm>
            </p:grpSpPr>
            <p:sp>
              <p:nvSpPr>
                <p:cNvPr id="29" name="Freeform 6"/>
                <p:cNvSpPr>
                  <a:spLocks noChangeArrowheads="1"/>
                </p:cNvSpPr>
                <p:nvPr/>
              </p:nvSpPr>
              <p:spPr bwMode="auto">
                <a:xfrm>
                  <a:off x="0" y="0"/>
                  <a:ext cx="2339975" cy="4616450"/>
                </a:xfrm>
                <a:custGeom>
                  <a:avLst/>
                  <a:gdLst>
                    <a:gd name="T0" fmla="*/ 2147483647 w 624"/>
                    <a:gd name="T1" fmla="*/ 2147483647 h 1231"/>
                    <a:gd name="T2" fmla="*/ 2147483647 w 624"/>
                    <a:gd name="T3" fmla="*/ 2147483647 h 1231"/>
                    <a:gd name="T4" fmla="*/ 2147483647 w 624"/>
                    <a:gd name="T5" fmla="*/ 2147483647 h 1231"/>
                    <a:gd name="T6" fmla="*/ 2147483647 w 624"/>
                    <a:gd name="T7" fmla="*/ 2147483647 h 1231"/>
                    <a:gd name="T8" fmla="*/ 2147483647 w 624"/>
                    <a:gd name="T9" fmla="*/ 2147483647 h 1231"/>
                    <a:gd name="T10" fmla="*/ 2147483647 w 624"/>
                    <a:gd name="T11" fmla="*/ 2147483647 h 1231"/>
                    <a:gd name="T12" fmla="*/ 2147483647 w 624"/>
                    <a:gd name="T13" fmla="*/ 2147483647 h 1231"/>
                    <a:gd name="T14" fmla="*/ 2147483647 w 624"/>
                    <a:gd name="T15" fmla="*/ 2147483647 h 1231"/>
                    <a:gd name="T16" fmla="*/ 2147483647 w 624"/>
                    <a:gd name="T17" fmla="*/ 2147483647 h 1231"/>
                    <a:gd name="T18" fmla="*/ 2147483647 w 624"/>
                    <a:gd name="T19" fmla="*/ 0 h 1231"/>
                    <a:gd name="T20" fmla="*/ 2147483647 w 624"/>
                    <a:gd name="T21" fmla="*/ 2147483647 h 1231"/>
                    <a:gd name="T22" fmla="*/ 0 w 624"/>
                    <a:gd name="T23" fmla="*/ 2147483647 h 1231"/>
                    <a:gd name="T24" fmla="*/ 2147483647 w 624"/>
                    <a:gd name="T25" fmla="*/ 2147483647 h 1231"/>
                    <a:gd name="T26" fmla="*/ 2147483647 w 624"/>
                    <a:gd name="T27" fmla="*/ 2147483647 h 1231"/>
                    <a:gd name="T28" fmla="*/ 2147483647 w 624"/>
                    <a:gd name="T29" fmla="*/ 2147483647 h 123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24"/>
                    <a:gd name="T46" fmla="*/ 0 h 1231"/>
                    <a:gd name="T47" fmla="*/ 624 w 624"/>
                    <a:gd name="T48" fmla="*/ 1231 h 123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24" h="1231">
                      <a:moveTo>
                        <a:pt x="528" y="1145"/>
                      </a:moveTo>
                      <a:cubicBezTo>
                        <a:pt x="600" y="1064"/>
                        <a:pt x="600" y="1064"/>
                        <a:pt x="600" y="1064"/>
                      </a:cubicBezTo>
                      <a:cubicBezTo>
                        <a:pt x="595" y="1064"/>
                        <a:pt x="590" y="1064"/>
                        <a:pt x="585" y="1064"/>
                      </a:cubicBezTo>
                      <a:cubicBezTo>
                        <a:pt x="354" y="1064"/>
                        <a:pt x="166" y="877"/>
                        <a:pt x="166" y="646"/>
                      </a:cubicBezTo>
                      <a:cubicBezTo>
                        <a:pt x="166" y="473"/>
                        <a:pt x="271" y="324"/>
                        <a:pt x="421" y="261"/>
                      </a:cubicBezTo>
                      <a:cubicBezTo>
                        <a:pt x="421" y="328"/>
                        <a:pt x="421" y="328"/>
                        <a:pt x="421" y="328"/>
                      </a:cubicBezTo>
                      <a:cubicBezTo>
                        <a:pt x="503" y="235"/>
                        <a:pt x="503" y="235"/>
                        <a:pt x="503" y="235"/>
                      </a:cubicBezTo>
                      <a:cubicBezTo>
                        <a:pt x="584" y="144"/>
                        <a:pt x="584" y="144"/>
                        <a:pt x="584" y="144"/>
                      </a:cubicBezTo>
                      <a:cubicBezTo>
                        <a:pt x="497" y="67"/>
                        <a:pt x="497" y="67"/>
                        <a:pt x="497" y="67"/>
                      </a:cubicBezTo>
                      <a:cubicBezTo>
                        <a:pt x="421" y="0"/>
                        <a:pt x="421" y="0"/>
                        <a:pt x="421" y="0"/>
                      </a:cubicBezTo>
                      <a:cubicBezTo>
                        <a:pt x="421" y="84"/>
                        <a:pt x="421" y="84"/>
                        <a:pt x="421" y="84"/>
                      </a:cubicBezTo>
                      <a:cubicBezTo>
                        <a:pt x="177" y="155"/>
                        <a:pt x="0" y="380"/>
                        <a:pt x="0" y="646"/>
                      </a:cubicBezTo>
                      <a:cubicBezTo>
                        <a:pt x="0" y="969"/>
                        <a:pt x="262" y="1231"/>
                        <a:pt x="585" y="1231"/>
                      </a:cubicBezTo>
                      <a:cubicBezTo>
                        <a:pt x="598" y="1231"/>
                        <a:pt x="611" y="1230"/>
                        <a:pt x="624" y="1230"/>
                      </a:cubicBezTo>
                      <a:lnTo>
                        <a:pt x="528" y="1145"/>
                      </a:lnTo>
                      <a:close/>
                    </a:path>
                  </a:pathLst>
                </a:custGeom>
                <a:solidFill>
                  <a:srgbClr val="87C7E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lstStyle/>
                <a:p>
                  <a:endParaRPr lang="zh-CN" altLang="en-US"/>
                </a:p>
              </p:txBody>
            </p:sp>
            <p:sp>
              <p:nvSpPr>
                <p:cNvPr id="30" name="Freeform 7"/>
                <p:cNvSpPr>
                  <a:spLocks noChangeArrowheads="1"/>
                </p:cNvSpPr>
                <p:nvPr/>
              </p:nvSpPr>
              <p:spPr bwMode="auto">
                <a:xfrm>
                  <a:off x="2084388" y="225425"/>
                  <a:ext cx="2303463" cy="4586287"/>
                </a:xfrm>
                <a:custGeom>
                  <a:avLst/>
                  <a:gdLst>
                    <a:gd name="T0" fmla="*/ 2147483647 w 614"/>
                    <a:gd name="T1" fmla="*/ 0 h 1223"/>
                    <a:gd name="T2" fmla="*/ 0 w 614"/>
                    <a:gd name="T3" fmla="*/ 2147483647 h 1223"/>
                    <a:gd name="T4" fmla="*/ 2147483647 w 614"/>
                    <a:gd name="T5" fmla="*/ 2147483647 h 1223"/>
                    <a:gd name="T6" fmla="*/ 2147483647 w 614"/>
                    <a:gd name="T7" fmla="*/ 2147483647 h 1223"/>
                    <a:gd name="T8" fmla="*/ 2147483647 w 614"/>
                    <a:gd name="T9" fmla="*/ 2147483647 h 1223"/>
                    <a:gd name="T10" fmla="*/ 2147483647 w 614"/>
                    <a:gd name="T11" fmla="*/ 2147483647 h 1223"/>
                    <a:gd name="T12" fmla="*/ 2147483647 w 614"/>
                    <a:gd name="T13" fmla="*/ 2147483647 h 1223"/>
                    <a:gd name="T14" fmla="*/ 2147483647 w 614"/>
                    <a:gd name="T15" fmla="*/ 2147483647 h 1223"/>
                    <a:gd name="T16" fmla="*/ 2147483647 w 614"/>
                    <a:gd name="T17" fmla="*/ 2147483647 h 1223"/>
                    <a:gd name="T18" fmla="*/ 2147483647 w 614"/>
                    <a:gd name="T19" fmla="*/ 2147483647 h 1223"/>
                    <a:gd name="T20" fmla="*/ 2147483647 w 614"/>
                    <a:gd name="T21" fmla="*/ 2147483647 h 1223"/>
                    <a:gd name="T22" fmla="*/ 2147483647 w 614"/>
                    <a:gd name="T23" fmla="*/ 2147483647 h 1223"/>
                    <a:gd name="T24" fmla="*/ 2147483647 w 614"/>
                    <a:gd name="T25" fmla="*/ 2147483647 h 1223"/>
                    <a:gd name="T26" fmla="*/ 2147483647 w 614"/>
                    <a:gd name="T27" fmla="*/ 2147483647 h 1223"/>
                    <a:gd name="T28" fmla="*/ 2147483647 w 614"/>
                    <a:gd name="T29" fmla="*/ 0 h 12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1223"/>
                    <a:gd name="T47" fmla="*/ 614 w 614"/>
                    <a:gd name="T48" fmla="*/ 1223 h 12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1223">
                      <a:moveTo>
                        <a:pt x="29" y="0"/>
                      </a:moveTo>
                      <a:cubicBezTo>
                        <a:pt x="19" y="0"/>
                        <a:pt x="9" y="1"/>
                        <a:pt x="0" y="1"/>
                      </a:cubicBezTo>
                      <a:cubicBezTo>
                        <a:pt x="87" y="78"/>
                        <a:pt x="87" y="78"/>
                        <a:pt x="87" y="78"/>
                      </a:cubicBezTo>
                      <a:cubicBezTo>
                        <a:pt x="8" y="168"/>
                        <a:pt x="8" y="168"/>
                        <a:pt x="8" y="168"/>
                      </a:cubicBezTo>
                      <a:cubicBezTo>
                        <a:pt x="15" y="167"/>
                        <a:pt x="22" y="167"/>
                        <a:pt x="29" y="167"/>
                      </a:cubicBezTo>
                      <a:cubicBezTo>
                        <a:pt x="260" y="167"/>
                        <a:pt x="448" y="354"/>
                        <a:pt x="448" y="586"/>
                      </a:cubicBezTo>
                      <a:cubicBezTo>
                        <a:pt x="448" y="758"/>
                        <a:pt x="343" y="906"/>
                        <a:pt x="194" y="970"/>
                      </a:cubicBezTo>
                      <a:cubicBezTo>
                        <a:pt x="194" y="896"/>
                        <a:pt x="194" y="896"/>
                        <a:pt x="194" y="896"/>
                      </a:cubicBezTo>
                      <a:cubicBezTo>
                        <a:pt x="103" y="998"/>
                        <a:pt x="103" y="998"/>
                        <a:pt x="103" y="998"/>
                      </a:cubicBezTo>
                      <a:cubicBezTo>
                        <a:pt x="31" y="1079"/>
                        <a:pt x="31" y="1079"/>
                        <a:pt x="31" y="1079"/>
                      </a:cubicBezTo>
                      <a:cubicBezTo>
                        <a:pt x="126" y="1163"/>
                        <a:pt x="126" y="1163"/>
                        <a:pt x="126" y="1163"/>
                      </a:cubicBezTo>
                      <a:cubicBezTo>
                        <a:pt x="194" y="1223"/>
                        <a:pt x="194" y="1223"/>
                        <a:pt x="194" y="1223"/>
                      </a:cubicBezTo>
                      <a:cubicBezTo>
                        <a:pt x="194" y="1147"/>
                        <a:pt x="194" y="1147"/>
                        <a:pt x="194" y="1147"/>
                      </a:cubicBezTo>
                      <a:cubicBezTo>
                        <a:pt x="437" y="1076"/>
                        <a:pt x="614" y="851"/>
                        <a:pt x="614" y="586"/>
                      </a:cubicBezTo>
                      <a:cubicBezTo>
                        <a:pt x="614" y="262"/>
                        <a:pt x="352" y="0"/>
                        <a:pt x="29" y="0"/>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lstStyle/>
                <a:p>
                  <a:endParaRPr lang="zh-CN" altLang="en-US"/>
                </a:p>
              </p:txBody>
            </p:sp>
          </p:grpSp>
        </p:grpSp>
        <p:sp>
          <p:nvSpPr>
            <p:cNvPr id="25" name="矩形 81"/>
            <p:cNvSpPr>
              <a:spLocks noChangeArrowheads="1"/>
            </p:cNvSpPr>
            <p:nvPr/>
          </p:nvSpPr>
          <p:spPr bwMode="auto">
            <a:xfrm>
              <a:off x="387195" y="773142"/>
              <a:ext cx="1374226" cy="70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buFont typeface="Arial" pitchFamily="34" charset="0"/>
                <a:buNone/>
                <a:defRPr/>
              </a:pPr>
              <a:endParaRPr lang="zh-CN" altLang="en-US" sz="4000" b="1" dirty="0">
                <a:solidFill>
                  <a:srgbClr val="2E4C64"/>
                </a:solidFill>
                <a:latin typeface="微软雅黑" pitchFamily="34" charset="-122"/>
                <a:ea typeface="微软雅黑" pitchFamily="34" charset="-122"/>
                <a:sym typeface="微软雅黑" pitchFamily="34" charset="-122"/>
              </a:endParaRPr>
            </a:p>
          </p:txBody>
        </p:sp>
      </p:grpSp>
      <p:grpSp>
        <p:nvGrpSpPr>
          <p:cNvPr id="31" name="组合 92"/>
          <p:cNvGrpSpPr>
            <a:grpSpLocks/>
          </p:cNvGrpSpPr>
          <p:nvPr/>
        </p:nvGrpSpPr>
        <p:grpSpPr bwMode="auto">
          <a:xfrm>
            <a:off x="3925190" y="1180521"/>
            <a:ext cx="1204912" cy="1189037"/>
            <a:chOff x="0" y="0"/>
            <a:chExt cx="1204577" cy="1189639"/>
          </a:xfrm>
        </p:grpSpPr>
        <p:sp>
          <p:nvSpPr>
            <p:cNvPr id="32" name="Oval 208"/>
            <p:cNvSpPr>
              <a:spLocks/>
            </p:cNvSpPr>
            <p:nvPr/>
          </p:nvSpPr>
          <p:spPr bwMode="auto">
            <a:xfrm rot="10800000">
              <a:off x="0" y="0"/>
              <a:ext cx="1204577" cy="1189639"/>
            </a:xfrm>
            <a:prstGeom prst="ellipse">
              <a:avLst/>
            </a:prstGeom>
            <a:solidFill>
              <a:srgbClr val="FFFFFF"/>
            </a:solidFill>
            <a:ln w="22225" cap="rnd">
              <a:solidFill>
                <a:schemeClr val="accent6"/>
              </a:solidFill>
              <a:prstDash val="sysDot"/>
              <a:miter lim="800000"/>
              <a:headEnd/>
              <a:tailEnd/>
            </a:ln>
          </p:spPr>
          <p:txBody>
            <a:bodyPr lIns="90170" tIns="46990" rIns="90170" bIns="4699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buFont typeface="Arial" pitchFamily="34" charset="0"/>
                <a:buNone/>
              </a:pPr>
              <a:endParaRPr lang="zh-CN" altLang="zh-CN" sz="7600">
                <a:solidFill>
                  <a:srgbClr val="000000"/>
                </a:solidFill>
                <a:latin typeface="微软雅黑" pitchFamily="34" charset="-122"/>
                <a:ea typeface="微软雅黑" pitchFamily="34" charset="-122"/>
                <a:sym typeface="微软雅黑" pitchFamily="34" charset="-122"/>
              </a:endParaRPr>
            </a:p>
          </p:txBody>
        </p:sp>
        <p:pic>
          <p:nvPicPr>
            <p:cNvPr id="33" name="Picture 6" descr="C:\Users\Administrator\Desktop\图片1.png"/>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06244" y="216024"/>
              <a:ext cx="792088" cy="7920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grpSp>
      <p:grpSp>
        <p:nvGrpSpPr>
          <p:cNvPr id="34" name="组合 93"/>
          <p:cNvGrpSpPr>
            <a:grpSpLocks/>
          </p:cNvGrpSpPr>
          <p:nvPr/>
        </p:nvGrpSpPr>
        <p:grpSpPr bwMode="auto">
          <a:xfrm>
            <a:off x="5986631" y="4969883"/>
            <a:ext cx="1204913" cy="1189038"/>
            <a:chOff x="0" y="0"/>
            <a:chExt cx="1204578" cy="1189639"/>
          </a:xfrm>
        </p:grpSpPr>
        <p:sp>
          <p:nvSpPr>
            <p:cNvPr id="35" name="Oval 206"/>
            <p:cNvSpPr>
              <a:spLocks/>
            </p:cNvSpPr>
            <p:nvPr/>
          </p:nvSpPr>
          <p:spPr bwMode="auto">
            <a:xfrm rot="10800000">
              <a:off x="0" y="0"/>
              <a:ext cx="1204578" cy="1189639"/>
            </a:xfrm>
            <a:prstGeom prst="ellipse">
              <a:avLst/>
            </a:prstGeom>
            <a:solidFill>
              <a:srgbClr val="FFFFFF"/>
            </a:solidFill>
            <a:ln w="22225" cap="rnd">
              <a:solidFill>
                <a:schemeClr val="accent6"/>
              </a:solidFill>
              <a:prstDash val="sysDot"/>
              <a:miter lim="800000"/>
              <a:headEnd/>
              <a:tailEnd/>
            </a:ln>
          </p:spPr>
          <p:txBody>
            <a:bodyPr lIns="90170" tIns="46990" rIns="90170" bIns="4699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buFont typeface="Arial" pitchFamily="34" charset="0"/>
                <a:buNone/>
              </a:pPr>
              <a:endParaRPr lang="zh-CN" altLang="zh-CN" sz="7600">
                <a:solidFill>
                  <a:srgbClr val="000000"/>
                </a:solidFill>
                <a:latin typeface="微软雅黑" pitchFamily="34" charset="-122"/>
                <a:ea typeface="微软雅黑" pitchFamily="34" charset="-122"/>
                <a:sym typeface="微软雅黑" pitchFamily="34" charset="-122"/>
              </a:endParaRPr>
            </a:p>
          </p:txBody>
        </p:sp>
        <p:pic>
          <p:nvPicPr>
            <p:cNvPr id="36" name="Picture 3" descr="C:\Users\Administrator\Desktop\2.jpg"/>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03666" y="196197"/>
              <a:ext cx="797244" cy="797244"/>
            </a:xfrm>
            <a:prstGeom prst="rect">
              <a:avLst/>
            </a:prstGeom>
            <a:solidFill>
              <a:srgbClr val="009999"/>
            </a:solidFill>
            <a:ln>
              <a:noFill/>
            </a:ln>
            <a:extLst>
              <a:ext uri="{91240B29-F687-4F45-9708-019B960494DF}">
                <a14:hiddenLine xmlns:a14="http://schemas.microsoft.com/office/drawing/2010/main" w="9525">
                  <a:solidFill>
                    <a:srgbClr val="000000"/>
                  </a:solidFill>
                  <a:miter lim="800000"/>
                  <a:headEnd/>
                  <a:tailEnd/>
                </a14:hiddenLine>
              </a:ext>
            </a:extLst>
          </p:spPr>
        </p:pic>
      </p:grpSp>
      <p:sp>
        <p:nvSpPr>
          <p:cNvPr id="38" name="Oval 71"/>
          <p:cNvSpPr>
            <a:spLocks/>
          </p:cNvSpPr>
          <p:nvPr/>
        </p:nvSpPr>
        <p:spPr bwMode="auto">
          <a:xfrm rot="10800000">
            <a:off x="6858890" y="3034721"/>
            <a:ext cx="1204912" cy="1189037"/>
          </a:xfrm>
          <a:prstGeom prst="ellipse">
            <a:avLst/>
          </a:prstGeom>
          <a:solidFill>
            <a:srgbClr val="FFFFFF"/>
          </a:solidFill>
          <a:ln w="22225" cap="rnd">
            <a:solidFill>
              <a:schemeClr val="accent6"/>
            </a:solidFill>
            <a:prstDash val="sysDot"/>
            <a:miter lim="800000"/>
            <a:headEnd/>
            <a:tailEnd/>
          </a:ln>
        </p:spPr>
        <p:txBody>
          <a:bodyPr lIns="90170" tIns="46990" rIns="90170" bIns="4699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buFont typeface="Arial" pitchFamily="34" charset="0"/>
              <a:buNone/>
            </a:pPr>
            <a:endParaRPr lang="zh-CN" altLang="zh-CN" sz="7600">
              <a:solidFill>
                <a:srgbClr val="000000"/>
              </a:solidFill>
              <a:latin typeface="微软雅黑" pitchFamily="34" charset="-122"/>
              <a:ea typeface="微软雅黑" pitchFamily="34" charset="-122"/>
              <a:sym typeface="微软雅黑" pitchFamily="34" charset="-122"/>
            </a:endParaRPr>
          </a:p>
        </p:txBody>
      </p:sp>
      <p:sp>
        <p:nvSpPr>
          <p:cNvPr id="40" name="Oval 69"/>
          <p:cNvSpPr>
            <a:spLocks/>
          </p:cNvSpPr>
          <p:nvPr/>
        </p:nvSpPr>
        <p:spPr bwMode="auto">
          <a:xfrm rot="10800000">
            <a:off x="5917526" y="1403564"/>
            <a:ext cx="1203325" cy="1189037"/>
          </a:xfrm>
          <a:prstGeom prst="ellipse">
            <a:avLst/>
          </a:prstGeom>
          <a:solidFill>
            <a:srgbClr val="FFFFFF"/>
          </a:solidFill>
          <a:ln w="22225" cap="rnd">
            <a:solidFill>
              <a:schemeClr val="accent6"/>
            </a:solidFill>
            <a:prstDash val="sysDot"/>
            <a:miter lim="800000"/>
            <a:headEnd/>
            <a:tailEnd/>
          </a:ln>
        </p:spPr>
        <p:txBody>
          <a:bodyPr lIns="90170" tIns="46990" rIns="90170" bIns="4699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buFont typeface="Arial" pitchFamily="34" charset="0"/>
              <a:buNone/>
            </a:pPr>
            <a:endParaRPr lang="zh-CN" altLang="zh-CN" sz="7600">
              <a:solidFill>
                <a:srgbClr val="000000"/>
              </a:solidFill>
              <a:latin typeface="微软雅黑" pitchFamily="34" charset="-122"/>
              <a:ea typeface="微软雅黑" pitchFamily="34" charset="-122"/>
              <a:sym typeface="微软雅黑" pitchFamily="34" charset="-122"/>
            </a:endParaRPr>
          </a:p>
        </p:txBody>
      </p:sp>
      <p:sp>
        <p:nvSpPr>
          <p:cNvPr id="43" name="Oval 68"/>
          <p:cNvSpPr>
            <a:spLocks/>
          </p:cNvSpPr>
          <p:nvPr/>
        </p:nvSpPr>
        <p:spPr bwMode="auto">
          <a:xfrm rot="10800000">
            <a:off x="3925190" y="5168321"/>
            <a:ext cx="1204912" cy="1189037"/>
          </a:xfrm>
          <a:prstGeom prst="ellipse">
            <a:avLst/>
          </a:prstGeom>
          <a:solidFill>
            <a:srgbClr val="FFFFFF"/>
          </a:solidFill>
          <a:ln w="22225" cap="rnd">
            <a:solidFill>
              <a:schemeClr val="accent6"/>
            </a:solidFill>
            <a:prstDash val="sysDot"/>
            <a:miter lim="800000"/>
            <a:headEnd/>
            <a:tailEnd/>
          </a:ln>
        </p:spPr>
        <p:txBody>
          <a:bodyPr lIns="90170" tIns="46990" rIns="90170" bIns="4699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buFont typeface="Arial" pitchFamily="34" charset="0"/>
              <a:buNone/>
            </a:pPr>
            <a:endParaRPr lang="zh-CN" altLang="zh-CN" sz="7600">
              <a:solidFill>
                <a:srgbClr val="000000"/>
              </a:solidFill>
              <a:latin typeface="微软雅黑" pitchFamily="34" charset="-122"/>
              <a:ea typeface="微软雅黑" pitchFamily="34" charset="-122"/>
              <a:sym typeface="微软雅黑" pitchFamily="34" charset="-122"/>
            </a:endParaRPr>
          </a:p>
        </p:txBody>
      </p:sp>
      <p:sp>
        <p:nvSpPr>
          <p:cNvPr id="45" name="Rectangle 7"/>
          <p:cNvSpPr>
            <a:spLocks noChangeArrowheads="1"/>
          </p:cNvSpPr>
          <p:nvPr/>
        </p:nvSpPr>
        <p:spPr bwMode="auto">
          <a:xfrm>
            <a:off x="1548702" y="1255132"/>
            <a:ext cx="2197100" cy="15579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lnSpc>
                <a:spcPct val="150000"/>
              </a:lnSpc>
              <a:buFont typeface="Arial" pitchFamily="34" charset="0"/>
              <a:buNone/>
              <a:defRPr/>
            </a:pPr>
            <a:r>
              <a:rPr lang="en-US" altLang="zh-CN" sz="1600" b="1" dirty="0" err="1" smtClean="0">
                <a:solidFill>
                  <a:schemeClr val="bg1"/>
                </a:solidFill>
                <a:latin typeface="微软雅黑" pitchFamily="34" charset="-122"/>
                <a:ea typeface="微软雅黑" pitchFamily="34" charset="-122"/>
                <a:sym typeface="Lato Light" charset="0"/>
              </a:rPr>
              <a:t>Backgroud</a:t>
            </a:r>
            <a:r>
              <a:rPr lang="en-US" altLang="zh-CN" sz="1600" b="1" dirty="0" smtClean="0">
                <a:solidFill>
                  <a:schemeClr val="bg1"/>
                </a:solidFill>
                <a:latin typeface="微软雅黑" pitchFamily="34" charset="-122"/>
                <a:ea typeface="微软雅黑" pitchFamily="34" charset="-122"/>
                <a:sym typeface="Lato Light" charset="0"/>
              </a:rPr>
              <a:t> &amp;</a:t>
            </a:r>
          </a:p>
          <a:p>
            <a:pPr algn="r" eaLnBrk="1" hangingPunct="1">
              <a:lnSpc>
                <a:spcPct val="150000"/>
              </a:lnSpc>
              <a:buFont typeface="Arial" pitchFamily="34" charset="0"/>
              <a:buNone/>
              <a:defRPr/>
            </a:pPr>
            <a:r>
              <a:rPr lang="en-US" altLang="zh-CN" sz="1600" b="1" dirty="0" smtClean="0">
                <a:solidFill>
                  <a:schemeClr val="bg1"/>
                </a:solidFill>
                <a:latin typeface="微软雅黑" pitchFamily="34" charset="-122"/>
                <a:ea typeface="微软雅黑" pitchFamily="34" charset="-122"/>
                <a:sym typeface="Lato Light" charset="0"/>
              </a:rPr>
              <a:t>Requirements</a:t>
            </a:r>
            <a:endParaRPr lang="en-US" altLang="zh-CN" sz="1600" b="1" dirty="0">
              <a:solidFill>
                <a:schemeClr val="bg1"/>
              </a:solidFill>
              <a:latin typeface="微软雅黑" pitchFamily="34" charset="-122"/>
              <a:ea typeface="微软雅黑" pitchFamily="34" charset="-122"/>
              <a:sym typeface="Lato Light" charset="0"/>
            </a:endParaRPr>
          </a:p>
          <a:p>
            <a:pPr algn="r" eaLnBrk="1" hangingPunct="1">
              <a:lnSpc>
                <a:spcPct val="150000"/>
              </a:lnSpc>
              <a:buFont typeface="Arial" pitchFamily="34" charset="0"/>
              <a:buNone/>
              <a:defRPr/>
            </a:pPr>
            <a:r>
              <a:rPr lang="en-US" altLang="zh-CN" sz="1400" dirty="0">
                <a:solidFill>
                  <a:schemeClr val="bg1"/>
                </a:solidFill>
                <a:latin typeface="微软雅黑" pitchFamily="34" charset="-122"/>
                <a:ea typeface="微软雅黑" pitchFamily="34" charset="-122"/>
                <a:sym typeface="Lato Light" charset="0"/>
              </a:rPr>
              <a:t>Requirements we have analyzed and </a:t>
            </a:r>
            <a:r>
              <a:rPr lang="en-US" altLang="zh-CN" sz="1400" dirty="0" smtClean="0">
                <a:solidFill>
                  <a:schemeClr val="bg1"/>
                </a:solidFill>
                <a:latin typeface="微软雅黑" pitchFamily="34" charset="-122"/>
                <a:ea typeface="微软雅黑" pitchFamily="34" charset="-122"/>
                <a:sym typeface="Lato Light" charset="0"/>
              </a:rPr>
              <a:t>approved.</a:t>
            </a:r>
            <a:endParaRPr lang="en-US" altLang="zh-CN" sz="1050" dirty="0">
              <a:solidFill>
                <a:schemeClr val="bg1"/>
              </a:solidFill>
              <a:latin typeface="微软雅黑" pitchFamily="34" charset="-122"/>
              <a:ea typeface="微软雅黑" pitchFamily="34" charset="-122"/>
              <a:sym typeface="Lato Light" charset="0"/>
            </a:endParaRPr>
          </a:p>
        </p:txBody>
      </p:sp>
      <p:sp>
        <p:nvSpPr>
          <p:cNvPr id="46" name="Rectangle 7"/>
          <p:cNvSpPr>
            <a:spLocks noChangeArrowheads="1"/>
          </p:cNvSpPr>
          <p:nvPr/>
        </p:nvSpPr>
        <p:spPr bwMode="auto">
          <a:xfrm>
            <a:off x="1673279" y="5366758"/>
            <a:ext cx="2045607"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lnSpc>
                <a:spcPct val="150000"/>
              </a:lnSpc>
              <a:buFont typeface="Arial" pitchFamily="34" charset="0"/>
              <a:buNone/>
              <a:defRPr/>
            </a:pPr>
            <a:r>
              <a:rPr lang="en-US" altLang="zh-CN" sz="1600" b="1" dirty="0">
                <a:solidFill>
                  <a:schemeClr val="bg1"/>
                </a:solidFill>
                <a:latin typeface="微软雅黑" pitchFamily="34" charset="-122"/>
                <a:ea typeface="微软雅黑" pitchFamily="34" charset="-122"/>
                <a:sym typeface="Lato Light" charset="0"/>
              </a:rPr>
              <a:t>Demonstration</a:t>
            </a:r>
          </a:p>
          <a:p>
            <a:pPr algn="r" eaLnBrk="1" hangingPunct="1">
              <a:lnSpc>
                <a:spcPct val="150000"/>
              </a:lnSpc>
              <a:buFont typeface="Arial" pitchFamily="34" charset="0"/>
              <a:buNone/>
              <a:defRPr/>
            </a:pPr>
            <a:r>
              <a:rPr lang="en-US" altLang="zh-CN" sz="1200" dirty="0">
                <a:solidFill>
                  <a:schemeClr val="bg1"/>
                </a:solidFill>
                <a:latin typeface="微软雅黑" pitchFamily="34" charset="-122"/>
                <a:ea typeface="微软雅黑" pitchFamily="34" charset="-122"/>
                <a:sym typeface="Lato Light" charset="0"/>
              </a:rPr>
              <a:t>A demo of the project we’ve implemented.</a:t>
            </a:r>
          </a:p>
        </p:txBody>
      </p:sp>
      <p:sp>
        <p:nvSpPr>
          <p:cNvPr id="50" name="矩形 49"/>
          <p:cNvSpPr/>
          <p:nvPr/>
        </p:nvSpPr>
        <p:spPr>
          <a:xfrm>
            <a:off x="0" y="609600"/>
            <a:ext cx="600075" cy="495300"/>
          </a:xfrm>
          <a:prstGeom prst="rect">
            <a:avLst/>
          </a:prstGeom>
          <a:solidFill>
            <a:srgbClr val="87C7E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5" name="图片 4"/>
          <p:cNvPicPr>
            <a:picLocks noChangeAspect="1"/>
          </p:cNvPicPr>
          <p:nvPr/>
        </p:nvPicPr>
        <p:blipFill>
          <a:blip r:embed="rId4"/>
          <a:stretch>
            <a:fillRect/>
          </a:stretch>
        </p:blipFill>
        <p:spPr>
          <a:xfrm>
            <a:off x="7039326" y="3241191"/>
            <a:ext cx="849852" cy="796736"/>
          </a:xfrm>
          <a:prstGeom prst="rect">
            <a:avLst/>
          </a:prstGeom>
        </p:spPr>
      </p:pic>
      <p:pic>
        <p:nvPicPr>
          <p:cNvPr id="7" name="图片 6"/>
          <p:cNvPicPr>
            <a:picLocks noChangeAspect="1"/>
          </p:cNvPicPr>
          <p:nvPr/>
        </p:nvPicPr>
        <p:blipFill>
          <a:blip r:embed="rId5"/>
          <a:stretch>
            <a:fillRect/>
          </a:stretch>
        </p:blipFill>
        <p:spPr>
          <a:xfrm>
            <a:off x="6121696" y="1599832"/>
            <a:ext cx="808477" cy="802702"/>
          </a:xfrm>
          <a:prstGeom prst="rect">
            <a:avLst/>
          </a:prstGeom>
        </p:spPr>
      </p:pic>
      <p:pic>
        <p:nvPicPr>
          <p:cNvPr id="37" name="Picture 4" descr="C:\Users\Administrator\Desktop\4.jpg"/>
          <p:cNvPicPr>
            <a:picLocks noChangeAspect="1" noChangeArrowheads="1"/>
          </p:cNvPicPr>
          <p:nvPr/>
        </p:nvPicPr>
        <p:blipFill>
          <a:blip r:embed="rId6">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131636" y="5366758"/>
            <a:ext cx="792163" cy="792163"/>
          </a:xfrm>
          <a:prstGeom prst="rect">
            <a:avLst/>
          </a:prstGeom>
          <a:solidFill>
            <a:srgbClr val="009999"/>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39" name="图片 3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00075" y="355155"/>
            <a:ext cx="2259427" cy="1004190"/>
          </a:xfrm>
          <a:prstGeom prst="rect">
            <a:avLst/>
          </a:prstGeom>
        </p:spPr>
      </p:pic>
    </p:spTree>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9376" y="783775"/>
            <a:ext cx="2357755" cy="1076325"/>
          </a:xfrm>
          <a:prstGeom prst="rect">
            <a:avLst/>
          </a:prstGeom>
        </p:spPr>
        <p:txBody>
          <a:bodyPr wrap="none">
            <a:spAutoFit/>
          </a:bodyPr>
          <a:lstStyle/>
          <a:p>
            <a:r>
              <a:rPr lang="en-US" altLang="zh-CN" sz="3200" b="1" dirty="0">
                <a:solidFill>
                  <a:srgbClr val="2E4C64"/>
                </a:solidFill>
                <a:latin typeface="Century Gothic" panose="020B0502020202020204" pitchFamily="34" charset="0"/>
                <a:cs typeface="Arial" panose="020B0604020202020204" pitchFamily="34" charset="0"/>
              </a:rPr>
              <a:t>Use Case</a:t>
            </a:r>
          </a:p>
          <a:p>
            <a:r>
              <a:rPr lang="en-US" altLang="zh-CN" sz="3200" b="1" dirty="0">
                <a:solidFill>
                  <a:srgbClr val="2E4C64"/>
                </a:solidFill>
                <a:latin typeface="Century Gothic" panose="020B0502020202020204" pitchFamily="34" charset="0"/>
                <a:cs typeface="Arial" panose="020B0604020202020204" pitchFamily="34" charset="0"/>
              </a:rPr>
              <a:t>Description</a:t>
            </a:r>
          </a:p>
        </p:txBody>
      </p:sp>
      <p:grpSp>
        <p:nvGrpSpPr>
          <p:cNvPr id="41" name="组合 40"/>
          <p:cNvGrpSpPr/>
          <p:nvPr/>
        </p:nvGrpSpPr>
        <p:grpSpPr>
          <a:xfrm>
            <a:off x="11881193" y="524180"/>
            <a:ext cx="335360" cy="896740"/>
            <a:chOff x="8892480" y="400755"/>
            <a:chExt cx="251520" cy="672555"/>
          </a:xfrm>
        </p:grpSpPr>
        <p:sp>
          <p:nvSpPr>
            <p:cNvPr id="42" name="矩形 41"/>
            <p:cNvSpPr/>
            <p:nvPr/>
          </p:nvSpPr>
          <p:spPr>
            <a:xfrm>
              <a:off x="8892480" y="411510"/>
              <a:ext cx="251520" cy="661800"/>
            </a:xfrm>
            <a:prstGeom prst="rect">
              <a:avLst/>
            </a:prstGeom>
            <a:solidFill>
              <a:srgbClr val="394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3" name="文本框 19"/>
            <p:cNvSpPr txBox="1"/>
            <p:nvPr/>
          </p:nvSpPr>
          <p:spPr>
            <a:xfrm rot="5400000">
              <a:off x="8688849" y="634418"/>
              <a:ext cx="658780" cy="191453"/>
            </a:xfrm>
            <a:prstGeom prst="rect">
              <a:avLst/>
            </a:prstGeom>
            <a:noFill/>
          </p:spPr>
          <p:txBody>
            <a:bodyPr wrap="square" rtlCol="0">
              <a:spAutoFit/>
            </a:bodyPr>
            <a:lstStyle/>
            <a:p>
              <a:r>
                <a:rPr lang="en-US" altLang="zh-CN" sz="1065" dirty="0">
                  <a:solidFill>
                    <a:schemeClr val="bg1"/>
                  </a:solidFill>
                  <a:latin typeface="Century Gothic" panose="020B0502020202020204" pitchFamily="34" charset="0"/>
                </a:rPr>
                <a:t>PAGE   08</a:t>
              </a:r>
              <a:endParaRPr lang="zh-CN" altLang="en-US" sz="1065" dirty="0">
                <a:solidFill>
                  <a:schemeClr val="bg1"/>
                </a:solidFill>
                <a:latin typeface="Century Gothic" panose="020B0502020202020204" pitchFamily="34" charset="0"/>
              </a:endParaRPr>
            </a:p>
          </p:txBody>
        </p:sp>
        <p:grpSp>
          <p:nvGrpSpPr>
            <p:cNvPr id="44" name="组合 43"/>
            <p:cNvGrpSpPr/>
            <p:nvPr/>
          </p:nvGrpSpPr>
          <p:grpSpPr>
            <a:xfrm>
              <a:off x="8964240" y="818664"/>
              <a:ext cx="108000" cy="8629"/>
              <a:chOff x="8953171" y="847239"/>
              <a:chExt cx="130138" cy="8629"/>
            </a:xfrm>
          </p:grpSpPr>
          <p:cxnSp>
            <p:nvCxnSpPr>
              <p:cNvPr id="45" name="直接连接符 44"/>
              <p:cNvCxnSpPr/>
              <p:nvPr/>
            </p:nvCxnSpPr>
            <p:spPr>
              <a:xfrm>
                <a:off x="8953171" y="855868"/>
                <a:ext cx="130138" cy="0"/>
              </a:xfrm>
              <a:prstGeom prst="line">
                <a:avLst/>
              </a:prstGeom>
              <a:ln w="3175">
                <a:solidFill>
                  <a:srgbClr val="28333C"/>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8953171" y="847239"/>
                <a:ext cx="13013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3" name="文本框 2"/>
          <p:cNvSpPr txBox="1"/>
          <p:nvPr/>
        </p:nvSpPr>
        <p:spPr>
          <a:xfrm>
            <a:off x="3811693" y="159173"/>
            <a:ext cx="8237220" cy="6670040"/>
          </a:xfrm>
          <a:prstGeom prst="rect">
            <a:avLst/>
          </a:prstGeom>
          <a:noFill/>
        </p:spPr>
        <p:txBody>
          <a:bodyPr wrap="square" rtlCol="0">
            <a:spAutoFit/>
          </a:bodyPr>
          <a:lstStyle/>
          <a:p>
            <a:pPr algn="l"/>
            <a:r>
              <a:rPr lang="zh-CN" altLang="en-US" sz="2135" b="1">
                <a:solidFill>
                  <a:srgbClr val="2E4C64"/>
                </a:solidFill>
              </a:rPr>
              <a:t>Use Case Name</a:t>
            </a:r>
            <a:endParaRPr lang="zh-CN" altLang="en-US" sz="2135">
              <a:solidFill>
                <a:srgbClr val="2E4C64"/>
              </a:solidFill>
            </a:endParaRPr>
          </a:p>
          <a:p>
            <a:pPr algn="l"/>
            <a:r>
              <a:rPr lang="zh-CN" altLang="en-US" sz="2135">
                <a:solidFill>
                  <a:srgbClr val="2E4C64"/>
                </a:solidFill>
              </a:rPr>
              <a:t>Create Enterprise Interview Role</a:t>
            </a:r>
          </a:p>
          <a:p>
            <a:pPr algn="l"/>
            <a:r>
              <a:rPr lang="zh-CN" altLang="en-US" sz="2135" b="1">
                <a:solidFill>
                  <a:srgbClr val="2E4C64"/>
                </a:solidFill>
              </a:rPr>
              <a:t>Executor</a:t>
            </a:r>
            <a:endParaRPr lang="zh-CN" altLang="en-US" sz="2135">
              <a:solidFill>
                <a:srgbClr val="2E4C64"/>
              </a:solidFill>
            </a:endParaRPr>
          </a:p>
          <a:p>
            <a:pPr algn="l"/>
            <a:r>
              <a:rPr lang="zh-CN" altLang="en-US" sz="2135">
                <a:solidFill>
                  <a:srgbClr val="2E4C64"/>
                </a:solidFill>
              </a:rPr>
              <a:t>Enterprise admin user</a:t>
            </a:r>
          </a:p>
          <a:p>
            <a:pPr algn="l"/>
            <a:r>
              <a:rPr lang="zh-CN" altLang="en-US" sz="2135" b="1">
                <a:solidFill>
                  <a:srgbClr val="2E4C64"/>
                </a:solidFill>
              </a:rPr>
              <a:t>Pre-conditions</a:t>
            </a:r>
            <a:endParaRPr lang="zh-CN" altLang="en-US" sz="2135">
              <a:solidFill>
                <a:srgbClr val="2E4C64"/>
              </a:solidFill>
            </a:endParaRPr>
          </a:p>
          <a:p>
            <a:pPr algn="l"/>
            <a:r>
              <a:rPr lang="zh-CN" altLang="en-US" sz="2135">
                <a:solidFill>
                  <a:srgbClr val="2E4C64"/>
                </a:solidFill>
              </a:rPr>
              <a:t>Login in with an enterprise admin account.</a:t>
            </a:r>
          </a:p>
          <a:p>
            <a:pPr algn="l"/>
            <a:r>
              <a:rPr lang="zh-CN" altLang="en-US" sz="2135" b="1">
                <a:solidFill>
                  <a:srgbClr val="2E4C64"/>
                </a:solidFill>
              </a:rPr>
              <a:t>Post-conditions</a:t>
            </a:r>
            <a:endParaRPr lang="zh-CN" altLang="en-US" sz="2135">
              <a:solidFill>
                <a:srgbClr val="2E4C64"/>
              </a:solidFill>
            </a:endParaRPr>
          </a:p>
          <a:p>
            <a:pPr algn="l"/>
            <a:r>
              <a:rPr lang="zh-CN" altLang="en-US" sz="2135">
                <a:solidFill>
                  <a:srgbClr val="2E4C64"/>
                </a:solidFill>
              </a:rPr>
              <a:t>If the use case is successful, the system will save the information of the new role. Otherwise, the state of the system won’t be changed.</a:t>
            </a:r>
          </a:p>
          <a:p>
            <a:pPr algn="l"/>
            <a:r>
              <a:rPr lang="zh-CN" altLang="en-US" sz="2135">
                <a:solidFill>
                  <a:srgbClr val="2E4C64"/>
                </a:solidFill>
              </a:rPr>
              <a:t>Flow of Events</a:t>
            </a:r>
          </a:p>
          <a:p>
            <a:pPr algn="l"/>
            <a:r>
              <a:rPr lang="zh-CN" altLang="en-US" sz="2135" b="1">
                <a:solidFill>
                  <a:srgbClr val="2E4C64"/>
                </a:solidFill>
              </a:rPr>
              <a:t>1.Basic Flow</a:t>
            </a:r>
            <a:endParaRPr lang="zh-CN" altLang="en-US" sz="2135">
              <a:solidFill>
                <a:srgbClr val="2E4C64"/>
              </a:solidFill>
            </a:endParaRPr>
          </a:p>
          <a:p>
            <a:pPr algn="l"/>
            <a:r>
              <a:rPr lang="zh-CN" altLang="en-US" sz="2135">
                <a:solidFill>
                  <a:srgbClr val="2E4C64"/>
                </a:solidFill>
              </a:rPr>
              <a:t>1)User click into role management page.</a:t>
            </a:r>
          </a:p>
          <a:p>
            <a:pPr algn="l"/>
            <a:r>
              <a:rPr lang="zh-CN" altLang="en-US" sz="2135">
                <a:solidFill>
                  <a:srgbClr val="2E4C64"/>
                </a:solidFill>
              </a:rPr>
              <a:t>2)User type the name and description of this role</a:t>
            </a:r>
          </a:p>
          <a:p>
            <a:pPr algn="l"/>
            <a:r>
              <a:rPr lang="zh-CN" altLang="en-US" sz="2135">
                <a:solidFill>
                  <a:srgbClr val="2E4C64"/>
                </a:solidFill>
              </a:rPr>
              <a:t>3)User click the create button.</a:t>
            </a:r>
          </a:p>
          <a:p>
            <a:pPr algn="l"/>
            <a:r>
              <a:rPr lang="zh-CN" altLang="en-US" sz="2135">
                <a:solidFill>
                  <a:srgbClr val="2E4C64"/>
                </a:solidFill>
              </a:rPr>
              <a:t>4)The system checks the information of this role is valid or not.</a:t>
            </a:r>
          </a:p>
          <a:p>
            <a:pPr algn="l"/>
            <a:r>
              <a:rPr lang="zh-CN" altLang="en-US" sz="2135">
                <a:solidFill>
                  <a:srgbClr val="2E4C64"/>
                </a:solidFill>
              </a:rPr>
              <a:t>5)If OK, the role will be saved.</a:t>
            </a:r>
          </a:p>
          <a:p>
            <a:pPr algn="l"/>
            <a:r>
              <a:rPr lang="zh-CN" altLang="en-US" sz="2135">
                <a:solidFill>
                  <a:srgbClr val="2E4C64"/>
                </a:solidFill>
              </a:rPr>
              <a:t>6)The new role display in the management page.</a:t>
            </a:r>
          </a:p>
          <a:p>
            <a:pPr algn="l"/>
            <a:r>
              <a:rPr lang="zh-CN" altLang="en-US" sz="2135" b="1">
                <a:solidFill>
                  <a:srgbClr val="2E4C64"/>
                </a:solidFill>
              </a:rPr>
              <a:t>2.Alternative Flow</a:t>
            </a:r>
            <a:endParaRPr lang="zh-CN" altLang="en-US" sz="2135">
              <a:solidFill>
                <a:srgbClr val="2E4C64"/>
              </a:solidFill>
            </a:endParaRPr>
          </a:p>
          <a:p>
            <a:pPr algn="l"/>
            <a:r>
              <a:rPr lang="zh-CN" altLang="en-US" sz="2135">
                <a:solidFill>
                  <a:srgbClr val="2E4C64"/>
                </a:solidFill>
              </a:rPr>
              <a:t>1)if the role information is invalid, a failure message is displayed to the user, and the use case is over.</a:t>
            </a:r>
          </a:p>
        </p:txBody>
      </p:sp>
    </p:spTree>
    <p:extLst>
      <p:ext uri="{BB962C8B-B14F-4D97-AF65-F5344CB8AC3E}">
        <p14:creationId xmlns:p14="http://schemas.microsoft.com/office/powerpoint/2010/main" val="3173555864"/>
      </p:ext>
    </p:extLst>
  </p:cSld>
  <p:clrMapOvr>
    <a:masterClrMapping/>
  </p:clrMapOvr>
  <p:transition spd="slow">
    <p:wip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034" name="组合 4"/>
          <p:cNvGrpSpPr>
            <a:grpSpLocks/>
          </p:cNvGrpSpPr>
          <p:nvPr/>
        </p:nvGrpSpPr>
        <p:grpSpPr bwMode="auto">
          <a:xfrm flipV="1">
            <a:off x="4578350" y="936625"/>
            <a:ext cx="3035300" cy="46038"/>
            <a:chOff x="2435703" y="480263"/>
            <a:chExt cx="4402064" cy="45719"/>
          </a:xfrm>
        </p:grpSpPr>
        <p:sp>
          <p:nvSpPr>
            <p:cNvPr id="6" name="矩形 5"/>
            <p:cNvSpPr/>
            <p:nvPr/>
          </p:nvSpPr>
          <p:spPr>
            <a:xfrm>
              <a:off x="2435703" y="480263"/>
              <a:ext cx="1100516" cy="45719"/>
            </a:xfrm>
            <a:prstGeom prst="rect">
              <a:avLst/>
            </a:prstGeom>
            <a:solidFill>
              <a:srgbClr val="A8D37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矩形 6"/>
            <p:cNvSpPr/>
            <p:nvPr/>
          </p:nvSpPr>
          <p:spPr>
            <a:xfrm>
              <a:off x="3536219" y="480263"/>
              <a:ext cx="1100516" cy="45719"/>
            </a:xfrm>
            <a:prstGeom prst="rect">
              <a:avLst/>
            </a:prstGeom>
            <a:solidFill>
              <a:srgbClr val="87C7E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p:nvSpPr>
          <p:spPr>
            <a:xfrm>
              <a:off x="4636735" y="480263"/>
              <a:ext cx="1100516" cy="45719"/>
            </a:xfrm>
            <a:prstGeom prst="rect">
              <a:avLst/>
            </a:prstGeom>
            <a:solidFill>
              <a:srgbClr val="FED16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p:nvSpPr>
          <p:spPr>
            <a:xfrm>
              <a:off x="5737251" y="480263"/>
              <a:ext cx="1100516" cy="45719"/>
            </a:xfrm>
            <a:prstGeom prst="rect">
              <a:avLst/>
            </a:prstGeom>
            <a:solidFill>
              <a:srgbClr val="ED6B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44035" name="文本框 9"/>
          <p:cNvSpPr txBox="1">
            <a:spLocks noChangeArrowheads="1"/>
          </p:cNvSpPr>
          <p:nvPr/>
        </p:nvSpPr>
        <p:spPr bwMode="auto">
          <a:xfrm>
            <a:off x="5040313" y="534988"/>
            <a:ext cx="25733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a:latin typeface="Arial" panose="020B0604020202020204" pitchFamily="34" charset="0"/>
                <a:cs typeface="Arial" panose="020B0604020202020204" pitchFamily="34" charset="0"/>
              </a:rPr>
              <a:t>YOUR TEXT HERE</a:t>
            </a:r>
            <a:endParaRPr lang="zh-CN" altLang="en-US">
              <a:latin typeface="Arial" panose="020B0604020202020204" pitchFamily="34" charset="0"/>
              <a:cs typeface="Arial" panose="020B0604020202020204" pitchFamily="34" charset="0"/>
            </a:endParaRPr>
          </a:p>
        </p:txBody>
      </p:sp>
      <p:sp>
        <p:nvSpPr>
          <p:cNvPr id="11" name="正五边形 3"/>
          <p:cNvSpPr/>
          <p:nvPr/>
        </p:nvSpPr>
        <p:spPr>
          <a:xfrm flipV="1">
            <a:off x="0" y="-6352"/>
            <a:ext cx="12198350" cy="6873875"/>
          </a:xfrm>
          <a:prstGeom prst="rect">
            <a:avLst/>
          </a:prstGeom>
          <a:solidFill>
            <a:srgbClr val="C3E1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prstClr val="white"/>
              </a:solidFill>
            </a:endParaRPr>
          </a:p>
        </p:txBody>
      </p:sp>
      <p:sp>
        <p:nvSpPr>
          <p:cNvPr id="17" name="文本框 5"/>
          <p:cNvSpPr txBox="1">
            <a:spLocks noChangeArrowheads="1"/>
          </p:cNvSpPr>
          <p:nvPr/>
        </p:nvSpPr>
        <p:spPr bwMode="auto">
          <a:xfrm>
            <a:off x="5654675" y="2756894"/>
            <a:ext cx="548640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5400" b="1" dirty="0">
                <a:solidFill>
                  <a:srgbClr val="2E4C64"/>
                </a:solidFill>
                <a:latin typeface="微软雅黑" panose="020B0503020204020204" pitchFamily="34" charset="-122"/>
                <a:ea typeface="微软雅黑" panose="020B0503020204020204" pitchFamily="34" charset="-122"/>
              </a:rPr>
              <a:t>Class </a:t>
            </a:r>
            <a:r>
              <a:rPr lang="en-US" altLang="zh-CN" sz="5400" b="1" dirty="0" smtClean="0">
                <a:solidFill>
                  <a:schemeClr val="bg1"/>
                </a:solidFill>
                <a:latin typeface="微软雅黑" panose="020B0503020204020204" pitchFamily="34" charset="-122"/>
                <a:ea typeface="微软雅黑" panose="020B0503020204020204" pitchFamily="34" charset="-122"/>
              </a:rPr>
              <a:t>Modeling</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11141075" y="2574925"/>
            <a:ext cx="1057275" cy="1568450"/>
          </a:xfrm>
          <a:prstGeom prst="rect">
            <a:avLst/>
          </a:prstGeom>
          <a:solidFill>
            <a:srgbClr val="2E4C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0" name="矩形 19"/>
          <p:cNvSpPr/>
          <p:nvPr/>
        </p:nvSpPr>
        <p:spPr>
          <a:xfrm>
            <a:off x="7654925" y="3927475"/>
            <a:ext cx="3324225" cy="215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extLst>
      <p:ext uri="{BB962C8B-B14F-4D97-AF65-F5344CB8AC3E}">
        <p14:creationId xmlns:p14="http://schemas.microsoft.com/office/powerpoint/2010/main" val="3151379639"/>
      </p:ext>
    </p:extLst>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670B36EC-0119-4228-97AD-10CF3E318172}"/>
              </a:ext>
            </a:extLst>
          </p:cNvPr>
          <p:cNvPicPr>
            <a:picLocks noChangeAspect="1"/>
          </p:cNvPicPr>
          <p:nvPr/>
        </p:nvPicPr>
        <p:blipFill>
          <a:blip r:embed="rId2"/>
          <a:stretch>
            <a:fillRect/>
          </a:stretch>
        </p:blipFill>
        <p:spPr>
          <a:xfrm>
            <a:off x="821802" y="200375"/>
            <a:ext cx="12273024" cy="13753285"/>
          </a:xfrm>
          <a:prstGeom prst="rect">
            <a:avLst/>
          </a:prstGeom>
        </p:spPr>
      </p:pic>
    </p:spTree>
    <p:extLst>
      <p:ext uri="{BB962C8B-B14F-4D97-AF65-F5344CB8AC3E}">
        <p14:creationId xmlns:p14="http://schemas.microsoft.com/office/powerpoint/2010/main" val="1343193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3.125E-6 -4.44444E-6 L -0.0638 -0.9662 " pathEditMode="relative" rAng="0" ptsTypes="AA">
                                      <p:cBhvr>
                                        <p:cTn id="6" dur="2000" fill="hold"/>
                                        <p:tgtEl>
                                          <p:spTgt spid="4"/>
                                        </p:tgtEl>
                                        <p:attrNameLst>
                                          <p:attrName>ppt_x</p:attrName>
                                          <p:attrName>ppt_y</p:attrName>
                                        </p:attrNameLst>
                                      </p:cBhvr>
                                      <p:rCtr x="-3190" y="-4831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84D5D34-78D9-4911-8918-60BD3EC59A36}"/>
              </a:ext>
            </a:extLst>
          </p:cNvPr>
          <p:cNvSpPr txBox="1">
            <a:spLocks/>
          </p:cNvSpPr>
          <p:nvPr/>
        </p:nvSpPr>
        <p:spPr bwMode="auto">
          <a:xfrm>
            <a:off x="785038" y="1853556"/>
            <a:ext cx="3154859" cy="5042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 typeface="Arial" panose="020B0604020202020204" pitchFamily="34" charset="0"/>
              <a:buNone/>
            </a:pPr>
            <a:r>
              <a:rPr lang="en-US" altLang="zh-CN" sz="3200" b="1" dirty="0">
                <a:solidFill>
                  <a:srgbClr val="2E4C64"/>
                </a:solidFill>
                <a:latin typeface="微软雅黑" panose="020B0503020204020204" pitchFamily="34" charset="-122"/>
                <a:ea typeface="微软雅黑" panose="020B0503020204020204" pitchFamily="34" charset="-122"/>
              </a:rPr>
              <a:t>Composition</a:t>
            </a:r>
          </a:p>
        </p:txBody>
      </p:sp>
      <p:pic>
        <p:nvPicPr>
          <p:cNvPr id="5" name="图片 4">
            <a:extLst>
              <a:ext uri="{FF2B5EF4-FFF2-40B4-BE49-F238E27FC236}">
                <a16:creationId xmlns:a16="http://schemas.microsoft.com/office/drawing/2014/main" id="{AABD4553-4A4B-44DA-9CA1-87BBB73755B5}"/>
              </a:ext>
            </a:extLst>
          </p:cNvPr>
          <p:cNvPicPr>
            <a:picLocks noChangeAspect="1"/>
          </p:cNvPicPr>
          <p:nvPr/>
        </p:nvPicPr>
        <p:blipFill>
          <a:blip r:embed="rId2"/>
          <a:stretch>
            <a:fillRect/>
          </a:stretch>
        </p:blipFill>
        <p:spPr>
          <a:xfrm>
            <a:off x="6824247" y="0"/>
            <a:ext cx="4572879" cy="7354471"/>
          </a:xfrm>
          <a:prstGeom prst="rect">
            <a:avLst/>
          </a:prstGeom>
        </p:spPr>
      </p:pic>
      <p:sp>
        <p:nvSpPr>
          <p:cNvPr id="6" name="Content Placeholder 2">
            <a:extLst>
              <a:ext uri="{FF2B5EF4-FFF2-40B4-BE49-F238E27FC236}">
                <a16:creationId xmlns:a16="http://schemas.microsoft.com/office/drawing/2014/main" id="{C14305EC-A3F5-4A8A-8857-450EFD28483A}"/>
              </a:ext>
            </a:extLst>
          </p:cNvPr>
          <p:cNvSpPr txBox="1">
            <a:spLocks/>
          </p:cNvSpPr>
          <p:nvPr/>
        </p:nvSpPr>
        <p:spPr bwMode="auto">
          <a:xfrm>
            <a:off x="785038" y="2556826"/>
            <a:ext cx="5192004" cy="1230866"/>
          </a:xfrm>
          <a:prstGeom prst="rect">
            <a:avLst/>
          </a:prstGeom>
        </p:spPr>
        <p:txBody>
          <a:bodyPr wrap="square" lIns="121682" tIns="60841" rIns="121682" bIns="60841">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fontAlgn="auto">
              <a:spcAft>
                <a:spcPts val="0"/>
              </a:spcAft>
              <a:buFont typeface="Arial" pitchFamily="34" charset="0"/>
              <a:buNone/>
              <a:defRPr/>
            </a:pPr>
            <a:r>
              <a:rPr lang="en-US" altLang="zh-CN" sz="1800" dirty="0">
                <a:solidFill>
                  <a:srgbClr val="87C7E3"/>
                </a:solidFill>
                <a:latin typeface="微软雅黑" panose="020B0503020204020204" pitchFamily="34" charset="-122"/>
                <a:ea typeface="微软雅黑" panose="020B0503020204020204" pitchFamily="34" charset="-122"/>
              </a:rPr>
              <a:t>Each Interview has some Interview Grades. The grade record the feedback about one participant. The Interview Grade can not exist alone.</a:t>
            </a:r>
            <a:endParaRPr lang="en-US" sz="1600" dirty="0">
              <a:solidFill>
                <a:srgbClr val="87C7E3"/>
              </a:solidFill>
              <a:latin typeface="微软雅黑" panose="020B0503020204020204" pitchFamily="34" charset="-122"/>
            </a:endParaRPr>
          </a:p>
        </p:txBody>
      </p:sp>
    </p:spTree>
    <p:extLst>
      <p:ext uri="{BB962C8B-B14F-4D97-AF65-F5344CB8AC3E}">
        <p14:creationId xmlns:p14="http://schemas.microsoft.com/office/powerpoint/2010/main" val="93122919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F6768D7-93CA-42B5-B107-005D4515EF25}"/>
              </a:ext>
            </a:extLst>
          </p:cNvPr>
          <p:cNvPicPr>
            <a:picLocks noChangeAspect="1"/>
          </p:cNvPicPr>
          <p:nvPr/>
        </p:nvPicPr>
        <p:blipFill>
          <a:blip r:embed="rId2"/>
          <a:stretch>
            <a:fillRect/>
          </a:stretch>
        </p:blipFill>
        <p:spPr>
          <a:xfrm>
            <a:off x="152166" y="3099934"/>
            <a:ext cx="11353150" cy="3758066"/>
          </a:xfrm>
          <a:prstGeom prst="rect">
            <a:avLst/>
          </a:prstGeom>
        </p:spPr>
      </p:pic>
      <p:sp>
        <p:nvSpPr>
          <p:cNvPr id="3" name="Content Placeholder 2">
            <a:extLst>
              <a:ext uri="{FF2B5EF4-FFF2-40B4-BE49-F238E27FC236}">
                <a16:creationId xmlns:a16="http://schemas.microsoft.com/office/drawing/2014/main" id="{D7C0F749-ED18-4ED5-8FE9-B93629D90B15}"/>
              </a:ext>
            </a:extLst>
          </p:cNvPr>
          <p:cNvSpPr txBox="1">
            <a:spLocks/>
          </p:cNvSpPr>
          <p:nvPr/>
        </p:nvSpPr>
        <p:spPr bwMode="auto">
          <a:xfrm>
            <a:off x="527830" y="697828"/>
            <a:ext cx="3154859" cy="5042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None/>
            </a:pPr>
            <a:r>
              <a:rPr lang="en-US" altLang="zh-CN" sz="3200" b="1" dirty="0">
                <a:solidFill>
                  <a:srgbClr val="2E4C64"/>
                </a:solidFill>
                <a:latin typeface="微软雅黑" panose="020B0503020204020204" pitchFamily="34" charset="-122"/>
                <a:ea typeface="微软雅黑" panose="020B0503020204020204" pitchFamily="34" charset="-122"/>
              </a:rPr>
              <a:t>Aggregation</a:t>
            </a:r>
          </a:p>
        </p:txBody>
      </p:sp>
      <p:sp>
        <p:nvSpPr>
          <p:cNvPr id="4" name="Content Placeholder 2">
            <a:extLst>
              <a:ext uri="{FF2B5EF4-FFF2-40B4-BE49-F238E27FC236}">
                <a16:creationId xmlns:a16="http://schemas.microsoft.com/office/drawing/2014/main" id="{E4A68EC1-2319-4306-8687-4E373BE000A4}"/>
              </a:ext>
            </a:extLst>
          </p:cNvPr>
          <p:cNvSpPr txBox="1">
            <a:spLocks/>
          </p:cNvSpPr>
          <p:nvPr/>
        </p:nvSpPr>
        <p:spPr bwMode="auto">
          <a:xfrm>
            <a:off x="527830" y="1474136"/>
            <a:ext cx="8281805" cy="676868"/>
          </a:xfrm>
          <a:prstGeom prst="rect">
            <a:avLst/>
          </a:prstGeom>
        </p:spPr>
        <p:txBody>
          <a:bodyPr wrap="square" lIns="121682" tIns="60841" rIns="121682" bIns="60841">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fontAlgn="auto">
              <a:spcAft>
                <a:spcPts val="0"/>
              </a:spcAft>
              <a:buFont typeface="Arial" pitchFamily="34" charset="0"/>
              <a:buNone/>
              <a:defRPr/>
            </a:pPr>
            <a:r>
              <a:rPr lang="en-US" sz="1800" dirty="0">
                <a:solidFill>
                  <a:srgbClr val="87C7E3"/>
                </a:solidFill>
                <a:latin typeface="微软雅黑" panose="020B0503020204020204" pitchFamily="34" charset="-122"/>
                <a:ea typeface="微软雅黑" panose="020B0503020204020204" pitchFamily="34" charset="-122"/>
              </a:rPr>
              <a:t>Interview Flow consists of multiple Interview Templates. The Interview Template can be created alone without in any Interview Flow.</a:t>
            </a:r>
            <a:endParaRPr lang="en-US" sz="1600" dirty="0">
              <a:solidFill>
                <a:srgbClr val="87C7E3"/>
              </a:solidFill>
              <a:latin typeface="微软雅黑" panose="020B0503020204020204" pitchFamily="34" charset="-122"/>
            </a:endParaRPr>
          </a:p>
        </p:txBody>
      </p:sp>
    </p:spTree>
    <p:extLst>
      <p:ext uri="{BB962C8B-B14F-4D97-AF65-F5344CB8AC3E}">
        <p14:creationId xmlns:p14="http://schemas.microsoft.com/office/powerpoint/2010/main" val="10715356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997EF7-0E92-460A-8AB6-9FCE00F734A1}"/>
              </a:ext>
            </a:extLst>
          </p:cNvPr>
          <p:cNvSpPr txBox="1">
            <a:spLocks/>
          </p:cNvSpPr>
          <p:nvPr/>
        </p:nvSpPr>
        <p:spPr bwMode="auto">
          <a:xfrm>
            <a:off x="360803" y="490111"/>
            <a:ext cx="6334569" cy="5042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None/>
            </a:pPr>
            <a:r>
              <a:rPr lang="en-US" altLang="zh-CN" sz="3200" b="1" dirty="0" smtClean="0">
                <a:solidFill>
                  <a:srgbClr val="2E4C64"/>
                </a:solidFill>
                <a:latin typeface="微软雅黑" panose="020B0503020204020204" pitchFamily="34" charset="-122"/>
                <a:ea typeface="微软雅黑" panose="020B0503020204020204" pitchFamily="34" charset="-122"/>
              </a:rPr>
              <a:t>OOA Test - CRC Card</a:t>
            </a:r>
            <a:endParaRPr lang="en-US" altLang="zh-CN" sz="3200" b="1" dirty="0">
              <a:solidFill>
                <a:srgbClr val="2E4C64"/>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6C285D0D-2BB8-4741-95E6-0D6C367B8A5B}"/>
              </a:ext>
            </a:extLst>
          </p:cNvPr>
          <p:cNvPicPr>
            <a:picLocks noChangeAspect="1"/>
          </p:cNvPicPr>
          <p:nvPr/>
        </p:nvPicPr>
        <p:blipFill>
          <a:blip r:embed="rId2"/>
          <a:stretch>
            <a:fillRect/>
          </a:stretch>
        </p:blipFill>
        <p:spPr>
          <a:xfrm>
            <a:off x="3070070" y="3222945"/>
            <a:ext cx="9121930" cy="3635055"/>
          </a:xfrm>
          <a:prstGeom prst="rect">
            <a:avLst/>
          </a:prstGeom>
        </p:spPr>
      </p:pic>
      <p:graphicFrame>
        <p:nvGraphicFramePr>
          <p:cNvPr id="4" name="表格 3">
            <a:extLst>
              <a:ext uri="{FF2B5EF4-FFF2-40B4-BE49-F238E27FC236}">
                <a16:creationId xmlns:a16="http://schemas.microsoft.com/office/drawing/2014/main" id="{9ED3DBB4-DB7F-4204-B703-150D6DE0CBD3}"/>
              </a:ext>
            </a:extLst>
          </p:cNvPr>
          <p:cNvGraphicFramePr>
            <a:graphicFrameLocks noGrp="1"/>
          </p:cNvGraphicFramePr>
          <p:nvPr>
            <p:extLst>
              <p:ext uri="{D42A27DB-BD31-4B8C-83A1-F6EECF244321}">
                <p14:modId xmlns:p14="http://schemas.microsoft.com/office/powerpoint/2010/main" val="1563868434"/>
              </p:ext>
            </p:extLst>
          </p:nvPr>
        </p:nvGraphicFramePr>
        <p:xfrm>
          <a:off x="581732" y="1492513"/>
          <a:ext cx="4229616" cy="4534055"/>
        </p:xfrm>
        <a:graphic>
          <a:graphicData uri="http://schemas.openxmlformats.org/drawingml/2006/table">
            <a:tbl>
              <a:tblPr firstRow="1" bandRow="1">
                <a:tableStyleId>{D7AC3CCA-C797-4891-BE02-D94E43425B78}</a:tableStyleId>
              </a:tblPr>
              <a:tblGrid>
                <a:gridCol w="4229616">
                  <a:extLst>
                    <a:ext uri="{9D8B030D-6E8A-4147-A177-3AD203B41FA5}">
                      <a16:colId xmlns:a16="http://schemas.microsoft.com/office/drawing/2014/main" val="20000"/>
                    </a:ext>
                  </a:extLst>
                </a:gridCol>
              </a:tblGrid>
              <a:tr h="461668">
                <a:tc>
                  <a:txBody>
                    <a:bodyPr/>
                    <a:lstStyle/>
                    <a:p>
                      <a:pPr algn="ctr"/>
                      <a:r>
                        <a:rPr lang="en-US" altLang="zh-CN" sz="1300" dirty="0">
                          <a:solidFill>
                            <a:srgbClr val="2E4C64"/>
                          </a:solidFill>
                        </a:rPr>
                        <a:t>CLASS</a:t>
                      </a:r>
                    </a:p>
                    <a:p>
                      <a:pPr algn="ctr"/>
                      <a:r>
                        <a:rPr lang="en-US" altLang="zh-CN" sz="1300" dirty="0">
                          <a:solidFill>
                            <a:srgbClr val="2E4C64"/>
                          </a:solidFill>
                        </a:rPr>
                        <a:t>Student Account</a:t>
                      </a:r>
                      <a:endParaRPr lang="zh-CN" altLang="en-US" sz="1300" dirty="0">
                        <a:solidFill>
                          <a:srgbClr val="2E4C64"/>
                        </a:solidFill>
                      </a:endParaRPr>
                    </a:p>
                  </a:txBody>
                  <a:tcPr marL="86354" marR="86354" marT="43177" marB="43177">
                    <a:solidFill>
                      <a:srgbClr val="87C7E3"/>
                    </a:solidFill>
                  </a:tcPr>
                </a:tc>
                <a:extLst>
                  <a:ext uri="{0D108BD9-81ED-4DB2-BD59-A6C34878D82A}">
                    <a16:rowId xmlns:a16="http://schemas.microsoft.com/office/drawing/2014/main" val="10000"/>
                  </a:ext>
                </a:extLst>
              </a:tr>
              <a:tr h="2736016">
                <a:tc>
                  <a:txBody>
                    <a:bodyPr/>
                    <a:lstStyle/>
                    <a:p>
                      <a:pPr algn="ctr"/>
                      <a:r>
                        <a:rPr lang="en-US" altLang="zh-CN" sz="1300" dirty="0">
                          <a:solidFill>
                            <a:srgbClr val="87C7E3"/>
                          </a:solidFill>
                        </a:rPr>
                        <a:t>RESPONSIBILITY</a:t>
                      </a:r>
                    </a:p>
                    <a:p>
                      <a:pPr marL="342900" indent="-342900">
                        <a:buAutoNum type="arabicPeriod"/>
                      </a:pPr>
                      <a:r>
                        <a:rPr lang="en-US" altLang="zh-CN" sz="1300" dirty="0">
                          <a:solidFill>
                            <a:schemeClr val="bg1"/>
                          </a:solidFill>
                        </a:rPr>
                        <a:t>Create a Resume</a:t>
                      </a:r>
                    </a:p>
                    <a:p>
                      <a:pPr marL="342900" indent="-342900">
                        <a:buAutoNum type="arabicPeriod"/>
                      </a:pPr>
                      <a:r>
                        <a:rPr lang="en-US" altLang="zh-CN" sz="1300" dirty="0">
                          <a:solidFill>
                            <a:schemeClr val="bg1"/>
                          </a:solidFill>
                        </a:rPr>
                        <a:t>Send message to Resume to CRUD a Reward</a:t>
                      </a:r>
                    </a:p>
                    <a:p>
                      <a:pPr marL="342900" indent="-342900">
                        <a:buAutoNum type="arabicPeriod"/>
                      </a:pPr>
                      <a:r>
                        <a:rPr lang="en-US" altLang="zh-CN" sz="1300" dirty="0">
                          <a:solidFill>
                            <a:schemeClr val="bg1"/>
                          </a:solidFill>
                        </a:rPr>
                        <a:t>Send message to Resume to add/delate a Language Skill</a:t>
                      </a:r>
                    </a:p>
                    <a:p>
                      <a:pPr marL="342900" indent="-342900">
                        <a:buAutoNum type="arabicPeriod"/>
                      </a:pPr>
                      <a:r>
                        <a:rPr lang="en-US" altLang="zh-CN" sz="1300" dirty="0">
                          <a:solidFill>
                            <a:schemeClr val="bg1"/>
                          </a:solidFill>
                        </a:rPr>
                        <a:t>Send message to Resume to CRUD a Project Experience</a:t>
                      </a:r>
                    </a:p>
                    <a:p>
                      <a:pPr marL="342900" indent="-342900">
                        <a:buAutoNum type="arabicPeriod"/>
                      </a:pPr>
                      <a:r>
                        <a:rPr lang="en-US" altLang="zh-CN" sz="1300" i="0" dirty="0">
                          <a:solidFill>
                            <a:schemeClr val="bg1"/>
                          </a:solidFill>
                        </a:rPr>
                        <a:t>Send message to </a:t>
                      </a:r>
                      <a:r>
                        <a:rPr lang="en-US" altLang="zh-CN" sz="1300" dirty="0">
                          <a:solidFill>
                            <a:schemeClr val="bg1"/>
                          </a:solidFill>
                        </a:rPr>
                        <a:t>Resume</a:t>
                      </a:r>
                      <a:r>
                        <a:rPr lang="en-US" altLang="zh-CN" sz="1300" i="0" dirty="0">
                          <a:solidFill>
                            <a:schemeClr val="bg1"/>
                          </a:solidFill>
                        </a:rPr>
                        <a:t>  to CRUD a Education Experience</a:t>
                      </a:r>
                    </a:p>
                    <a:p>
                      <a:pPr marL="342900" indent="-342900">
                        <a:buAutoNum type="arabicPeriod"/>
                      </a:pPr>
                      <a:r>
                        <a:rPr lang="en-US" altLang="zh-CN" sz="1300" i="0" dirty="0">
                          <a:solidFill>
                            <a:schemeClr val="bg1"/>
                          </a:solidFill>
                        </a:rPr>
                        <a:t>Send message to </a:t>
                      </a:r>
                      <a:r>
                        <a:rPr lang="en-US" altLang="zh-CN" sz="1300" dirty="0">
                          <a:solidFill>
                            <a:schemeClr val="bg1"/>
                          </a:solidFill>
                        </a:rPr>
                        <a:t>Resume to </a:t>
                      </a:r>
                      <a:r>
                        <a:rPr lang="en-US" altLang="zh-CN" sz="1300" i="0" dirty="0">
                          <a:solidFill>
                            <a:schemeClr val="bg1"/>
                          </a:solidFill>
                        </a:rPr>
                        <a:t>CRUD a Intern Experience</a:t>
                      </a:r>
                    </a:p>
                    <a:p>
                      <a:pPr marL="342900" indent="-342900">
                        <a:buAutoNum type="arabicPeriod"/>
                      </a:pPr>
                      <a:r>
                        <a:rPr lang="en-US" altLang="zh-CN" sz="1300" i="0" dirty="0">
                          <a:solidFill>
                            <a:schemeClr val="bg1"/>
                          </a:solidFill>
                        </a:rPr>
                        <a:t>Send message to Resume to CRUD a Professional Skill</a:t>
                      </a:r>
                    </a:p>
                    <a:p>
                      <a:pPr marL="342900" indent="-342900">
                        <a:buAutoNum type="arabicPeriod"/>
                      </a:pPr>
                      <a:r>
                        <a:rPr lang="en-US" altLang="zh-CN" sz="1300" i="0" dirty="0">
                          <a:solidFill>
                            <a:schemeClr val="bg1"/>
                          </a:solidFill>
                        </a:rPr>
                        <a:t>Send message to Resume to CRUD a Certification</a:t>
                      </a:r>
                    </a:p>
                    <a:p>
                      <a:pPr marL="342900" indent="-342900">
                        <a:buAutoNum type="arabicPeriod"/>
                      </a:pPr>
                      <a:r>
                        <a:rPr lang="en-US" altLang="zh-CN" sz="1300" i="0" dirty="0">
                          <a:solidFill>
                            <a:schemeClr val="bg1"/>
                          </a:solidFill>
                        </a:rPr>
                        <a:t>Change password</a:t>
                      </a:r>
                    </a:p>
                    <a:p>
                      <a:pPr marL="342900" indent="-342900">
                        <a:buAutoNum type="arabicPeriod"/>
                      </a:pPr>
                      <a:r>
                        <a:rPr lang="en-US" altLang="zh-CN" sz="1300" i="0" dirty="0">
                          <a:solidFill>
                            <a:schemeClr val="bg1"/>
                          </a:solidFill>
                        </a:rPr>
                        <a:t>Create </a:t>
                      </a:r>
                      <a:r>
                        <a:rPr lang="en-US" altLang="zh-CN" sz="1300" i="0" dirty="0" smtClean="0">
                          <a:solidFill>
                            <a:schemeClr val="bg1"/>
                          </a:solidFill>
                        </a:rPr>
                        <a:t>an </a:t>
                      </a:r>
                      <a:r>
                        <a:rPr lang="en-US" altLang="zh-CN" sz="1300" i="0" dirty="0">
                          <a:solidFill>
                            <a:schemeClr val="bg1"/>
                          </a:solidFill>
                        </a:rPr>
                        <a:t>o</a:t>
                      </a:r>
                      <a:r>
                        <a:rPr lang="en-US" altLang="zh-CN" sz="1300" i="0" dirty="0" smtClean="0">
                          <a:solidFill>
                            <a:schemeClr val="bg1"/>
                          </a:solidFill>
                        </a:rPr>
                        <a:t>ccupation </a:t>
                      </a:r>
                      <a:r>
                        <a:rPr lang="en-US" altLang="zh-CN" sz="1300" i="0" dirty="0">
                          <a:solidFill>
                            <a:schemeClr val="bg1"/>
                          </a:solidFill>
                        </a:rPr>
                        <a:t>a</a:t>
                      </a:r>
                      <a:r>
                        <a:rPr lang="en-US" altLang="zh-CN" sz="1300" i="0" dirty="0" smtClean="0">
                          <a:solidFill>
                            <a:schemeClr val="bg1"/>
                          </a:solidFill>
                        </a:rPr>
                        <a:t>pplication</a:t>
                      </a:r>
                      <a:endParaRPr lang="zh-CN" altLang="en-US" sz="1300" i="1" dirty="0">
                        <a:solidFill>
                          <a:schemeClr val="bg1"/>
                        </a:solidFill>
                      </a:endParaRPr>
                    </a:p>
                  </a:txBody>
                  <a:tcPr marL="86354" marR="86354" marT="43177" marB="43177">
                    <a:solidFill>
                      <a:srgbClr val="2E4C64"/>
                    </a:solidFill>
                  </a:tcPr>
                </a:tc>
                <a:extLst>
                  <a:ext uri="{0D108BD9-81ED-4DB2-BD59-A6C34878D82A}">
                    <a16:rowId xmlns:a16="http://schemas.microsoft.com/office/drawing/2014/main" val="10001"/>
                  </a:ext>
                </a:extLst>
              </a:tr>
              <a:tr h="1191427">
                <a:tc>
                  <a:txBody>
                    <a:bodyPr/>
                    <a:lstStyle/>
                    <a:p>
                      <a:pPr marL="0" indent="0" algn="ctr">
                        <a:buNone/>
                      </a:pPr>
                      <a:r>
                        <a:rPr lang="en-US" altLang="zh-CN" sz="1300" dirty="0">
                          <a:solidFill>
                            <a:srgbClr val="2E4C64"/>
                          </a:solidFill>
                        </a:rPr>
                        <a:t>COLLABORATION</a:t>
                      </a:r>
                    </a:p>
                    <a:p>
                      <a:pPr marL="342900" indent="-342900">
                        <a:buAutoNum type="arabicPeriod"/>
                      </a:pPr>
                      <a:r>
                        <a:rPr lang="en-US" altLang="zh-CN" sz="1300" dirty="0">
                          <a:solidFill>
                            <a:srgbClr val="2E4C64"/>
                          </a:solidFill>
                        </a:rPr>
                        <a:t>Class Student Account</a:t>
                      </a:r>
                    </a:p>
                    <a:p>
                      <a:pPr marL="342900" indent="-342900">
                        <a:buAutoNum type="arabicPeriod"/>
                      </a:pPr>
                      <a:r>
                        <a:rPr lang="en-US" altLang="zh-CN" sz="1300" dirty="0">
                          <a:solidFill>
                            <a:srgbClr val="2E4C64"/>
                          </a:solidFill>
                        </a:rPr>
                        <a:t>Class Resume</a:t>
                      </a:r>
                    </a:p>
                    <a:p>
                      <a:pPr marL="342900" indent="-342900">
                        <a:buAutoNum type="arabicPeriod"/>
                      </a:pPr>
                      <a:r>
                        <a:rPr lang="en-US" altLang="zh-CN" sz="1300" dirty="0">
                          <a:solidFill>
                            <a:srgbClr val="2E4C64"/>
                          </a:solidFill>
                        </a:rPr>
                        <a:t>Class Occupation </a:t>
                      </a:r>
                      <a:r>
                        <a:rPr lang="en-US" altLang="zh-CN" sz="1300" dirty="0" err="1" smtClean="0">
                          <a:solidFill>
                            <a:srgbClr val="2E4C64"/>
                          </a:solidFill>
                        </a:rPr>
                        <a:t>Applicationaa</a:t>
                      </a:r>
                      <a:endParaRPr lang="en-US" altLang="zh-CN" sz="1300" dirty="0">
                        <a:solidFill>
                          <a:srgbClr val="2E4C64"/>
                        </a:solidFill>
                      </a:endParaRPr>
                    </a:p>
                  </a:txBody>
                  <a:tcPr marL="86354" marR="86354" marT="43177" marB="43177">
                    <a:solidFill>
                      <a:srgbClr val="87C7E3"/>
                    </a:solidFill>
                  </a:tcPr>
                </a:tc>
                <a:extLst>
                  <a:ext uri="{0D108BD9-81ED-4DB2-BD59-A6C34878D82A}">
                    <a16:rowId xmlns:a16="http://schemas.microsoft.com/office/drawing/2014/main" val="10002"/>
                  </a:ext>
                </a:extLst>
              </a:tr>
            </a:tbl>
          </a:graphicData>
        </a:graphic>
      </p:graphicFrame>
      <p:sp>
        <p:nvSpPr>
          <p:cNvPr id="5" name="矩形 4"/>
          <p:cNvSpPr/>
          <p:nvPr/>
        </p:nvSpPr>
        <p:spPr>
          <a:xfrm>
            <a:off x="7990261" y="2724789"/>
            <a:ext cx="2068140" cy="189630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左箭头 7"/>
          <p:cNvSpPr/>
          <p:nvPr/>
        </p:nvSpPr>
        <p:spPr>
          <a:xfrm>
            <a:off x="5228650" y="2608188"/>
            <a:ext cx="2571366" cy="65771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2420317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034" name="组合 4"/>
          <p:cNvGrpSpPr>
            <a:grpSpLocks/>
          </p:cNvGrpSpPr>
          <p:nvPr/>
        </p:nvGrpSpPr>
        <p:grpSpPr bwMode="auto">
          <a:xfrm flipV="1">
            <a:off x="4578350" y="936625"/>
            <a:ext cx="3035300" cy="46038"/>
            <a:chOff x="2435703" y="480263"/>
            <a:chExt cx="4402064" cy="45719"/>
          </a:xfrm>
        </p:grpSpPr>
        <p:sp>
          <p:nvSpPr>
            <p:cNvPr id="6" name="矩形 5"/>
            <p:cNvSpPr/>
            <p:nvPr/>
          </p:nvSpPr>
          <p:spPr>
            <a:xfrm>
              <a:off x="2435703" y="480263"/>
              <a:ext cx="1100516" cy="45719"/>
            </a:xfrm>
            <a:prstGeom prst="rect">
              <a:avLst/>
            </a:prstGeom>
            <a:solidFill>
              <a:srgbClr val="A8D37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矩形 6"/>
            <p:cNvSpPr/>
            <p:nvPr/>
          </p:nvSpPr>
          <p:spPr>
            <a:xfrm>
              <a:off x="3536219" y="480263"/>
              <a:ext cx="1100516" cy="45719"/>
            </a:xfrm>
            <a:prstGeom prst="rect">
              <a:avLst/>
            </a:prstGeom>
            <a:solidFill>
              <a:srgbClr val="87C7E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p:nvSpPr>
          <p:spPr>
            <a:xfrm>
              <a:off x="4636735" y="480263"/>
              <a:ext cx="1100516" cy="45719"/>
            </a:xfrm>
            <a:prstGeom prst="rect">
              <a:avLst/>
            </a:prstGeom>
            <a:solidFill>
              <a:srgbClr val="FED16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p:nvSpPr>
          <p:spPr>
            <a:xfrm>
              <a:off x="5737251" y="480263"/>
              <a:ext cx="1100516" cy="45719"/>
            </a:xfrm>
            <a:prstGeom prst="rect">
              <a:avLst/>
            </a:prstGeom>
            <a:solidFill>
              <a:srgbClr val="ED6B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44035" name="文本框 9"/>
          <p:cNvSpPr txBox="1">
            <a:spLocks noChangeArrowheads="1"/>
          </p:cNvSpPr>
          <p:nvPr/>
        </p:nvSpPr>
        <p:spPr bwMode="auto">
          <a:xfrm>
            <a:off x="5040313" y="534988"/>
            <a:ext cx="25733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a:latin typeface="Arial" panose="020B0604020202020204" pitchFamily="34" charset="0"/>
                <a:cs typeface="Arial" panose="020B0604020202020204" pitchFamily="34" charset="0"/>
              </a:rPr>
              <a:t>YOUR TEXT HERE</a:t>
            </a:r>
            <a:endParaRPr lang="zh-CN" altLang="en-US">
              <a:latin typeface="Arial" panose="020B0604020202020204" pitchFamily="34" charset="0"/>
              <a:cs typeface="Arial" panose="020B0604020202020204" pitchFamily="34" charset="0"/>
            </a:endParaRPr>
          </a:p>
        </p:txBody>
      </p:sp>
      <p:sp>
        <p:nvSpPr>
          <p:cNvPr id="11" name="正五边形 3"/>
          <p:cNvSpPr/>
          <p:nvPr/>
        </p:nvSpPr>
        <p:spPr>
          <a:xfrm flipV="1">
            <a:off x="0" y="-6352"/>
            <a:ext cx="12198350" cy="6873875"/>
          </a:xfrm>
          <a:prstGeom prst="rect">
            <a:avLst/>
          </a:prstGeom>
          <a:solidFill>
            <a:srgbClr val="C3E1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prstClr val="white"/>
              </a:solidFill>
            </a:endParaRPr>
          </a:p>
        </p:txBody>
      </p:sp>
      <p:sp>
        <p:nvSpPr>
          <p:cNvPr id="17" name="文本框 5"/>
          <p:cNvSpPr txBox="1">
            <a:spLocks noChangeArrowheads="1"/>
          </p:cNvSpPr>
          <p:nvPr/>
        </p:nvSpPr>
        <p:spPr bwMode="auto">
          <a:xfrm>
            <a:off x="3995130" y="2756894"/>
            <a:ext cx="714594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5400" b="1" dirty="0" smtClean="0">
                <a:solidFill>
                  <a:srgbClr val="2E4C64"/>
                </a:solidFill>
                <a:latin typeface="微软雅黑" panose="020B0503020204020204" pitchFamily="34" charset="-122"/>
                <a:ea typeface="微软雅黑" panose="020B0503020204020204" pitchFamily="34" charset="-122"/>
              </a:rPr>
              <a:t>Sequence </a:t>
            </a:r>
            <a:r>
              <a:rPr lang="en-US" altLang="zh-CN" sz="5400" b="1" dirty="0" smtClean="0">
                <a:solidFill>
                  <a:schemeClr val="bg1"/>
                </a:solidFill>
                <a:latin typeface="微软雅黑" panose="020B0503020204020204" pitchFamily="34" charset="-122"/>
                <a:ea typeface="微软雅黑" panose="020B0503020204020204" pitchFamily="34" charset="-122"/>
              </a:rPr>
              <a:t>Diagrams</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11141075" y="2574925"/>
            <a:ext cx="1057275" cy="1568450"/>
          </a:xfrm>
          <a:prstGeom prst="rect">
            <a:avLst/>
          </a:prstGeom>
          <a:solidFill>
            <a:srgbClr val="2E4C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0" name="矩形 19"/>
          <p:cNvSpPr/>
          <p:nvPr/>
        </p:nvSpPr>
        <p:spPr>
          <a:xfrm>
            <a:off x="7654925" y="3927475"/>
            <a:ext cx="3324225" cy="215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extLst>
      <p:ext uri="{BB962C8B-B14F-4D97-AF65-F5344CB8AC3E}">
        <p14:creationId xmlns:p14="http://schemas.microsoft.com/office/powerpoint/2010/main" val="1980419461"/>
      </p:ext>
    </p:extLst>
  </p:cSld>
  <p:clrMapOvr>
    <a:masterClrMapping/>
  </p:clrMapOvr>
  <p:transition spd="slow">
    <p:push dir="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4" name="组合 4"/>
          <p:cNvGrpSpPr>
            <a:grpSpLocks/>
          </p:cNvGrpSpPr>
          <p:nvPr/>
        </p:nvGrpSpPr>
        <p:grpSpPr bwMode="auto">
          <a:xfrm flipV="1">
            <a:off x="1225550" y="1173980"/>
            <a:ext cx="3035300" cy="46038"/>
            <a:chOff x="2435703" y="480263"/>
            <a:chExt cx="4402064" cy="45719"/>
          </a:xfrm>
        </p:grpSpPr>
        <p:sp>
          <p:nvSpPr>
            <p:cNvPr id="6" name="矩形 5"/>
            <p:cNvSpPr/>
            <p:nvPr/>
          </p:nvSpPr>
          <p:spPr>
            <a:xfrm>
              <a:off x="2435703" y="480263"/>
              <a:ext cx="1100516" cy="45719"/>
            </a:xfrm>
            <a:prstGeom prst="rect">
              <a:avLst/>
            </a:prstGeom>
            <a:solidFill>
              <a:srgbClr val="A8D37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矩形 6"/>
            <p:cNvSpPr/>
            <p:nvPr/>
          </p:nvSpPr>
          <p:spPr>
            <a:xfrm>
              <a:off x="3536219" y="480263"/>
              <a:ext cx="1100516" cy="45719"/>
            </a:xfrm>
            <a:prstGeom prst="rect">
              <a:avLst/>
            </a:prstGeom>
            <a:solidFill>
              <a:srgbClr val="87C7E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p:nvSpPr>
          <p:spPr>
            <a:xfrm>
              <a:off x="4636735" y="480263"/>
              <a:ext cx="1100516" cy="45719"/>
            </a:xfrm>
            <a:prstGeom prst="rect">
              <a:avLst/>
            </a:prstGeom>
            <a:solidFill>
              <a:srgbClr val="FED16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p:nvSpPr>
          <p:spPr>
            <a:xfrm>
              <a:off x="5737251" y="480263"/>
              <a:ext cx="1100516" cy="45719"/>
            </a:xfrm>
            <a:prstGeom prst="rect">
              <a:avLst/>
            </a:prstGeom>
            <a:solidFill>
              <a:srgbClr val="ED6B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28675" name="文本框 9"/>
          <p:cNvSpPr txBox="1">
            <a:spLocks noChangeArrowheads="1"/>
          </p:cNvSpPr>
          <p:nvPr/>
        </p:nvSpPr>
        <p:spPr bwMode="auto">
          <a:xfrm>
            <a:off x="214162" y="336822"/>
            <a:ext cx="50580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rgbClr val="2E4C64"/>
                </a:solidFill>
                <a:latin typeface="微软雅黑" panose="020B0503020204020204" pitchFamily="34" charset="-122"/>
                <a:ea typeface="微软雅黑" panose="020B0503020204020204" pitchFamily="34" charset="-122"/>
              </a:rPr>
              <a:t>Online Video Interview</a:t>
            </a:r>
            <a:endParaRPr lang="zh-CN" altLang="en-US" sz="2800" b="1" dirty="0">
              <a:solidFill>
                <a:srgbClr val="2E4C64"/>
              </a:solidFill>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14DBA91E-0195-BF4F-9F5D-E28E482A82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582" y="860042"/>
            <a:ext cx="11195602" cy="5543545"/>
          </a:xfrm>
          <a:prstGeom prst="rect">
            <a:avLst/>
          </a:prstGeom>
        </p:spPr>
      </p:pic>
    </p:spTree>
    <p:extLst>
      <p:ext uri="{BB962C8B-B14F-4D97-AF65-F5344CB8AC3E}">
        <p14:creationId xmlns:p14="http://schemas.microsoft.com/office/powerpoint/2010/main" val="1133064986"/>
      </p:ext>
    </p:extLst>
  </p:cSld>
  <p:clrMapOvr>
    <a:masterClrMapping/>
  </p:clrMapOvr>
  <p:transition spd="slow">
    <p:push dir="u"/>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文本框 9"/>
          <p:cNvSpPr txBox="1">
            <a:spLocks noChangeArrowheads="1"/>
          </p:cNvSpPr>
          <p:nvPr/>
        </p:nvSpPr>
        <p:spPr bwMode="auto">
          <a:xfrm>
            <a:off x="214162" y="336822"/>
            <a:ext cx="50580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rgbClr val="2E4C64"/>
                </a:solidFill>
                <a:latin typeface="微软雅黑" panose="020B0503020204020204" pitchFamily="34" charset="-122"/>
                <a:ea typeface="微软雅黑" panose="020B0503020204020204" pitchFamily="34" charset="-122"/>
              </a:rPr>
              <a:t>Create Interview Template</a:t>
            </a:r>
            <a:endParaRPr lang="zh-CN" altLang="en-US" sz="2800" b="1" dirty="0">
              <a:solidFill>
                <a:srgbClr val="2E4C64"/>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8602121B-C437-E243-A20F-6E627593BC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9729" y="860042"/>
            <a:ext cx="8462802" cy="6142175"/>
          </a:xfrm>
          <a:prstGeom prst="rect">
            <a:avLst/>
          </a:prstGeom>
        </p:spPr>
      </p:pic>
    </p:spTree>
    <p:extLst>
      <p:ext uri="{BB962C8B-B14F-4D97-AF65-F5344CB8AC3E}">
        <p14:creationId xmlns:p14="http://schemas.microsoft.com/office/powerpoint/2010/main" val="192266220"/>
      </p:ext>
    </p:extLst>
  </p:cSld>
  <p:clrMapOvr>
    <a:masterClrMapping/>
  </p:clrMapOvr>
  <p:transition spd="slow">
    <p:push dir="u"/>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文本框 9"/>
          <p:cNvSpPr txBox="1">
            <a:spLocks noChangeArrowheads="1"/>
          </p:cNvSpPr>
          <p:nvPr/>
        </p:nvSpPr>
        <p:spPr bwMode="auto">
          <a:xfrm>
            <a:off x="214162" y="336822"/>
            <a:ext cx="596135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rgbClr val="2E4C64"/>
                </a:solidFill>
                <a:latin typeface="微软雅黑" panose="020B0503020204020204" pitchFamily="34" charset="-122"/>
                <a:ea typeface="微软雅黑" panose="020B0503020204020204" pitchFamily="34" charset="-122"/>
              </a:rPr>
              <a:t>Create Enterprise Interview Role</a:t>
            </a:r>
            <a:endParaRPr lang="zh-CN" altLang="en-US" sz="2800" b="1" dirty="0">
              <a:solidFill>
                <a:srgbClr val="2E4C64"/>
              </a:solidFill>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3EE5BFEF-10F4-F44E-B944-DFE32877EE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3836" y="860042"/>
            <a:ext cx="8290970" cy="5755550"/>
          </a:xfrm>
          <a:prstGeom prst="rect">
            <a:avLst/>
          </a:prstGeom>
        </p:spPr>
      </p:pic>
    </p:spTree>
    <p:extLst>
      <p:ext uri="{BB962C8B-B14F-4D97-AF65-F5344CB8AC3E}">
        <p14:creationId xmlns:p14="http://schemas.microsoft.com/office/powerpoint/2010/main" val="799473719"/>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6" name="文本框 9">
            <a:extLst>
              <a:ext uri="{FF2B5EF4-FFF2-40B4-BE49-F238E27FC236}">
                <a16:creationId xmlns:a16="http://schemas.microsoft.com/office/drawing/2014/main" id="{87B3037A-41FD-49FF-99E7-342D2AD88AF0}"/>
              </a:ext>
            </a:extLst>
          </p:cNvPr>
          <p:cNvSpPr txBox="1">
            <a:spLocks noChangeArrowheads="1"/>
          </p:cNvSpPr>
          <p:nvPr/>
        </p:nvSpPr>
        <p:spPr bwMode="auto">
          <a:xfrm>
            <a:off x="405624" y="240190"/>
            <a:ext cx="34544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en-US" altLang="zh-CN" sz="3200" b="1" dirty="0">
                <a:solidFill>
                  <a:srgbClr val="2E4C64"/>
                </a:solidFill>
                <a:latin typeface="微软雅黑" panose="020B0503020204020204" pitchFamily="34" charset="-122"/>
                <a:ea typeface="微软雅黑" panose="020B0503020204020204" pitchFamily="34" charset="-122"/>
                <a:cs typeface="Arial" panose="020B0604020202020204" pitchFamily="34" charset="0"/>
              </a:rPr>
              <a:t>Questionnaire</a:t>
            </a:r>
          </a:p>
        </p:txBody>
      </p:sp>
      <p:sp>
        <p:nvSpPr>
          <p:cNvPr id="7" name="文本框 6">
            <a:extLst>
              <a:ext uri="{FF2B5EF4-FFF2-40B4-BE49-F238E27FC236}">
                <a16:creationId xmlns:a16="http://schemas.microsoft.com/office/drawing/2014/main" id="{280E490C-EB46-4B2D-80F1-909980D6CCC1}"/>
              </a:ext>
            </a:extLst>
          </p:cNvPr>
          <p:cNvSpPr txBox="1"/>
          <p:nvPr/>
        </p:nvSpPr>
        <p:spPr>
          <a:xfrm>
            <a:off x="542716" y="1867647"/>
            <a:ext cx="2810410" cy="400110"/>
          </a:xfrm>
          <a:prstGeom prst="rect">
            <a:avLst/>
          </a:prstGeom>
          <a:noFill/>
        </p:spPr>
        <p:txBody>
          <a:bodyPr wrap="square" rtlCol="0">
            <a:spAutoFit/>
          </a:bodyPr>
          <a:lstStyle/>
          <a:p>
            <a:r>
              <a:rPr lang="en-US" altLang="zh-CN" sz="2000" dirty="0">
                <a:solidFill>
                  <a:srgbClr val="87C7E3"/>
                </a:solidFill>
                <a:latin typeface="微软雅黑" panose="020B0503020204020204" pitchFamily="34" charset="-122"/>
                <a:ea typeface="微软雅黑" panose="020B0503020204020204" pitchFamily="34" charset="-122"/>
              </a:rPr>
              <a:t>32 graduates of NEU</a:t>
            </a:r>
            <a:endParaRPr lang="zh-CN" altLang="en-US" sz="2000" dirty="0">
              <a:solidFill>
                <a:srgbClr val="87C7E3"/>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DC3B26A0-7562-457F-B2B0-5DE02C6E52A6}"/>
              </a:ext>
            </a:extLst>
          </p:cNvPr>
          <p:cNvPicPr>
            <a:picLocks noChangeAspect="1"/>
          </p:cNvPicPr>
          <p:nvPr/>
        </p:nvPicPr>
        <p:blipFill>
          <a:blip r:embed="rId2"/>
          <a:stretch>
            <a:fillRect/>
          </a:stretch>
        </p:blipFill>
        <p:spPr>
          <a:xfrm>
            <a:off x="5316501" y="1022702"/>
            <a:ext cx="6058425" cy="4435224"/>
          </a:xfrm>
          <a:prstGeom prst="rect">
            <a:avLst/>
          </a:prstGeom>
        </p:spPr>
      </p:pic>
      <p:sp>
        <p:nvSpPr>
          <p:cNvPr id="9" name="文本框 8">
            <a:extLst>
              <a:ext uri="{FF2B5EF4-FFF2-40B4-BE49-F238E27FC236}">
                <a16:creationId xmlns:a16="http://schemas.microsoft.com/office/drawing/2014/main" id="{CF10F692-3917-4690-990F-211F903B7799}"/>
              </a:ext>
            </a:extLst>
          </p:cNvPr>
          <p:cNvSpPr txBox="1"/>
          <p:nvPr/>
        </p:nvSpPr>
        <p:spPr>
          <a:xfrm>
            <a:off x="526053" y="2498637"/>
            <a:ext cx="4378908" cy="400110"/>
          </a:xfrm>
          <a:prstGeom prst="rect">
            <a:avLst/>
          </a:prstGeom>
          <a:noFill/>
        </p:spPr>
        <p:txBody>
          <a:bodyPr wrap="square" rtlCol="0">
            <a:spAutoFit/>
          </a:bodyPr>
          <a:lstStyle/>
          <a:p>
            <a:r>
              <a:rPr lang="en-US" altLang="zh-CN" sz="2000" dirty="0">
                <a:solidFill>
                  <a:srgbClr val="87C7E3"/>
                </a:solidFill>
                <a:latin typeface="微软雅黑" panose="020B0503020204020204" pitchFamily="34" charset="-122"/>
                <a:ea typeface="微软雅黑" panose="020B0503020204020204" pitchFamily="34" charset="-122"/>
              </a:rPr>
              <a:t>30 human resources managers</a:t>
            </a:r>
            <a:endParaRPr lang="zh-CN" altLang="en-US" sz="2000" dirty="0">
              <a:solidFill>
                <a:srgbClr val="87C7E3"/>
              </a:solidFill>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3680605F-B500-4B1C-AF66-B20B47C6727C}"/>
              </a:ext>
            </a:extLst>
          </p:cNvPr>
          <p:cNvPicPr>
            <a:picLocks noChangeAspect="1"/>
          </p:cNvPicPr>
          <p:nvPr/>
        </p:nvPicPr>
        <p:blipFill>
          <a:blip r:embed="rId3"/>
          <a:stretch>
            <a:fillRect/>
          </a:stretch>
        </p:blipFill>
        <p:spPr>
          <a:xfrm>
            <a:off x="5042141" y="1022702"/>
            <a:ext cx="6607143" cy="5567489"/>
          </a:xfrm>
          <a:prstGeom prst="rect">
            <a:avLst/>
          </a:prstGeom>
        </p:spPr>
      </p:pic>
      <p:pic>
        <p:nvPicPr>
          <p:cNvPr id="10" name="图片 9">
            <a:extLst>
              <a:ext uri="{FF2B5EF4-FFF2-40B4-BE49-F238E27FC236}">
                <a16:creationId xmlns:a16="http://schemas.microsoft.com/office/drawing/2014/main" id="{499632F4-A882-4D51-8768-60E6BC7076B1}"/>
              </a:ext>
            </a:extLst>
          </p:cNvPr>
          <p:cNvPicPr>
            <a:picLocks noChangeAspect="1"/>
          </p:cNvPicPr>
          <p:nvPr/>
        </p:nvPicPr>
        <p:blipFill>
          <a:blip r:embed="rId4"/>
          <a:stretch>
            <a:fillRect/>
          </a:stretch>
        </p:blipFill>
        <p:spPr>
          <a:xfrm>
            <a:off x="5042141" y="791869"/>
            <a:ext cx="6907781" cy="4760768"/>
          </a:xfrm>
          <a:prstGeom prst="rect">
            <a:avLst/>
          </a:prstGeom>
        </p:spPr>
      </p:pic>
      <p:sp>
        <p:nvSpPr>
          <p:cNvPr id="11" name="文本框 10">
            <a:extLst>
              <a:ext uri="{FF2B5EF4-FFF2-40B4-BE49-F238E27FC236}">
                <a16:creationId xmlns:a16="http://schemas.microsoft.com/office/drawing/2014/main" id="{4D0CC936-AD64-430A-A967-878693878DC5}"/>
              </a:ext>
            </a:extLst>
          </p:cNvPr>
          <p:cNvSpPr txBox="1"/>
          <p:nvPr/>
        </p:nvSpPr>
        <p:spPr>
          <a:xfrm>
            <a:off x="542716" y="3129627"/>
            <a:ext cx="4378908" cy="400110"/>
          </a:xfrm>
          <a:prstGeom prst="rect">
            <a:avLst/>
          </a:prstGeom>
          <a:noFill/>
        </p:spPr>
        <p:txBody>
          <a:bodyPr wrap="square" rtlCol="0">
            <a:spAutoFit/>
          </a:bodyPr>
          <a:lstStyle/>
          <a:p>
            <a:r>
              <a:rPr lang="en-US" altLang="zh-CN" sz="2000" dirty="0">
                <a:solidFill>
                  <a:srgbClr val="87C7E3"/>
                </a:solidFill>
                <a:latin typeface="微软雅黑" panose="020B0503020204020204" pitchFamily="34" charset="-122"/>
                <a:ea typeface="微软雅黑" panose="020B0503020204020204" pitchFamily="34" charset="-122"/>
              </a:rPr>
              <a:t>29 university managers</a:t>
            </a:r>
            <a:endParaRPr lang="zh-CN" altLang="en-US" sz="2000" dirty="0">
              <a:solidFill>
                <a:srgbClr val="87C7E3"/>
              </a:solidFill>
              <a:latin typeface="微软雅黑" panose="020B0503020204020204" pitchFamily="34" charset="-122"/>
              <a:ea typeface="微软雅黑" panose="020B0503020204020204" pitchFamily="34" charset="-122"/>
            </a:endParaRPr>
          </a:p>
        </p:txBody>
      </p:sp>
      <p:pic>
        <p:nvPicPr>
          <p:cNvPr id="12" name="图片 11">
            <a:hlinkClick r:id="rId5"/>
            <a:extLst>
              <a:ext uri="{FF2B5EF4-FFF2-40B4-BE49-F238E27FC236}">
                <a16:creationId xmlns:a16="http://schemas.microsoft.com/office/drawing/2014/main" id="{E91D2CD4-DB65-431B-A867-E3FD80DDFE3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605762" y="173998"/>
            <a:ext cx="1464677" cy="650967"/>
          </a:xfrm>
          <a:prstGeom prst="rect">
            <a:avLst/>
          </a:prstGeom>
        </p:spPr>
      </p:pic>
    </p:spTree>
    <p:extLst>
      <p:ext uri="{BB962C8B-B14F-4D97-AF65-F5344CB8AC3E}">
        <p14:creationId xmlns:p14="http://schemas.microsoft.com/office/powerpoint/2010/main" val="1032590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xit" presetSubtype="0" fill="hold" nodeType="withEffect">
                                  <p:stCondLst>
                                    <p:cond delay="0"/>
                                  </p:stCondLst>
                                  <p:childTnLst>
                                    <p:animEffect transition="out" filter="fade">
                                      <p:cBhvr>
                                        <p:cTn id="20" dur="500"/>
                                        <p:tgtEl>
                                          <p:spTgt spid="4"/>
                                        </p:tgtEl>
                                      </p:cBhvr>
                                    </p:animEffect>
                                    <p:set>
                                      <p:cBhvr>
                                        <p:cTn id="21" dur="1" fill="hold">
                                          <p:stCondLst>
                                            <p:cond delay="499"/>
                                          </p:stCondLst>
                                        </p:cTn>
                                        <p:tgtEl>
                                          <p:spTgt spid="4"/>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xit" presetSubtype="0" fill="hold" nodeType="with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par>
                                <p:cTn id="30" presetID="10" presetClass="entr" presetSubtype="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文本框 9"/>
          <p:cNvSpPr txBox="1">
            <a:spLocks noChangeArrowheads="1"/>
          </p:cNvSpPr>
          <p:nvPr/>
        </p:nvSpPr>
        <p:spPr bwMode="auto">
          <a:xfrm>
            <a:off x="214162" y="336822"/>
            <a:ext cx="733957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rgbClr val="2E4C64"/>
                </a:solidFill>
                <a:latin typeface="微软雅黑" panose="020B0503020204020204" pitchFamily="34" charset="-122"/>
                <a:ea typeface="微软雅黑" panose="020B0503020204020204" pitchFamily="34" charset="-122"/>
              </a:rPr>
              <a:t>Student Personal Resume Maintenance</a:t>
            </a:r>
            <a:endParaRPr lang="zh-CN" altLang="en-US" sz="2800" b="1" dirty="0">
              <a:solidFill>
                <a:srgbClr val="2E4C64"/>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CCA91BB0-B902-BB44-95CB-61B4ED4469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835" y="860042"/>
            <a:ext cx="11119732" cy="5553078"/>
          </a:xfrm>
          <a:prstGeom prst="rect">
            <a:avLst/>
          </a:prstGeom>
        </p:spPr>
      </p:pic>
    </p:spTree>
    <p:extLst>
      <p:ext uri="{BB962C8B-B14F-4D97-AF65-F5344CB8AC3E}">
        <p14:creationId xmlns:p14="http://schemas.microsoft.com/office/powerpoint/2010/main" val="3688761229"/>
      </p:ext>
    </p:extLst>
  </p:cSld>
  <p:clrMapOvr>
    <a:masterClrMapping/>
  </p:clrMapOvr>
  <p:transition spd="slow">
    <p:push dir="u"/>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文本框 9"/>
          <p:cNvSpPr txBox="1">
            <a:spLocks noChangeArrowheads="1"/>
          </p:cNvSpPr>
          <p:nvPr/>
        </p:nvSpPr>
        <p:spPr bwMode="auto">
          <a:xfrm>
            <a:off x="426197" y="336822"/>
            <a:ext cx="507345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rgbClr val="2E4C64"/>
                </a:solidFill>
                <a:latin typeface="微软雅黑" panose="020B0503020204020204" pitchFamily="34" charset="-122"/>
                <a:ea typeface="微软雅黑" panose="020B0503020204020204" pitchFamily="34" charset="-122"/>
              </a:rPr>
              <a:t>Send Resume To Enterprise</a:t>
            </a:r>
            <a:endParaRPr lang="zh-CN" altLang="en-US" sz="2800" b="1" dirty="0">
              <a:solidFill>
                <a:srgbClr val="2E4C64"/>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D2C68605-A81D-B34D-9435-81C22FA405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2174" y="860042"/>
            <a:ext cx="9407888" cy="5571828"/>
          </a:xfrm>
          <a:prstGeom prst="rect">
            <a:avLst/>
          </a:prstGeom>
        </p:spPr>
      </p:pic>
    </p:spTree>
    <p:extLst>
      <p:ext uri="{BB962C8B-B14F-4D97-AF65-F5344CB8AC3E}">
        <p14:creationId xmlns:p14="http://schemas.microsoft.com/office/powerpoint/2010/main" val="1360509783"/>
      </p:ext>
    </p:extLst>
  </p:cSld>
  <p:clrMapOvr>
    <a:masterClrMapping/>
  </p:clrMapOvr>
  <p:transition spd="slow">
    <p:push dir="u"/>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文本框 9"/>
          <p:cNvSpPr txBox="1">
            <a:spLocks noChangeArrowheads="1"/>
          </p:cNvSpPr>
          <p:nvPr/>
        </p:nvSpPr>
        <p:spPr bwMode="auto">
          <a:xfrm>
            <a:off x="346588" y="209647"/>
            <a:ext cx="18134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rgbClr val="2E4C64"/>
                </a:solidFill>
                <a:latin typeface="微软雅黑" panose="020B0503020204020204" pitchFamily="34" charset="-122"/>
                <a:ea typeface="微软雅黑" panose="020B0503020204020204" pitchFamily="34" charset="-122"/>
              </a:rPr>
              <a:t>More…</a:t>
            </a:r>
            <a:endParaRPr lang="zh-CN" altLang="en-US" sz="2800" b="1" dirty="0">
              <a:solidFill>
                <a:srgbClr val="2E4C64"/>
              </a:solidFill>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60AFC69E-3AA4-BF4A-A767-5B3408CDD4CE}"/>
              </a:ext>
            </a:extLst>
          </p:cNvPr>
          <p:cNvPicPr>
            <a:picLocks noChangeAspect="1"/>
          </p:cNvPicPr>
          <p:nvPr/>
        </p:nvPicPr>
        <p:blipFill>
          <a:blip r:embed="rId2"/>
          <a:stretch>
            <a:fillRect/>
          </a:stretch>
        </p:blipFill>
        <p:spPr>
          <a:xfrm>
            <a:off x="1189761" y="860042"/>
            <a:ext cx="9520104" cy="5987342"/>
          </a:xfrm>
          <a:prstGeom prst="rect">
            <a:avLst/>
          </a:prstGeom>
        </p:spPr>
      </p:pic>
      <p:pic>
        <p:nvPicPr>
          <p:cNvPr id="18" name="图片 17">
            <a:extLst>
              <a:ext uri="{FF2B5EF4-FFF2-40B4-BE49-F238E27FC236}">
                <a16:creationId xmlns:a16="http://schemas.microsoft.com/office/drawing/2014/main" id="{4690A24A-8E92-9C4F-AC74-7E461ECBE2AC}"/>
              </a:ext>
            </a:extLst>
          </p:cNvPr>
          <p:cNvPicPr>
            <a:picLocks noChangeAspect="1"/>
          </p:cNvPicPr>
          <p:nvPr/>
        </p:nvPicPr>
        <p:blipFill>
          <a:blip r:embed="rId3"/>
          <a:stretch>
            <a:fillRect/>
          </a:stretch>
        </p:blipFill>
        <p:spPr>
          <a:xfrm>
            <a:off x="1189761" y="875242"/>
            <a:ext cx="9520104" cy="5666997"/>
          </a:xfrm>
          <a:prstGeom prst="rect">
            <a:avLst/>
          </a:prstGeom>
        </p:spPr>
      </p:pic>
      <p:pic>
        <p:nvPicPr>
          <p:cNvPr id="20" name="图片 19">
            <a:extLst>
              <a:ext uri="{FF2B5EF4-FFF2-40B4-BE49-F238E27FC236}">
                <a16:creationId xmlns:a16="http://schemas.microsoft.com/office/drawing/2014/main" id="{09CAF7C0-390E-E448-A3E7-260EB02F94FF}"/>
              </a:ext>
            </a:extLst>
          </p:cNvPr>
          <p:cNvPicPr>
            <a:picLocks noChangeAspect="1"/>
          </p:cNvPicPr>
          <p:nvPr/>
        </p:nvPicPr>
        <p:blipFill>
          <a:blip r:embed="rId4"/>
          <a:stretch>
            <a:fillRect/>
          </a:stretch>
        </p:blipFill>
        <p:spPr>
          <a:xfrm>
            <a:off x="2886217" y="704392"/>
            <a:ext cx="7882865" cy="6008696"/>
          </a:xfrm>
          <a:prstGeom prst="rect">
            <a:avLst/>
          </a:prstGeom>
        </p:spPr>
      </p:pic>
      <p:pic>
        <p:nvPicPr>
          <p:cNvPr id="22" name="图片 21">
            <a:extLst>
              <a:ext uri="{FF2B5EF4-FFF2-40B4-BE49-F238E27FC236}">
                <a16:creationId xmlns:a16="http://schemas.microsoft.com/office/drawing/2014/main" id="{3BD6F3CF-1108-DF48-9861-6C93F198A013}"/>
              </a:ext>
            </a:extLst>
          </p:cNvPr>
          <p:cNvPicPr>
            <a:picLocks noChangeAspect="1"/>
          </p:cNvPicPr>
          <p:nvPr/>
        </p:nvPicPr>
        <p:blipFill>
          <a:blip r:embed="rId5"/>
          <a:stretch>
            <a:fillRect/>
          </a:stretch>
        </p:blipFill>
        <p:spPr>
          <a:xfrm>
            <a:off x="1080961" y="1057158"/>
            <a:ext cx="9737704" cy="5100702"/>
          </a:xfrm>
          <a:prstGeom prst="rect">
            <a:avLst/>
          </a:prstGeom>
        </p:spPr>
      </p:pic>
      <p:pic>
        <p:nvPicPr>
          <p:cNvPr id="24" name="图片 23">
            <a:extLst>
              <a:ext uri="{FF2B5EF4-FFF2-40B4-BE49-F238E27FC236}">
                <a16:creationId xmlns:a16="http://schemas.microsoft.com/office/drawing/2014/main" id="{FABD86E9-50C3-1748-802D-D8EC5145DD42}"/>
              </a:ext>
            </a:extLst>
          </p:cNvPr>
          <p:cNvPicPr>
            <a:picLocks noChangeAspect="1"/>
          </p:cNvPicPr>
          <p:nvPr/>
        </p:nvPicPr>
        <p:blipFill>
          <a:blip r:embed="rId6"/>
          <a:stretch>
            <a:fillRect/>
          </a:stretch>
        </p:blipFill>
        <p:spPr>
          <a:xfrm>
            <a:off x="1943483" y="687817"/>
            <a:ext cx="8766382" cy="6025271"/>
          </a:xfrm>
          <a:prstGeom prst="rect">
            <a:avLst/>
          </a:prstGeom>
        </p:spPr>
      </p:pic>
      <p:pic>
        <p:nvPicPr>
          <p:cNvPr id="26" name="图片 25">
            <a:extLst>
              <a:ext uri="{FF2B5EF4-FFF2-40B4-BE49-F238E27FC236}">
                <a16:creationId xmlns:a16="http://schemas.microsoft.com/office/drawing/2014/main" id="{9B34233C-F788-A54C-B8C0-D110DBCA7C0D}"/>
              </a:ext>
            </a:extLst>
          </p:cNvPr>
          <p:cNvPicPr>
            <a:picLocks noChangeAspect="1"/>
          </p:cNvPicPr>
          <p:nvPr/>
        </p:nvPicPr>
        <p:blipFill>
          <a:blip r:embed="rId7"/>
          <a:stretch>
            <a:fillRect/>
          </a:stretch>
        </p:blipFill>
        <p:spPr>
          <a:xfrm>
            <a:off x="1253298" y="1184772"/>
            <a:ext cx="8691559" cy="5496308"/>
          </a:xfrm>
          <a:prstGeom prst="rect">
            <a:avLst/>
          </a:prstGeom>
        </p:spPr>
      </p:pic>
      <p:pic>
        <p:nvPicPr>
          <p:cNvPr id="28" name="图片 27">
            <a:extLst>
              <a:ext uri="{FF2B5EF4-FFF2-40B4-BE49-F238E27FC236}">
                <a16:creationId xmlns:a16="http://schemas.microsoft.com/office/drawing/2014/main" id="{A7996F67-BCF8-2E4A-BA35-DC86B1F0B514}"/>
              </a:ext>
            </a:extLst>
          </p:cNvPr>
          <p:cNvPicPr>
            <a:picLocks noChangeAspect="1"/>
          </p:cNvPicPr>
          <p:nvPr/>
        </p:nvPicPr>
        <p:blipFill>
          <a:blip r:embed="rId8"/>
          <a:stretch>
            <a:fillRect/>
          </a:stretch>
        </p:blipFill>
        <p:spPr>
          <a:xfrm>
            <a:off x="1189761" y="704392"/>
            <a:ext cx="9543979" cy="6103863"/>
          </a:xfrm>
          <a:prstGeom prst="rect">
            <a:avLst/>
          </a:prstGeom>
        </p:spPr>
      </p:pic>
    </p:spTree>
    <p:extLst>
      <p:ext uri="{BB962C8B-B14F-4D97-AF65-F5344CB8AC3E}">
        <p14:creationId xmlns:p14="http://schemas.microsoft.com/office/powerpoint/2010/main" val="9577080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100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2000"/>
                            </p:stCondLst>
                            <p:childTnLst>
                              <p:par>
                                <p:cTn id="13" presetID="10" presetClass="entr" presetSubtype="0" fill="hold" nodeType="afterEffect">
                                  <p:stCondLst>
                                    <p:cond delay="100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par>
                          <p:cTn id="16" fill="hold">
                            <p:stCondLst>
                              <p:cond delay="3500"/>
                            </p:stCondLst>
                            <p:childTnLst>
                              <p:par>
                                <p:cTn id="17" presetID="10" presetClass="entr" presetSubtype="0" fill="hold" nodeType="afterEffect">
                                  <p:stCondLst>
                                    <p:cond delay="100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5000"/>
                            </p:stCondLst>
                            <p:childTnLst>
                              <p:par>
                                <p:cTn id="21" presetID="10" presetClass="entr" presetSubtype="0" fill="hold" nodeType="afterEffect">
                                  <p:stCondLst>
                                    <p:cond delay="1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childTnLst>
                          </p:cTn>
                        </p:par>
                        <p:par>
                          <p:cTn id="24" fill="hold">
                            <p:stCondLst>
                              <p:cond delay="6500"/>
                            </p:stCondLst>
                            <p:childTnLst>
                              <p:par>
                                <p:cTn id="25" presetID="10" presetClass="entr" presetSubtype="0" fill="hold" nodeType="afterEffect">
                                  <p:stCondLst>
                                    <p:cond delay="100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par>
                          <p:cTn id="28" fill="hold">
                            <p:stCondLst>
                              <p:cond delay="8000"/>
                            </p:stCondLst>
                            <p:childTnLst>
                              <p:par>
                                <p:cTn id="29" presetID="10" presetClass="entr" presetSubtype="0" fill="hold" nodeType="afterEffect">
                                  <p:stCondLst>
                                    <p:cond delay="100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87C7E3"/>
        </a:solidFill>
        <a:effectLst/>
      </p:bgPr>
    </p:bg>
    <p:spTree>
      <p:nvGrpSpPr>
        <p:cNvPr id="1" name=""/>
        <p:cNvGrpSpPr/>
        <p:nvPr/>
      </p:nvGrpSpPr>
      <p:grpSpPr>
        <a:xfrm>
          <a:off x="0" y="0"/>
          <a:ext cx="0" cy="0"/>
          <a:chOff x="0" y="0"/>
          <a:chExt cx="0" cy="0"/>
        </a:xfrm>
      </p:grpSpPr>
      <p:pic>
        <p:nvPicPr>
          <p:cNvPr id="32770" name="图片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709" y="1090612"/>
            <a:ext cx="5432426" cy="559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1" name="文本框 5"/>
          <p:cNvSpPr txBox="1">
            <a:spLocks noChangeArrowheads="1"/>
          </p:cNvSpPr>
          <p:nvPr/>
        </p:nvSpPr>
        <p:spPr bwMode="auto">
          <a:xfrm>
            <a:off x="7873658" y="2382838"/>
            <a:ext cx="3261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6600" b="1" dirty="0" smtClean="0">
                <a:solidFill>
                  <a:srgbClr val="2E4C64"/>
                </a:solidFill>
                <a:latin typeface="微软雅黑" panose="020B0503020204020204" pitchFamily="34" charset="-122"/>
                <a:ea typeface="微软雅黑" panose="020B0503020204020204" pitchFamily="34" charset="-122"/>
              </a:rPr>
              <a:t>Design</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32772" name="文本框 6"/>
          <p:cNvSpPr txBox="1">
            <a:spLocks noChangeArrowheads="1"/>
          </p:cNvSpPr>
          <p:nvPr/>
        </p:nvSpPr>
        <p:spPr bwMode="auto">
          <a:xfrm>
            <a:off x="7781604" y="3432175"/>
            <a:ext cx="325787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en-US" altLang="zh-CN" dirty="0" smtClean="0">
                <a:solidFill>
                  <a:schemeClr val="bg1"/>
                </a:solidFill>
                <a:latin typeface="微软雅黑" panose="020B0503020204020204" pitchFamily="34" charset="-122"/>
                <a:ea typeface="微软雅黑" panose="020B0503020204020204" pitchFamily="34" charset="-122"/>
              </a:rPr>
              <a:t>OOD Process Of </a:t>
            </a:r>
            <a:r>
              <a:rPr lang="en-US" altLang="zh-CN" dirty="0" err="1" smtClean="0">
                <a:solidFill>
                  <a:schemeClr val="bg1"/>
                </a:solidFill>
                <a:latin typeface="微软雅黑" panose="020B0503020204020204" pitchFamily="34" charset="-122"/>
                <a:ea typeface="微软雅黑" panose="020B0503020204020204" pitchFamily="34" charset="-122"/>
              </a:rPr>
              <a:t>SeekIT</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8" name="矩形 7"/>
          <p:cNvSpPr/>
          <p:nvPr/>
        </p:nvSpPr>
        <p:spPr>
          <a:xfrm>
            <a:off x="11134725" y="2533650"/>
            <a:ext cx="1057275" cy="1568450"/>
          </a:xfrm>
          <a:prstGeom prst="rect">
            <a:avLst/>
          </a:prstGeom>
          <a:solidFill>
            <a:srgbClr val="2E4C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p:nvSpPr>
        <p:spPr>
          <a:xfrm>
            <a:off x="7648575" y="3886200"/>
            <a:ext cx="3324225" cy="215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extLst>
      <p:ext uri="{BB962C8B-B14F-4D97-AF65-F5344CB8AC3E}">
        <p14:creationId xmlns:p14="http://schemas.microsoft.com/office/powerpoint/2010/main" val="1856209882"/>
      </p:ext>
    </p:extLst>
  </p:cSld>
  <p:clrMapOvr>
    <a:masterClrMapping/>
  </p:clrMapOvr>
  <p:transition spd="slow">
    <p:push dir="u"/>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C0F749-ED18-4ED5-8FE9-B93629D90B15}"/>
              </a:ext>
            </a:extLst>
          </p:cNvPr>
          <p:cNvSpPr txBox="1">
            <a:spLocks/>
          </p:cNvSpPr>
          <p:nvPr/>
        </p:nvSpPr>
        <p:spPr bwMode="auto">
          <a:xfrm>
            <a:off x="527830" y="697828"/>
            <a:ext cx="3154859" cy="5042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None/>
            </a:pPr>
            <a:r>
              <a:rPr lang="en-US" altLang="zh-CN" sz="3200" b="1" dirty="0" smtClean="0">
                <a:solidFill>
                  <a:srgbClr val="2E4C64"/>
                </a:solidFill>
                <a:latin typeface="微软雅黑" panose="020B0503020204020204" pitchFamily="34" charset="-122"/>
                <a:ea typeface="微软雅黑" panose="020B0503020204020204" pitchFamily="34" charset="-122"/>
              </a:rPr>
              <a:t>Database</a:t>
            </a:r>
            <a:endParaRPr lang="en-US" altLang="zh-CN" sz="3200" b="1" dirty="0">
              <a:solidFill>
                <a:srgbClr val="2E4C64"/>
              </a:solidFill>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E4A68EC1-2319-4306-8687-4E373BE000A4}"/>
              </a:ext>
            </a:extLst>
          </p:cNvPr>
          <p:cNvSpPr txBox="1">
            <a:spLocks/>
          </p:cNvSpPr>
          <p:nvPr/>
        </p:nvSpPr>
        <p:spPr bwMode="auto">
          <a:xfrm>
            <a:off x="816806" y="1634850"/>
            <a:ext cx="2865883" cy="676868"/>
          </a:xfrm>
          <a:prstGeom prst="rect">
            <a:avLst/>
          </a:prstGeom>
        </p:spPr>
        <p:txBody>
          <a:bodyPr wrap="square" lIns="121682" tIns="60841" rIns="121682" bIns="60841">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fontAlgn="auto">
              <a:spcAft>
                <a:spcPts val="0"/>
              </a:spcAft>
              <a:buFont typeface="Arial" pitchFamily="34" charset="0"/>
              <a:buNone/>
              <a:defRPr/>
            </a:pPr>
            <a:r>
              <a:rPr lang="en-US" sz="1800" dirty="0" smtClean="0">
                <a:solidFill>
                  <a:schemeClr val="tx1"/>
                </a:solidFill>
                <a:latin typeface="微软雅黑" panose="020B0503020204020204" pitchFamily="34" charset="-122"/>
                <a:ea typeface="微软雅黑" panose="020B0503020204020204" pitchFamily="34" charset="-122"/>
              </a:rPr>
              <a:t>Normalized table structures of </a:t>
            </a:r>
            <a:r>
              <a:rPr lang="en-US" sz="1800" dirty="0" err="1" smtClean="0">
                <a:solidFill>
                  <a:schemeClr val="tx1"/>
                </a:solidFill>
                <a:latin typeface="微软雅黑" panose="020B0503020204020204" pitchFamily="34" charset="-122"/>
                <a:ea typeface="微软雅黑" panose="020B0503020204020204" pitchFamily="34" charset="-122"/>
              </a:rPr>
              <a:t>SeekIT</a:t>
            </a:r>
            <a:endParaRPr lang="en-US" sz="1600" dirty="0">
              <a:solidFill>
                <a:schemeClr val="tx1"/>
              </a:solidFill>
              <a:latin typeface="微软雅黑" panose="020B0503020204020204" pitchFamily="34" charset="-122"/>
            </a:endParaRPr>
          </a:p>
        </p:txBody>
      </p:sp>
      <p:pic>
        <p:nvPicPr>
          <p:cNvPr id="5" name="图片 4"/>
          <p:cNvPicPr>
            <a:picLocks noChangeAspect="1"/>
          </p:cNvPicPr>
          <p:nvPr/>
        </p:nvPicPr>
        <p:blipFill>
          <a:blip r:embed="rId2"/>
          <a:stretch>
            <a:fillRect/>
          </a:stretch>
        </p:blipFill>
        <p:spPr>
          <a:xfrm>
            <a:off x="3476752" y="-73382"/>
            <a:ext cx="8801164" cy="7115227"/>
          </a:xfrm>
          <a:prstGeom prst="rect">
            <a:avLst/>
          </a:prstGeom>
        </p:spPr>
      </p:pic>
      <p:pic>
        <p:nvPicPr>
          <p:cNvPr id="6" name="图片 5"/>
          <p:cNvPicPr>
            <a:picLocks noChangeAspect="1"/>
          </p:cNvPicPr>
          <p:nvPr/>
        </p:nvPicPr>
        <p:blipFill>
          <a:blip r:embed="rId3"/>
          <a:stretch>
            <a:fillRect/>
          </a:stretch>
        </p:blipFill>
        <p:spPr>
          <a:xfrm>
            <a:off x="876598" y="2744494"/>
            <a:ext cx="1871676" cy="3195661"/>
          </a:xfrm>
          <a:prstGeom prst="rect">
            <a:avLst/>
          </a:prstGeom>
        </p:spPr>
      </p:pic>
    </p:spTree>
    <p:extLst>
      <p:ext uri="{BB962C8B-B14F-4D97-AF65-F5344CB8AC3E}">
        <p14:creationId xmlns:p14="http://schemas.microsoft.com/office/powerpoint/2010/main" val="149987021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1F3F4"/>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C0F749-ED18-4ED5-8FE9-B93629D90B15}"/>
              </a:ext>
            </a:extLst>
          </p:cNvPr>
          <p:cNvSpPr txBox="1">
            <a:spLocks/>
          </p:cNvSpPr>
          <p:nvPr/>
        </p:nvSpPr>
        <p:spPr bwMode="auto">
          <a:xfrm>
            <a:off x="527830" y="634079"/>
            <a:ext cx="3154859" cy="5042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None/>
            </a:pPr>
            <a:r>
              <a:rPr lang="en-US" altLang="zh-CN" sz="3200" b="1" dirty="0" smtClean="0">
                <a:solidFill>
                  <a:srgbClr val="2E4C64"/>
                </a:solidFill>
                <a:latin typeface="微软雅黑" panose="020B0503020204020204" pitchFamily="34" charset="-122"/>
                <a:ea typeface="微软雅黑" panose="020B0503020204020204" pitchFamily="34" charset="-122"/>
              </a:rPr>
              <a:t>UI Design</a:t>
            </a:r>
            <a:endParaRPr lang="en-US" altLang="zh-CN" sz="3200" b="1" dirty="0">
              <a:solidFill>
                <a:srgbClr val="2E4C64"/>
              </a:solidFill>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E4A68EC1-2319-4306-8687-4E373BE000A4}"/>
              </a:ext>
            </a:extLst>
          </p:cNvPr>
          <p:cNvSpPr txBox="1">
            <a:spLocks/>
          </p:cNvSpPr>
          <p:nvPr/>
        </p:nvSpPr>
        <p:spPr bwMode="auto">
          <a:xfrm>
            <a:off x="527830" y="1426368"/>
            <a:ext cx="5422318" cy="4425587"/>
          </a:xfrm>
          <a:prstGeom prst="rect">
            <a:avLst/>
          </a:prstGeom>
        </p:spPr>
        <p:txBody>
          <a:bodyPr wrap="square" lIns="121682" tIns="60841" rIns="121682" bIns="60841">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fontAlgn="auto">
              <a:spcAft>
                <a:spcPts val="0"/>
              </a:spcAft>
              <a:buFont typeface="Arial" pitchFamily="34" charset="0"/>
              <a:buNone/>
              <a:defRPr/>
            </a:pPr>
            <a:r>
              <a:rPr lang="en-US" sz="1800" dirty="0" smtClean="0">
                <a:solidFill>
                  <a:schemeClr val="tx1"/>
                </a:solidFill>
                <a:latin typeface="微软雅黑" panose="020B0503020204020204" pitchFamily="34" charset="-122"/>
                <a:ea typeface="微软雅黑" panose="020B0503020204020204" pitchFamily="34" charset="-122"/>
              </a:rPr>
              <a:t>We follow the design </a:t>
            </a:r>
            <a:r>
              <a:rPr lang="en-US" sz="1800" dirty="0" smtClean="0">
                <a:solidFill>
                  <a:schemeClr val="tx1"/>
                </a:solidFill>
                <a:latin typeface="微软雅黑" panose="020B0503020204020204" pitchFamily="34" charset="-122"/>
                <a:ea typeface="微软雅黑" panose="020B0503020204020204" pitchFamily="34" charset="-122"/>
              </a:rPr>
              <a:t>style</a:t>
            </a:r>
            <a:r>
              <a:rPr lang="en-US" sz="1800" dirty="0" smtClean="0">
                <a:solidFill>
                  <a:schemeClr val="tx1"/>
                </a:solidFill>
                <a:latin typeface="微软雅黑" panose="020B0503020204020204" pitchFamily="34" charset="-122"/>
                <a:ea typeface="微软雅黑" panose="020B0503020204020204" pitchFamily="34" charset="-122"/>
              </a:rPr>
              <a:t> </a:t>
            </a:r>
            <a:r>
              <a:rPr lang="en-US" sz="1800" dirty="0" smtClean="0">
                <a:solidFill>
                  <a:schemeClr val="tx1"/>
                </a:solidFill>
                <a:latin typeface="微软雅黑" panose="020B0503020204020204" pitchFamily="34" charset="-122"/>
                <a:ea typeface="微软雅黑" panose="020B0503020204020204" pitchFamily="34" charset="-122"/>
              </a:rPr>
              <a:t>proved by </a:t>
            </a:r>
            <a:r>
              <a:rPr lang="en-US" sz="1800" dirty="0" smtClean="0">
                <a:solidFill>
                  <a:schemeClr val="tx1"/>
                </a:solidFill>
                <a:latin typeface="微软雅黑" panose="020B0503020204020204" pitchFamily="34" charset="-122"/>
                <a:ea typeface="微软雅黑" panose="020B0503020204020204" pitchFamily="34" charset="-122"/>
              </a:rPr>
              <a:t>Google </a:t>
            </a:r>
          </a:p>
          <a:p>
            <a:pPr marL="0" indent="0" fontAlgn="auto">
              <a:spcAft>
                <a:spcPts val="0"/>
              </a:spcAft>
              <a:buFont typeface="Arial" pitchFamily="34" charset="0"/>
              <a:buNone/>
              <a:defRPr/>
            </a:pPr>
            <a:endParaRPr lang="en-US" sz="1800" dirty="0" smtClean="0">
              <a:solidFill>
                <a:schemeClr val="tx1"/>
              </a:solidFill>
              <a:latin typeface="微软雅黑" panose="020B0503020204020204" pitchFamily="34" charset="-122"/>
              <a:ea typeface="微软雅黑" panose="020B0503020204020204" pitchFamily="34" charset="-122"/>
            </a:endParaRPr>
          </a:p>
          <a:p>
            <a:pPr marL="0" indent="0" algn="ctr" fontAlgn="auto">
              <a:spcAft>
                <a:spcPts val="0"/>
              </a:spcAft>
              <a:buFont typeface="Arial" pitchFamily="34" charset="0"/>
              <a:buNone/>
              <a:defRPr/>
            </a:pPr>
            <a:r>
              <a:rPr lang="en-US" sz="2800" b="1" dirty="0" smtClean="0">
                <a:solidFill>
                  <a:schemeClr val="tx1"/>
                </a:solidFill>
                <a:latin typeface="微软雅黑" panose="020B0503020204020204" pitchFamily="34" charset="-122"/>
                <a:ea typeface="微软雅黑" panose="020B0503020204020204" pitchFamily="34" charset="-122"/>
              </a:rPr>
              <a:t> </a:t>
            </a:r>
            <a:r>
              <a:rPr lang="en-US" sz="2800" b="1" dirty="0" smtClean="0">
                <a:solidFill>
                  <a:schemeClr val="tx1"/>
                </a:solidFill>
                <a:latin typeface="微软雅黑" panose="020B0503020204020204" pitchFamily="34" charset="-122"/>
                <a:ea typeface="微软雅黑" panose="020B0503020204020204" pitchFamily="34" charset="-122"/>
              </a:rPr>
              <a:t>Material </a:t>
            </a:r>
            <a:r>
              <a:rPr lang="en-US" sz="2800" b="1" dirty="0" smtClean="0">
                <a:solidFill>
                  <a:schemeClr val="tx1"/>
                </a:solidFill>
                <a:latin typeface="微软雅黑" panose="020B0503020204020204" pitchFamily="34" charset="-122"/>
                <a:ea typeface="微软雅黑" panose="020B0503020204020204" pitchFamily="34" charset="-122"/>
              </a:rPr>
              <a:t>Design</a:t>
            </a:r>
          </a:p>
          <a:p>
            <a:pPr marL="0" indent="0" fontAlgn="auto">
              <a:spcAft>
                <a:spcPts val="0"/>
              </a:spcAft>
              <a:buNone/>
              <a:defRPr/>
            </a:pPr>
            <a:endParaRPr lang="en-US" sz="1600" dirty="0" smtClean="0">
              <a:solidFill>
                <a:srgbClr val="2E4C64"/>
              </a:solidFill>
              <a:latin typeface="微软雅黑" panose="020B0503020204020204" pitchFamily="34" charset="-122"/>
            </a:endParaRPr>
          </a:p>
          <a:p>
            <a:pPr marL="0" indent="0" fontAlgn="auto">
              <a:spcAft>
                <a:spcPts val="0"/>
              </a:spcAft>
              <a:buNone/>
              <a:defRPr/>
            </a:pPr>
            <a:endParaRPr lang="en-US" sz="1600" dirty="0" smtClean="0">
              <a:solidFill>
                <a:srgbClr val="2E4C64"/>
              </a:solidFill>
              <a:latin typeface="微软雅黑" panose="020B0503020204020204" pitchFamily="34" charset="-122"/>
            </a:endParaRPr>
          </a:p>
          <a:p>
            <a:pPr marL="0" indent="0" fontAlgn="auto">
              <a:spcAft>
                <a:spcPts val="0"/>
              </a:spcAft>
              <a:buNone/>
              <a:defRPr/>
            </a:pPr>
            <a:r>
              <a:rPr lang="en-US" sz="1800" dirty="0" smtClean="0">
                <a:solidFill>
                  <a:srgbClr val="2E4C64"/>
                </a:solidFill>
                <a:latin typeface="微软雅黑" panose="020B0503020204020204" pitchFamily="34" charset="-122"/>
              </a:rPr>
              <a:t>Material Design </a:t>
            </a:r>
            <a:r>
              <a:rPr lang="en-US" sz="1800" dirty="0">
                <a:solidFill>
                  <a:srgbClr val="2E4C64"/>
                </a:solidFill>
                <a:latin typeface="微软雅黑" panose="020B0503020204020204" pitchFamily="34" charset="-122"/>
              </a:rPr>
              <a:t>is an adaptable system of guidelines, components, and tools that support the best practices of user interface design. Backed by open-source code, Material streamlines collaboration between designers and developers, and helps teams quickly build beautiful products</a:t>
            </a:r>
            <a:r>
              <a:rPr lang="en-US" sz="1800" dirty="0" smtClean="0">
                <a:solidFill>
                  <a:srgbClr val="2E4C64"/>
                </a:solidFill>
                <a:latin typeface="微软雅黑" panose="020B0503020204020204" pitchFamily="34" charset="-122"/>
              </a:rPr>
              <a:t>.</a:t>
            </a:r>
          </a:p>
          <a:p>
            <a:pPr marL="0" indent="0" fontAlgn="auto">
              <a:spcAft>
                <a:spcPts val="0"/>
              </a:spcAft>
              <a:buNone/>
              <a:defRPr/>
            </a:pPr>
            <a:endParaRPr lang="en-US" sz="1600" dirty="0">
              <a:solidFill>
                <a:srgbClr val="2E4C64"/>
              </a:solidFill>
              <a:latin typeface="微软雅黑" panose="020B0503020204020204" pitchFamily="34" charset="-122"/>
            </a:endParaRPr>
          </a:p>
          <a:p>
            <a:pPr marL="0" indent="0" fontAlgn="auto">
              <a:spcAft>
                <a:spcPts val="0"/>
              </a:spcAft>
              <a:buNone/>
              <a:defRPr/>
            </a:pPr>
            <a:endParaRPr lang="en-US" sz="1600" dirty="0">
              <a:solidFill>
                <a:srgbClr val="2E4C64"/>
              </a:solidFill>
              <a:latin typeface="微软雅黑" panose="020B0503020204020204" pitchFamily="34" charset="-122"/>
            </a:endParaRPr>
          </a:p>
        </p:txBody>
      </p:sp>
      <p:pic>
        <p:nvPicPr>
          <p:cNvPr id="5" name="图片 4"/>
          <p:cNvPicPr>
            <a:picLocks noChangeAspect="1"/>
          </p:cNvPicPr>
          <p:nvPr/>
        </p:nvPicPr>
        <p:blipFill rotWithShape="1">
          <a:blip r:embed="rId2"/>
          <a:srcRect l="11116" t="8713" r="7757" b="12973"/>
          <a:stretch/>
        </p:blipFill>
        <p:spPr>
          <a:xfrm>
            <a:off x="222444" y="5923795"/>
            <a:ext cx="822961" cy="790687"/>
          </a:xfrm>
          <a:prstGeom prst="rect">
            <a:avLst/>
          </a:prstGeom>
        </p:spPr>
      </p:pic>
      <p:pic>
        <p:nvPicPr>
          <p:cNvPr id="6" name="图片 5"/>
          <p:cNvPicPr>
            <a:picLocks noChangeAspect="1"/>
          </p:cNvPicPr>
          <p:nvPr/>
        </p:nvPicPr>
        <p:blipFill>
          <a:blip r:embed="rId3"/>
          <a:stretch>
            <a:fillRect/>
          </a:stretch>
        </p:blipFill>
        <p:spPr>
          <a:xfrm>
            <a:off x="1045405" y="6076250"/>
            <a:ext cx="952507" cy="485779"/>
          </a:xfrm>
          <a:prstGeom prst="rect">
            <a:avLst/>
          </a:prstGeom>
        </p:spPr>
      </p:pic>
      <p:pic>
        <p:nvPicPr>
          <p:cNvPr id="1031" name="Picture 7" descr="http://img3.tbcdn.cn/tfscom/TB1niJvFVXXXXaGXVXXtKXbFXXX.gif"/>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6457950" y="-373842"/>
            <a:ext cx="6342452" cy="4756839"/>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http://img2.tbcdn.cn/tfscom/TB1aqVvFVXXXXbZXVXXtKXbFXXX.gif"/>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6457950" y="3952278"/>
            <a:ext cx="2876550" cy="283845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img2.tbcdn.cn/tfscom/TB1RYXjFVXXXXX1apXXtKXbFXXX.gif"/>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9315450" y="3952278"/>
            <a:ext cx="2876550" cy="2838450"/>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http://img1.tbcdn.cn/tfscom/TB1prpoFVXXXXX9aXXXwu0bFXXX.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77000" y="986287"/>
            <a:ext cx="5715000" cy="4600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3498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9"/>
                                        </p:tgtEl>
                                        <p:attrNameLst>
                                          <p:attrName>style.visibility</p:attrName>
                                        </p:attrNameLst>
                                      </p:cBhvr>
                                      <p:to>
                                        <p:strVal val="visible"/>
                                      </p:to>
                                    </p:set>
                                    <p:animEffect transition="in" filter="fade">
                                      <p:cBhvr>
                                        <p:cTn id="7" dur="500"/>
                                        <p:tgtEl>
                                          <p:spTgt spid="10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pic>
        <p:nvPicPr>
          <p:cNvPr id="37890" name="图片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926466" y="2743554"/>
            <a:ext cx="6511925" cy="466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891" name="文本框 5"/>
          <p:cNvSpPr txBox="1">
            <a:spLocks noChangeArrowheads="1"/>
          </p:cNvSpPr>
          <p:nvPr/>
        </p:nvSpPr>
        <p:spPr bwMode="auto">
          <a:xfrm>
            <a:off x="1226313" y="1296604"/>
            <a:ext cx="8555925"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6600" b="1" dirty="0" smtClean="0">
                <a:solidFill>
                  <a:srgbClr val="2E4C64"/>
                </a:solidFill>
                <a:latin typeface="微软雅黑" panose="020B0503020204020204" pitchFamily="34" charset="-122"/>
                <a:ea typeface="微软雅黑" panose="020B0503020204020204" pitchFamily="34" charset="-122"/>
              </a:rPr>
              <a:t>Implementation</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37892" name="文本框 6"/>
          <p:cNvSpPr txBox="1">
            <a:spLocks noChangeArrowheads="1"/>
          </p:cNvSpPr>
          <p:nvPr/>
        </p:nvSpPr>
        <p:spPr bwMode="auto">
          <a:xfrm>
            <a:off x="1316112" y="2373666"/>
            <a:ext cx="33909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en-US" altLang="zh-CN" dirty="0" smtClean="0">
                <a:solidFill>
                  <a:srgbClr val="2E4C64"/>
                </a:solidFill>
                <a:latin typeface="微软雅黑" panose="020B0503020204020204" pitchFamily="34" charset="-122"/>
                <a:ea typeface="微软雅黑" panose="020B0503020204020204" pitchFamily="34" charset="-122"/>
              </a:rPr>
              <a:t>Form Design to Software</a:t>
            </a:r>
            <a:endParaRPr lang="en-US" altLang="zh-CN" dirty="0">
              <a:solidFill>
                <a:srgbClr val="2E4C64"/>
              </a:solidFill>
              <a:latin typeface="微软雅黑" panose="020B0503020204020204" pitchFamily="34" charset="-122"/>
              <a:ea typeface="微软雅黑" panose="020B0503020204020204" pitchFamily="34" charset="-122"/>
            </a:endParaRPr>
          </a:p>
        </p:txBody>
      </p:sp>
      <p:sp>
        <p:nvSpPr>
          <p:cNvPr id="8" name="矩形 7"/>
          <p:cNvSpPr/>
          <p:nvPr/>
        </p:nvSpPr>
        <p:spPr>
          <a:xfrm>
            <a:off x="-77415" y="1491046"/>
            <a:ext cx="1057275" cy="1568450"/>
          </a:xfrm>
          <a:prstGeom prst="rect">
            <a:avLst/>
          </a:prstGeom>
          <a:solidFill>
            <a:srgbClr val="2E4C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p:nvSpPr>
        <p:spPr>
          <a:xfrm>
            <a:off x="1382787" y="2814346"/>
            <a:ext cx="3324225" cy="215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extLst>
      <p:ext uri="{BB962C8B-B14F-4D97-AF65-F5344CB8AC3E}">
        <p14:creationId xmlns:p14="http://schemas.microsoft.com/office/powerpoint/2010/main" val="3081583200"/>
      </p:ext>
    </p:extLst>
  </p:cSld>
  <p:clrMapOvr>
    <a:masterClrMapping/>
  </p:clrMapOvr>
  <p:transition spd="slow">
    <p:push dir="u"/>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962" name="组合 4"/>
          <p:cNvGrpSpPr>
            <a:grpSpLocks/>
          </p:cNvGrpSpPr>
          <p:nvPr/>
        </p:nvGrpSpPr>
        <p:grpSpPr bwMode="auto">
          <a:xfrm flipV="1">
            <a:off x="4578350" y="936625"/>
            <a:ext cx="3035300" cy="46038"/>
            <a:chOff x="2435703" y="480263"/>
            <a:chExt cx="4402064" cy="45719"/>
          </a:xfrm>
        </p:grpSpPr>
        <p:sp>
          <p:nvSpPr>
            <p:cNvPr id="6" name="矩形 5"/>
            <p:cNvSpPr/>
            <p:nvPr/>
          </p:nvSpPr>
          <p:spPr>
            <a:xfrm>
              <a:off x="2435703" y="480263"/>
              <a:ext cx="1100516" cy="45719"/>
            </a:xfrm>
            <a:prstGeom prst="rect">
              <a:avLst/>
            </a:prstGeom>
            <a:solidFill>
              <a:srgbClr val="A8D37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矩形 6"/>
            <p:cNvSpPr/>
            <p:nvPr/>
          </p:nvSpPr>
          <p:spPr>
            <a:xfrm>
              <a:off x="3536219" y="480263"/>
              <a:ext cx="1100516" cy="45719"/>
            </a:xfrm>
            <a:prstGeom prst="rect">
              <a:avLst/>
            </a:prstGeom>
            <a:solidFill>
              <a:srgbClr val="87C7E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p:nvSpPr>
          <p:spPr>
            <a:xfrm>
              <a:off x="4636735" y="480263"/>
              <a:ext cx="1100516" cy="45719"/>
            </a:xfrm>
            <a:prstGeom prst="rect">
              <a:avLst/>
            </a:prstGeom>
            <a:solidFill>
              <a:srgbClr val="FED16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p:nvSpPr>
          <p:spPr>
            <a:xfrm>
              <a:off x="5737251" y="480263"/>
              <a:ext cx="1100516" cy="45719"/>
            </a:xfrm>
            <a:prstGeom prst="rect">
              <a:avLst/>
            </a:prstGeom>
            <a:solidFill>
              <a:srgbClr val="ED6B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40963" name="文本框 9"/>
          <p:cNvSpPr txBox="1">
            <a:spLocks noChangeArrowheads="1"/>
          </p:cNvSpPr>
          <p:nvPr/>
        </p:nvSpPr>
        <p:spPr bwMode="auto">
          <a:xfrm>
            <a:off x="4556758" y="425441"/>
            <a:ext cx="315922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rgbClr val="2E4C64"/>
                </a:solidFill>
                <a:latin typeface="微软雅黑" panose="020B0503020204020204" pitchFamily="34" charset="-122"/>
                <a:ea typeface="微软雅黑" panose="020B0503020204020204" pitchFamily="34" charset="-122"/>
              </a:rPr>
              <a:t>Implementation</a:t>
            </a:r>
            <a:endParaRPr lang="zh-CN" altLang="en-US" sz="2800" b="1" dirty="0">
              <a:solidFill>
                <a:srgbClr val="2E4C64"/>
              </a:solidFill>
              <a:latin typeface="微软雅黑" panose="020B0503020204020204" pitchFamily="34" charset="-122"/>
              <a:ea typeface="微软雅黑" panose="020B0503020204020204" pitchFamily="34" charset="-122"/>
            </a:endParaRPr>
          </a:p>
        </p:txBody>
      </p:sp>
      <p:grpSp>
        <p:nvGrpSpPr>
          <p:cNvPr id="123" name="Group 85">
            <a:extLst>
              <a:ext uri="{FF2B5EF4-FFF2-40B4-BE49-F238E27FC236}">
                <a16:creationId xmlns:a16="http://schemas.microsoft.com/office/drawing/2014/main" id="{9541EB68-967D-4B74-A64E-A4956DA68B45}"/>
              </a:ext>
            </a:extLst>
          </p:cNvPr>
          <p:cNvGrpSpPr>
            <a:grpSpLocks/>
          </p:cNvGrpSpPr>
          <p:nvPr/>
        </p:nvGrpSpPr>
        <p:grpSpPr bwMode="auto">
          <a:xfrm>
            <a:off x="1010653" y="2348507"/>
            <a:ext cx="4326522" cy="3039792"/>
            <a:chOff x="6716013" y="1327038"/>
            <a:chExt cx="1771888" cy="1424801"/>
          </a:xfrm>
        </p:grpSpPr>
        <p:grpSp>
          <p:nvGrpSpPr>
            <p:cNvPr id="124" name="Group 86">
              <a:extLst>
                <a:ext uri="{FF2B5EF4-FFF2-40B4-BE49-F238E27FC236}">
                  <a16:creationId xmlns:a16="http://schemas.microsoft.com/office/drawing/2014/main" id="{F0B85AB2-5039-490E-BB34-D0D51C784D6F}"/>
                </a:ext>
              </a:extLst>
            </p:cNvPr>
            <p:cNvGrpSpPr>
              <a:grpSpLocks/>
            </p:cNvGrpSpPr>
            <p:nvPr/>
          </p:nvGrpSpPr>
          <p:grpSpPr bwMode="auto">
            <a:xfrm>
              <a:off x="6716013" y="1327038"/>
              <a:ext cx="1492681" cy="554313"/>
              <a:chOff x="6609955" y="1446915"/>
              <a:chExt cx="1492681" cy="554313"/>
            </a:xfrm>
          </p:grpSpPr>
          <p:sp>
            <p:nvSpPr>
              <p:cNvPr id="126" name="Content Placeholder 2">
                <a:extLst>
                  <a:ext uri="{FF2B5EF4-FFF2-40B4-BE49-F238E27FC236}">
                    <a16:creationId xmlns:a16="http://schemas.microsoft.com/office/drawing/2014/main" id="{DC4EE1E7-3939-43F3-8956-E9BD55DA74BD}"/>
                  </a:ext>
                </a:extLst>
              </p:cNvPr>
              <p:cNvSpPr txBox="1">
                <a:spLocks/>
              </p:cNvSpPr>
              <p:nvPr/>
            </p:nvSpPr>
            <p:spPr bwMode="auto">
              <a:xfrm>
                <a:off x="6609955" y="1446915"/>
                <a:ext cx="1419235" cy="37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None/>
                </a:pPr>
                <a:r>
                  <a:rPr lang="en-US" altLang="zh-CN" sz="3200" b="1" dirty="0">
                    <a:solidFill>
                      <a:srgbClr val="2E4C64"/>
                    </a:solidFill>
                    <a:latin typeface="微软雅黑" panose="020B0503020204020204" pitchFamily="34" charset="-122"/>
                    <a:ea typeface="微软雅黑" panose="020B0503020204020204" pitchFamily="34" charset="-122"/>
                  </a:rPr>
                  <a:t>Vue.js</a:t>
                </a:r>
              </a:p>
            </p:txBody>
          </p:sp>
          <p:sp>
            <p:nvSpPr>
              <p:cNvPr id="127" name="Subtitle 2">
                <a:extLst>
                  <a:ext uri="{FF2B5EF4-FFF2-40B4-BE49-F238E27FC236}">
                    <a16:creationId xmlns:a16="http://schemas.microsoft.com/office/drawing/2014/main" id="{29B98D86-E1A3-4B4F-9BEA-3582ADC8F18D}"/>
                  </a:ext>
                </a:extLst>
              </p:cNvPr>
              <p:cNvSpPr txBox="1">
                <a:spLocks/>
              </p:cNvSpPr>
              <p:nvPr/>
            </p:nvSpPr>
            <p:spPr>
              <a:xfrm>
                <a:off x="6615921" y="1763183"/>
                <a:ext cx="1486715" cy="238045"/>
              </a:xfrm>
              <a:prstGeom prst="rect">
                <a:avLst/>
              </a:prstGeom>
            </p:spPr>
            <p:txBody>
              <a:bodyPr lIns="121682" tIns="60841" rIns="121682" bIns="60841"/>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fontAlgn="auto">
                  <a:spcAft>
                    <a:spcPts val="0"/>
                  </a:spcAft>
                  <a:buFont typeface="Arial" pitchFamily="34" charset="0"/>
                  <a:buNone/>
                  <a:defRPr/>
                </a:pPr>
                <a:r>
                  <a:rPr lang="en-US" altLang="zh-CN" sz="1800" b="1" dirty="0">
                    <a:solidFill>
                      <a:schemeClr val="tx1">
                        <a:lumMod val="85000"/>
                        <a:lumOff val="15000"/>
                      </a:schemeClr>
                    </a:solidFill>
                    <a:latin typeface="微软雅黑" panose="020B0503020204020204" pitchFamily="34" charset="-122"/>
                    <a:ea typeface="Franchise" pitchFamily="49" charset="0"/>
                  </a:rPr>
                  <a:t>Front End</a:t>
                </a:r>
                <a:endParaRPr lang="en-US" sz="1800" b="1" dirty="0">
                  <a:solidFill>
                    <a:schemeClr val="tx1">
                      <a:lumMod val="85000"/>
                      <a:lumOff val="15000"/>
                    </a:schemeClr>
                  </a:solidFill>
                  <a:latin typeface="微软雅黑" panose="020B0503020204020204" pitchFamily="34" charset="-122"/>
                  <a:ea typeface="Franchise" pitchFamily="49" charset="0"/>
                </a:endParaRPr>
              </a:p>
            </p:txBody>
          </p:sp>
        </p:grpSp>
        <p:sp>
          <p:nvSpPr>
            <p:cNvPr id="125" name="Content Placeholder 2">
              <a:extLst>
                <a:ext uri="{FF2B5EF4-FFF2-40B4-BE49-F238E27FC236}">
                  <a16:creationId xmlns:a16="http://schemas.microsoft.com/office/drawing/2014/main" id="{38C693A5-DFEF-43CE-B760-B2C0A21320F0}"/>
                </a:ext>
              </a:extLst>
            </p:cNvPr>
            <p:cNvSpPr txBox="1">
              <a:spLocks/>
            </p:cNvSpPr>
            <p:nvPr/>
          </p:nvSpPr>
          <p:spPr>
            <a:xfrm>
              <a:off x="6730331" y="1840228"/>
              <a:ext cx="1757570" cy="911611"/>
            </a:xfrm>
            <a:prstGeom prst="rect">
              <a:avLst/>
            </a:prstGeom>
          </p:spPr>
          <p:txBody>
            <a:bodyPr lIns="121682" tIns="60841" rIns="121682" bIns="60841">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fontAlgn="auto">
                <a:spcAft>
                  <a:spcPts val="0"/>
                </a:spcAft>
                <a:buNone/>
                <a:defRPr/>
              </a:pP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The Progressive JavaScript Framework. </a:t>
              </a:r>
            </a:p>
            <a:p>
              <a:pPr marL="0" indent="0" fontAlgn="auto">
                <a:spcAft>
                  <a:spcPts val="0"/>
                </a:spcAft>
                <a:buNone/>
                <a:defRPr/>
              </a:pP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An incrementally adoptable ecosystem that scales between a library and a full-featured framework.</a:t>
              </a:r>
            </a:p>
            <a:p>
              <a:pPr marL="0" indent="0" fontAlgn="auto">
                <a:spcAft>
                  <a:spcPts val="0"/>
                </a:spcAft>
                <a:buNone/>
                <a:defRPr/>
              </a:pPr>
              <a:r>
                <a:rPr lang="en-US" sz="1600" dirty="0">
                  <a:solidFill>
                    <a:schemeClr val="tx1">
                      <a:lumMod val="85000"/>
                      <a:lumOff val="15000"/>
                    </a:schemeClr>
                  </a:solidFill>
                  <a:latin typeface="微软雅黑" panose="020B0503020204020204" pitchFamily="34" charset="-122"/>
                  <a:ea typeface="微软雅黑" panose="020B0503020204020204" pitchFamily="34" charset="-122"/>
                </a:rPr>
                <a:t>20KB </a:t>
              </a:r>
              <a:r>
                <a:rPr lang="en-US" sz="1600" dirty="0" err="1">
                  <a:solidFill>
                    <a:schemeClr val="tx1">
                      <a:lumMod val="85000"/>
                      <a:lumOff val="15000"/>
                    </a:schemeClr>
                  </a:solidFill>
                  <a:latin typeface="微软雅黑" panose="020B0503020204020204" pitchFamily="34" charset="-122"/>
                  <a:ea typeface="微软雅黑" panose="020B0503020204020204" pitchFamily="34" charset="-122"/>
                </a:rPr>
                <a:t>min+gzip</a:t>
              </a:r>
              <a:r>
                <a:rPr lang="en-US" sz="1600" dirty="0">
                  <a:solidFill>
                    <a:schemeClr val="tx1">
                      <a:lumMod val="85000"/>
                      <a:lumOff val="15000"/>
                    </a:schemeClr>
                  </a:solidFill>
                  <a:latin typeface="微软雅黑" panose="020B0503020204020204" pitchFamily="34" charset="-122"/>
                  <a:ea typeface="微软雅黑" panose="020B0503020204020204" pitchFamily="34" charset="-122"/>
                </a:rPr>
                <a:t> Runtime Blazing Fast Virtual DOM Minimal Optimization Efforts</a:t>
              </a:r>
            </a:p>
          </p:txBody>
        </p:sp>
      </p:grpSp>
      <p:grpSp>
        <p:nvGrpSpPr>
          <p:cNvPr id="128" name="Group 85">
            <a:extLst>
              <a:ext uri="{FF2B5EF4-FFF2-40B4-BE49-F238E27FC236}">
                <a16:creationId xmlns:a16="http://schemas.microsoft.com/office/drawing/2014/main" id="{EEB162D5-A8F9-4755-9717-0964B136CD7A}"/>
              </a:ext>
            </a:extLst>
          </p:cNvPr>
          <p:cNvGrpSpPr>
            <a:grpSpLocks/>
          </p:cNvGrpSpPr>
          <p:nvPr/>
        </p:nvGrpSpPr>
        <p:grpSpPr bwMode="auto">
          <a:xfrm>
            <a:off x="6781453" y="2348507"/>
            <a:ext cx="4603489" cy="3039792"/>
            <a:chOff x="6716013" y="1327038"/>
            <a:chExt cx="1771888" cy="1424800"/>
          </a:xfrm>
        </p:grpSpPr>
        <p:grpSp>
          <p:nvGrpSpPr>
            <p:cNvPr id="129" name="Group 86">
              <a:extLst>
                <a:ext uri="{FF2B5EF4-FFF2-40B4-BE49-F238E27FC236}">
                  <a16:creationId xmlns:a16="http://schemas.microsoft.com/office/drawing/2014/main" id="{312931AE-247C-4DA8-9658-EC331D5BBCB3}"/>
                </a:ext>
              </a:extLst>
            </p:cNvPr>
            <p:cNvGrpSpPr>
              <a:grpSpLocks/>
            </p:cNvGrpSpPr>
            <p:nvPr/>
          </p:nvGrpSpPr>
          <p:grpSpPr bwMode="auto">
            <a:xfrm>
              <a:off x="6716013" y="1327038"/>
              <a:ext cx="1492681" cy="554313"/>
              <a:chOff x="6609955" y="1446915"/>
              <a:chExt cx="1492681" cy="554313"/>
            </a:xfrm>
          </p:grpSpPr>
          <p:sp>
            <p:nvSpPr>
              <p:cNvPr id="131" name="Content Placeholder 2">
                <a:extLst>
                  <a:ext uri="{FF2B5EF4-FFF2-40B4-BE49-F238E27FC236}">
                    <a16:creationId xmlns:a16="http://schemas.microsoft.com/office/drawing/2014/main" id="{58472A97-5E5D-448F-B7D3-FB533A0F1A67}"/>
                  </a:ext>
                </a:extLst>
              </p:cNvPr>
              <p:cNvSpPr txBox="1">
                <a:spLocks/>
              </p:cNvSpPr>
              <p:nvPr/>
            </p:nvSpPr>
            <p:spPr bwMode="auto">
              <a:xfrm>
                <a:off x="6609955" y="1446915"/>
                <a:ext cx="1419235" cy="37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 typeface="Arial" panose="020B0604020202020204" pitchFamily="34" charset="0"/>
                  <a:buNone/>
                </a:pPr>
                <a:r>
                  <a:rPr lang="en-US" altLang="zh-CN" sz="3200" b="1" dirty="0">
                    <a:solidFill>
                      <a:srgbClr val="2E4C64"/>
                    </a:solidFill>
                    <a:latin typeface="微软雅黑" panose="020B0503020204020204" pitchFamily="34" charset="-122"/>
                    <a:ea typeface="微软雅黑" panose="020B0503020204020204" pitchFamily="34" charset="-122"/>
                  </a:rPr>
                  <a:t>Spring Boot</a:t>
                </a:r>
              </a:p>
            </p:txBody>
          </p:sp>
          <p:sp>
            <p:nvSpPr>
              <p:cNvPr id="132" name="Subtitle 2">
                <a:extLst>
                  <a:ext uri="{FF2B5EF4-FFF2-40B4-BE49-F238E27FC236}">
                    <a16:creationId xmlns:a16="http://schemas.microsoft.com/office/drawing/2014/main" id="{F50B0D8C-CF4E-429A-90B1-B0764927D544}"/>
                  </a:ext>
                </a:extLst>
              </p:cNvPr>
              <p:cNvSpPr txBox="1">
                <a:spLocks/>
              </p:cNvSpPr>
              <p:nvPr/>
            </p:nvSpPr>
            <p:spPr>
              <a:xfrm>
                <a:off x="6615921" y="1763183"/>
                <a:ext cx="1486715" cy="238045"/>
              </a:xfrm>
              <a:prstGeom prst="rect">
                <a:avLst/>
              </a:prstGeom>
            </p:spPr>
            <p:txBody>
              <a:bodyPr lIns="121682" tIns="60841" rIns="121682" bIns="60841"/>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fontAlgn="auto">
                  <a:spcAft>
                    <a:spcPts val="0"/>
                  </a:spcAft>
                  <a:buFont typeface="Arial" pitchFamily="34" charset="0"/>
                  <a:buNone/>
                  <a:defRPr/>
                </a:pPr>
                <a:r>
                  <a:rPr lang="en-US" altLang="zh-CN" sz="1800" b="1" dirty="0">
                    <a:solidFill>
                      <a:schemeClr val="tx1">
                        <a:lumMod val="85000"/>
                        <a:lumOff val="15000"/>
                      </a:schemeClr>
                    </a:solidFill>
                    <a:latin typeface="微软雅黑" panose="020B0503020204020204" pitchFamily="34" charset="-122"/>
                    <a:ea typeface="Franchise" pitchFamily="49" charset="0"/>
                  </a:rPr>
                  <a:t>Back End</a:t>
                </a:r>
                <a:endParaRPr lang="en-US" sz="1800" b="1" dirty="0">
                  <a:solidFill>
                    <a:schemeClr val="tx1">
                      <a:lumMod val="85000"/>
                      <a:lumOff val="15000"/>
                    </a:schemeClr>
                  </a:solidFill>
                  <a:latin typeface="微软雅黑" panose="020B0503020204020204" pitchFamily="34" charset="-122"/>
                  <a:ea typeface="Franchise" pitchFamily="49" charset="0"/>
                </a:endParaRPr>
              </a:p>
            </p:txBody>
          </p:sp>
        </p:grpSp>
        <p:sp>
          <p:nvSpPr>
            <p:cNvPr id="130" name="Content Placeholder 2">
              <a:extLst>
                <a:ext uri="{FF2B5EF4-FFF2-40B4-BE49-F238E27FC236}">
                  <a16:creationId xmlns:a16="http://schemas.microsoft.com/office/drawing/2014/main" id="{39018389-D905-40CB-882D-F32BAEA52E36}"/>
                </a:ext>
              </a:extLst>
            </p:cNvPr>
            <p:cNvSpPr txBox="1">
              <a:spLocks/>
            </p:cNvSpPr>
            <p:nvPr/>
          </p:nvSpPr>
          <p:spPr>
            <a:xfrm>
              <a:off x="6730331" y="1840228"/>
              <a:ext cx="1757570" cy="911610"/>
            </a:xfrm>
            <a:prstGeom prst="rect">
              <a:avLst/>
            </a:prstGeom>
          </p:spPr>
          <p:txBody>
            <a:bodyPr lIns="121682" tIns="60841" rIns="121682" bIns="60841">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fontAlgn="auto">
                <a:spcAft>
                  <a:spcPts val="0"/>
                </a:spcAft>
                <a:buNone/>
                <a:defRPr/>
              </a:pP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Provide opinionated 'starter' dependencies to simplify your build configuration</a:t>
              </a:r>
            </a:p>
            <a:p>
              <a:pPr marL="0" indent="0" fontAlgn="auto">
                <a:spcAft>
                  <a:spcPts val="0"/>
                </a:spcAft>
                <a:buNone/>
                <a:defRPr/>
              </a:pP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Automatically configure Spring and 3rd party libraries whenever possible</a:t>
              </a:r>
            </a:p>
            <a:p>
              <a:pPr marL="0" indent="0" fontAlgn="auto">
                <a:spcAft>
                  <a:spcPts val="0"/>
                </a:spcAft>
                <a:buNone/>
                <a:defRPr/>
              </a:pP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Absolutely no code generation and no requirement for XML configuration</a:t>
              </a:r>
              <a:endParaRPr lang="en-US" dirty="0">
                <a:solidFill>
                  <a:prstClr val="white">
                    <a:lumMod val="65000"/>
                  </a:prstClr>
                </a:solidFill>
                <a:latin typeface="微软雅黑" panose="020B0503020204020204" pitchFamily="34" charset="-122"/>
              </a:endParaRPr>
            </a:p>
          </p:txBody>
        </p:sp>
      </p:grpSp>
      <p:pic>
        <p:nvPicPr>
          <p:cNvPr id="1026" name="Picture 2" descr="vue logo">
            <a:extLst>
              <a:ext uri="{FF2B5EF4-FFF2-40B4-BE49-F238E27FC236}">
                <a16:creationId xmlns:a16="http://schemas.microsoft.com/office/drawing/2014/main" id="{B64C19A7-C64D-40C8-9BAD-BD6A5AB9CAF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69499" y="2079030"/>
            <a:ext cx="1026984" cy="102698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ss1.bdstatic.com/70cFuXSh_Q1YnxGkpoWK1HF6hhy/it/u=3125349892,2997059783&amp;fm=27&amp;gp=0.jpg">
            <a:extLst>
              <a:ext uri="{FF2B5EF4-FFF2-40B4-BE49-F238E27FC236}">
                <a16:creationId xmlns:a16="http://schemas.microsoft.com/office/drawing/2014/main" id="{7C13B8A0-3BFA-435C-B3A8-FB0A45733CB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28297" y="2089365"/>
            <a:ext cx="1051879" cy="1051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12238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3"/>
                                        </p:tgtEl>
                                        <p:attrNameLst>
                                          <p:attrName>style.visibility</p:attrName>
                                        </p:attrNameLst>
                                      </p:cBhvr>
                                      <p:to>
                                        <p:strVal val="visible"/>
                                      </p:to>
                                    </p:set>
                                    <p:animEffect transition="in" filter="fade">
                                      <p:cBhvr>
                                        <p:cTn id="7" dur="500"/>
                                        <p:tgtEl>
                                          <p:spTgt spid="123"/>
                                        </p:tgtEl>
                                      </p:cBhvr>
                                    </p:animEffect>
                                  </p:childTnLst>
                                </p:cTn>
                              </p:par>
                              <p:par>
                                <p:cTn id="8" presetID="10" presetClass="entr" presetSubtype="0" fill="hold" nodeType="withEffect">
                                  <p:stCondLst>
                                    <p:cond delay="0"/>
                                  </p:stCondLst>
                                  <p:childTnLst>
                                    <p:set>
                                      <p:cBhvr>
                                        <p:cTn id="9" dur="1" fill="hold">
                                          <p:stCondLst>
                                            <p:cond delay="0"/>
                                          </p:stCondLst>
                                        </p:cTn>
                                        <p:tgtEl>
                                          <p:spTgt spid="1026"/>
                                        </p:tgtEl>
                                        <p:attrNameLst>
                                          <p:attrName>style.visibility</p:attrName>
                                        </p:attrNameLst>
                                      </p:cBhvr>
                                      <p:to>
                                        <p:strVal val="visible"/>
                                      </p:to>
                                    </p:set>
                                    <p:animEffect transition="in" filter="fade">
                                      <p:cBhvr>
                                        <p:cTn id="10" dur="500"/>
                                        <p:tgtEl>
                                          <p:spTgt spid="1026"/>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28"/>
                                        </p:tgtEl>
                                        <p:attrNameLst>
                                          <p:attrName>style.visibility</p:attrName>
                                        </p:attrNameLst>
                                      </p:cBhvr>
                                      <p:to>
                                        <p:strVal val="visible"/>
                                      </p:to>
                                    </p:set>
                                    <p:animEffect transition="in" filter="fade">
                                      <p:cBhvr>
                                        <p:cTn id="14" dur="500"/>
                                        <p:tgtEl>
                                          <p:spTgt spid="128"/>
                                        </p:tgtEl>
                                      </p:cBhvr>
                                    </p:animEffect>
                                  </p:childTnLst>
                                </p:cTn>
                              </p:par>
                              <p:par>
                                <p:cTn id="15" presetID="10" presetClass="entr" presetSubtype="0" fill="hold" nodeType="withEffect">
                                  <p:stCondLst>
                                    <p:cond delay="0"/>
                                  </p:stCondLst>
                                  <p:childTnLst>
                                    <p:set>
                                      <p:cBhvr>
                                        <p:cTn id="16" dur="1" fill="hold">
                                          <p:stCondLst>
                                            <p:cond delay="0"/>
                                          </p:stCondLst>
                                        </p:cTn>
                                        <p:tgtEl>
                                          <p:spTgt spid="1030"/>
                                        </p:tgtEl>
                                        <p:attrNameLst>
                                          <p:attrName>style.visibility</p:attrName>
                                        </p:attrNameLst>
                                      </p:cBhvr>
                                      <p:to>
                                        <p:strVal val="visible"/>
                                      </p:to>
                                    </p:set>
                                    <p:animEffect transition="in" filter="fade">
                                      <p:cBhvr>
                                        <p:cTn id="17"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034" name="组合 4"/>
          <p:cNvGrpSpPr>
            <a:grpSpLocks/>
          </p:cNvGrpSpPr>
          <p:nvPr/>
        </p:nvGrpSpPr>
        <p:grpSpPr bwMode="auto">
          <a:xfrm flipV="1">
            <a:off x="4578350" y="936625"/>
            <a:ext cx="3035300" cy="46038"/>
            <a:chOff x="2435703" y="480263"/>
            <a:chExt cx="4402064" cy="45719"/>
          </a:xfrm>
        </p:grpSpPr>
        <p:sp>
          <p:nvSpPr>
            <p:cNvPr id="6" name="矩形 5"/>
            <p:cNvSpPr/>
            <p:nvPr/>
          </p:nvSpPr>
          <p:spPr>
            <a:xfrm>
              <a:off x="2435703" y="480263"/>
              <a:ext cx="1100516" cy="45719"/>
            </a:xfrm>
            <a:prstGeom prst="rect">
              <a:avLst/>
            </a:prstGeom>
            <a:solidFill>
              <a:srgbClr val="A8D37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矩形 6"/>
            <p:cNvSpPr/>
            <p:nvPr/>
          </p:nvSpPr>
          <p:spPr>
            <a:xfrm>
              <a:off x="3536219" y="480263"/>
              <a:ext cx="1100516" cy="45719"/>
            </a:xfrm>
            <a:prstGeom prst="rect">
              <a:avLst/>
            </a:prstGeom>
            <a:solidFill>
              <a:srgbClr val="87C7E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p:nvSpPr>
          <p:spPr>
            <a:xfrm>
              <a:off x="4636735" y="480263"/>
              <a:ext cx="1100516" cy="45719"/>
            </a:xfrm>
            <a:prstGeom prst="rect">
              <a:avLst/>
            </a:prstGeom>
            <a:solidFill>
              <a:srgbClr val="FED16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p:nvSpPr>
          <p:spPr>
            <a:xfrm>
              <a:off x="5737251" y="480263"/>
              <a:ext cx="1100516" cy="45719"/>
            </a:xfrm>
            <a:prstGeom prst="rect">
              <a:avLst/>
            </a:prstGeom>
            <a:solidFill>
              <a:srgbClr val="ED6B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44035" name="文本框 9"/>
          <p:cNvSpPr txBox="1">
            <a:spLocks noChangeArrowheads="1"/>
          </p:cNvSpPr>
          <p:nvPr/>
        </p:nvSpPr>
        <p:spPr bwMode="auto">
          <a:xfrm>
            <a:off x="5040313" y="534988"/>
            <a:ext cx="25733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a:latin typeface="Arial" panose="020B0604020202020204" pitchFamily="34" charset="0"/>
                <a:cs typeface="Arial" panose="020B0604020202020204" pitchFamily="34" charset="0"/>
              </a:rPr>
              <a:t>YOUR TEXT HERE</a:t>
            </a:r>
            <a:endParaRPr lang="zh-CN" altLang="en-US">
              <a:latin typeface="Arial" panose="020B0604020202020204" pitchFamily="34" charset="0"/>
              <a:cs typeface="Arial" panose="020B0604020202020204" pitchFamily="34" charset="0"/>
            </a:endParaRPr>
          </a:p>
        </p:txBody>
      </p:sp>
      <p:sp>
        <p:nvSpPr>
          <p:cNvPr id="11" name="正五边形 3"/>
          <p:cNvSpPr/>
          <p:nvPr/>
        </p:nvSpPr>
        <p:spPr>
          <a:xfrm flipV="1">
            <a:off x="0" y="-6352"/>
            <a:ext cx="12198350" cy="6873875"/>
          </a:xfrm>
          <a:prstGeom prst="rect">
            <a:avLst/>
          </a:prstGeom>
          <a:solidFill>
            <a:srgbClr val="C3E1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prstClr val="white"/>
              </a:solidFill>
            </a:endParaRPr>
          </a:p>
        </p:txBody>
      </p:sp>
      <p:sp>
        <p:nvSpPr>
          <p:cNvPr id="17" name="文本框 5"/>
          <p:cNvSpPr txBox="1">
            <a:spLocks noChangeArrowheads="1"/>
          </p:cNvSpPr>
          <p:nvPr/>
        </p:nvSpPr>
        <p:spPr bwMode="auto">
          <a:xfrm>
            <a:off x="8051629" y="2636837"/>
            <a:ext cx="3132405" cy="11398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6600" b="1" dirty="0" smtClean="0">
                <a:solidFill>
                  <a:schemeClr val="bg1"/>
                </a:solidFill>
                <a:latin typeface="微软雅黑" panose="020B0503020204020204" pitchFamily="34" charset="-122"/>
                <a:ea typeface="微软雅黑" panose="020B0503020204020204" pitchFamily="34" charset="-122"/>
              </a:rPr>
              <a:t>Demo</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11141075" y="2574925"/>
            <a:ext cx="1057275" cy="1568450"/>
          </a:xfrm>
          <a:prstGeom prst="rect">
            <a:avLst/>
          </a:prstGeom>
          <a:solidFill>
            <a:srgbClr val="2E4C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0" name="矩形 19"/>
          <p:cNvSpPr/>
          <p:nvPr/>
        </p:nvSpPr>
        <p:spPr>
          <a:xfrm>
            <a:off x="4934079" y="3927475"/>
            <a:ext cx="6045072" cy="215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4" name="图片 13">
            <a:extLst>
              <a:ext uri="{FF2B5EF4-FFF2-40B4-BE49-F238E27FC236}">
                <a16:creationId xmlns:a16="http://schemas.microsoft.com/office/drawing/2014/main" id="{E91D2CD4-DB65-431B-A867-E3FD80DDFE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80654" y="2574925"/>
            <a:ext cx="3176555" cy="1411802"/>
          </a:xfrm>
          <a:prstGeom prst="rect">
            <a:avLst/>
          </a:prstGeom>
        </p:spPr>
      </p:pic>
    </p:spTree>
    <p:extLst>
      <p:ext uri="{BB962C8B-B14F-4D97-AF65-F5344CB8AC3E}">
        <p14:creationId xmlns:p14="http://schemas.microsoft.com/office/powerpoint/2010/main" val="2958652059"/>
      </p:ext>
    </p:extLst>
  </p:cSld>
  <p:clrMapOvr>
    <a:masterClrMapping/>
  </p:clrMapOvr>
  <p:transition spd="slow">
    <p:push dir="u"/>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hlinkClick r:id="rId2"/>
          </p:cNvPr>
          <p:cNvPicPr>
            <a:picLocks noChangeAspect="1"/>
          </p:cNvPicPr>
          <p:nvPr/>
        </p:nvPicPr>
        <p:blipFill>
          <a:blip r:embed="rId3"/>
          <a:stretch>
            <a:fillRect/>
          </a:stretch>
        </p:blipFill>
        <p:spPr>
          <a:xfrm>
            <a:off x="384584" y="144196"/>
            <a:ext cx="11680991" cy="6713804"/>
          </a:xfrm>
          <a:prstGeom prst="rect">
            <a:avLst/>
          </a:prstGeom>
        </p:spPr>
      </p:pic>
    </p:spTree>
    <p:extLst>
      <p:ext uri="{BB962C8B-B14F-4D97-AF65-F5344CB8AC3E}">
        <p14:creationId xmlns:p14="http://schemas.microsoft.com/office/powerpoint/2010/main" val="30639920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6" name="图表 35">
            <a:extLst>
              <a:ext uri="{FF2B5EF4-FFF2-40B4-BE49-F238E27FC236}">
                <a16:creationId xmlns:a16="http://schemas.microsoft.com/office/drawing/2014/main" id="{0B99A2D1-1892-479B-8FC1-3982ED06A4D0}"/>
              </a:ext>
            </a:extLst>
          </p:cNvPr>
          <p:cNvGraphicFramePr/>
          <p:nvPr>
            <p:extLst>
              <p:ext uri="{D42A27DB-BD31-4B8C-83A1-F6EECF244321}">
                <p14:modId xmlns:p14="http://schemas.microsoft.com/office/powerpoint/2010/main" val="1955593783"/>
              </p:ext>
            </p:extLst>
          </p:nvPr>
        </p:nvGraphicFramePr>
        <p:xfrm>
          <a:off x="3094675" y="3540124"/>
          <a:ext cx="7050407" cy="3070654"/>
        </p:xfrm>
        <a:graphic>
          <a:graphicData uri="http://schemas.openxmlformats.org/drawingml/2006/chart">
            <c:chart xmlns:c="http://schemas.openxmlformats.org/drawingml/2006/chart" xmlns:r="http://schemas.openxmlformats.org/officeDocument/2006/relationships" r:id="rId2"/>
          </a:graphicData>
        </a:graphic>
      </p:graphicFrame>
      <p:grpSp>
        <p:nvGrpSpPr>
          <p:cNvPr id="46082" name="组合 4"/>
          <p:cNvGrpSpPr>
            <a:grpSpLocks/>
          </p:cNvGrpSpPr>
          <p:nvPr/>
        </p:nvGrpSpPr>
        <p:grpSpPr bwMode="auto">
          <a:xfrm flipV="1">
            <a:off x="4578350" y="936625"/>
            <a:ext cx="3035300" cy="46038"/>
            <a:chOff x="2435703" y="480263"/>
            <a:chExt cx="4402064" cy="45719"/>
          </a:xfrm>
        </p:grpSpPr>
        <p:sp>
          <p:nvSpPr>
            <p:cNvPr id="6" name="矩形 5"/>
            <p:cNvSpPr/>
            <p:nvPr/>
          </p:nvSpPr>
          <p:spPr>
            <a:xfrm>
              <a:off x="2435703" y="480263"/>
              <a:ext cx="1100516" cy="45719"/>
            </a:xfrm>
            <a:prstGeom prst="rect">
              <a:avLst/>
            </a:prstGeom>
            <a:solidFill>
              <a:srgbClr val="A8D37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7" name="矩形 6"/>
            <p:cNvSpPr/>
            <p:nvPr/>
          </p:nvSpPr>
          <p:spPr>
            <a:xfrm>
              <a:off x="3536219" y="480263"/>
              <a:ext cx="1100516" cy="45719"/>
            </a:xfrm>
            <a:prstGeom prst="rect">
              <a:avLst/>
            </a:prstGeom>
            <a:solidFill>
              <a:srgbClr val="87C7E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8" name="矩形 7"/>
            <p:cNvSpPr/>
            <p:nvPr/>
          </p:nvSpPr>
          <p:spPr>
            <a:xfrm>
              <a:off x="4636735" y="480263"/>
              <a:ext cx="1100516" cy="45719"/>
            </a:xfrm>
            <a:prstGeom prst="rect">
              <a:avLst/>
            </a:prstGeom>
            <a:solidFill>
              <a:srgbClr val="FED16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9" name="矩形 8"/>
            <p:cNvSpPr/>
            <p:nvPr/>
          </p:nvSpPr>
          <p:spPr>
            <a:xfrm>
              <a:off x="5737251" y="480263"/>
              <a:ext cx="1100516" cy="45719"/>
            </a:xfrm>
            <a:prstGeom prst="rect">
              <a:avLst/>
            </a:prstGeom>
            <a:solidFill>
              <a:srgbClr val="ED6B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grpSp>
      <p:sp>
        <p:nvSpPr>
          <p:cNvPr id="46083" name="文本框 9"/>
          <p:cNvSpPr txBox="1">
            <a:spLocks noChangeArrowheads="1"/>
          </p:cNvSpPr>
          <p:nvPr/>
        </p:nvSpPr>
        <p:spPr bwMode="auto">
          <a:xfrm>
            <a:off x="4774628" y="390387"/>
            <a:ext cx="257333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1">
                    <a:lumMod val="50000"/>
                  </a:schemeClr>
                </a:solidFill>
                <a:latin typeface="微软雅黑" panose="020B0503020204020204" pitchFamily="34" charset="-122"/>
                <a:ea typeface="微软雅黑" panose="020B0503020204020204" pitchFamily="34" charset="-122"/>
                <a:cs typeface="Arial" panose="020B0604020202020204" pitchFamily="34" charset="0"/>
              </a:rPr>
              <a:t>Background</a:t>
            </a:r>
            <a:endParaRPr lang="zh-CN" altLang="en-US" sz="2800" b="1" dirty="0">
              <a:solidFill>
                <a:schemeClr val="accent1">
                  <a:lumMod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3" name="组合 2">
            <a:extLst>
              <a:ext uri="{FF2B5EF4-FFF2-40B4-BE49-F238E27FC236}">
                <a16:creationId xmlns:a16="http://schemas.microsoft.com/office/drawing/2014/main" id="{E2C27D8C-5535-4CE9-A758-086F1660D557}"/>
              </a:ext>
            </a:extLst>
          </p:cNvPr>
          <p:cNvGrpSpPr/>
          <p:nvPr/>
        </p:nvGrpSpPr>
        <p:grpSpPr>
          <a:xfrm>
            <a:off x="0" y="1905000"/>
            <a:ext cx="4095750" cy="933450"/>
            <a:chOff x="0" y="1905000"/>
            <a:chExt cx="4095750" cy="933450"/>
          </a:xfrm>
        </p:grpSpPr>
        <p:sp>
          <p:nvSpPr>
            <p:cNvPr id="11" name="Oval 39"/>
            <p:cNvSpPr/>
            <p:nvPr/>
          </p:nvSpPr>
          <p:spPr>
            <a:xfrm>
              <a:off x="3162300" y="1905000"/>
              <a:ext cx="933450" cy="933450"/>
            </a:xfrm>
            <a:prstGeom prst="ellipse">
              <a:avLst/>
            </a:prstGeom>
            <a:solidFill>
              <a:srgbClr val="FFFFFF"/>
            </a:solidFill>
            <a:ln w="139700" cap="flat" cmpd="sng" algn="ctr">
              <a:solidFill>
                <a:srgbClr val="87C7E3"/>
              </a:solidFill>
              <a:prstDash val="solid"/>
              <a:miter lim="800000"/>
            </a:ln>
            <a:effectLst/>
          </p:spPr>
          <p:txBody>
            <a:bodyPr anchor="ctr"/>
            <a:lstStyle/>
            <a:p>
              <a:pPr algn="ctr" defTabSz="914340" eaLnBrk="1" fontAlgn="auto" hangingPunct="1">
                <a:spcBef>
                  <a:spcPts val="0"/>
                </a:spcBef>
                <a:spcAft>
                  <a:spcPts val="0"/>
                </a:spcAft>
                <a:defRPr/>
              </a:pPr>
              <a:endParaRPr lang="en-US" sz="2400" kern="0" dirty="0">
                <a:solidFill>
                  <a:srgbClr val="118CE7"/>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46088" name="Straight Connector 43"/>
            <p:cNvCxnSpPr>
              <a:cxnSpLocks noChangeShapeType="1"/>
              <a:stCxn id="11" idx="4"/>
            </p:cNvCxnSpPr>
            <p:nvPr/>
          </p:nvCxnSpPr>
          <p:spPr bwMode="auto">
            <a:xfrm flipH="1">
              <a:off x="0" y="2838450"/>
              <a:ext cx="3629025" cy="0"/>
            </a:xfrm>
            <a:prstGeom prst="line">
              <a:avLst/>
            </a:prstGeom>
            <a:noFill/>
            <a:ln w="139700" algn="ctr">
              <a:solidFill>
                <a:srgbClr val="87C7E3"/>
              </a:solidFill>
              <a:miter lim="800000"/>
              <a:headEnd/>
              <a:tailEnd/>
            </a:ln>
            <a:extLst>
              <a:ext uri="{909E8E84-426E-40DD-AFC4-6F175D3DCCD1}">
                <a14:hiddenFill xmlns:a14="http://schemas.microsoft.com/office/drawing/2010/main">
                  <a:noFill/>
                </a14:hiddenFill>
              </a:ext>
            </a:extLst>
          </p:spPr>
        </p:cxnSp>
      </p:grpSp>
      <p:grpSp>
        <p:nvGrpSpPr>
          <p:cNvPr id="2" name="组合 1">
            <a:extLst>
              <a:ext uri="{FF2B5EF4-FFF2-40B4-BE49-F238E27FC236}">
                <a16:creationId xmlns:a16="http://schemas.microsoft.com/office/drawing/2014/main" id="{7A13C4F8-1AA5-47E4-9CEB-72B69FA7C113}"/>
              </a:ext>
            </a:extLst>
          </p:cNvPr>
          <p:cNvGrpSpPr/>
          <p:nvPr/>
        </p:nvGrpSpPr>
        <p:grpSpPr>
          <a:xfrm>
            <a:off x="0" y="2330450"/>
            <a:ext cx="7724775" cy="933450"/>
            <a:chOff x="0" y="2330450"/>
            <a:chExt cx="7724775" cy="933450"/>
          </a:xfrm>
        </p:grpSpPr>
        <p:sp>
          <p:nvSpPr>
            <p:cNvPr id="12" name="Oval 40"/>
            <p:cNvSpPr/>
            <p:nvPr/>
          </p:nvSpPr>
          <p:spPr>
            <a:xfrm>
              <a:off x="6791325" y="2330450"/>
              <a:ext cx="933450" cy="933450"/>
            </a:xfrm>
            <a:prstGeom prst="ellipse">
              <a:avLst/>
            </a:prstGeom>
            <a:solidFill>
              <a:srgbClr val="FFFFFF"/>
            </a:solidFill>
            <a:ln w="139700" cap="flat" cmpd="sng" algn="ctr">
              <a:solidFill>
                <a:srgbClr val="2E4C64"/>
              </a:solidFill>
              <a:prstDash val="solid"/>
              <a:miter lim="800000"/>
            </a:ln>
            <a:effectLst/>
          </p:spPr>
          <p:txBody>
            <a:bodyPr anchor="ctr"/>
            <a:lstStyle/>
            <a:p>
              <a:pPr algn="ctr" defTabSz="914340" eaLnBrk="1" fontAlgn="auto" hangingPunct="1">
                <a:spcBef>
                  <a:spcPts val="0"/>
                </a:spcBef>
                <a:spcAft>
                  <a:spcPts val="0"/>
                </a:spcAft>
                <a:defRPr/>
              </a:pPr>
              <a:endParaRPr lang="en-US" sz="2400" kern="0" dirty="0">
                <a:solidFill>
                  <a:srgbClr val="000000">
                    <a:lumMod val="85000"/>
                    <a:lumOff val="15000"/>
                  </a:srgbClr>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46089" name="Straight Connector 63"/>
            <p:cNvCxnSpPr>
              <a:cxnSpLocks noChangeShapeType="1"/>
            </p:cNvCxnSpPr>
            <p:nvPr/>
          </p:nvCxnSpPr>
          <p:spPr bwMode="auto">
            <a:xfrm flipH="1">
              <a:off x="0" y="3263900"/>
              <a:ext cx="7258050" cy="0"/>
            </a:xfrm>
            <a:prstGeom prst="line">
              <a:avLst/>
            </a:prstGeom>
            <a:noFill/>
            <a:ln w="139700" algn="ctr">
              <a:solidFill>
                <a:srgbClr val="2E4C64"/>
              </a:solidFill>
              <a:miter lim="800000"/>
              <a:headEnd/>
              <a:tailEnd/>
            </a:ln>
            <a:extLst>
              <a:ext uri="{909E8E84-426E-40DD-AFC4-6F175D3DCCD1}">
                <a14:hiddenFill xmlns:a14="http://schemas.microsoft.com/office/drawing/2010/main">
                  <a:noFill/>
                </a14:hiddenFill>
              </a:ext>
            </a:extLst>
          </p:spPr>
        </p:cxnSp>
      </p:grpSp>
      <p:grpSp>
        <p:nvGrpSpPr>
          <p:cNvPr id="4" name="组合 3">
            <a:extLst>
              <a:ext uri="{FF2B5EF4-FFF2-40B4-BE49-F238E27FC236}">
                <a16:creationId xmlns:a16="http://schemas.microsoft.com/office/drawing/2014/main" id="{C39E43E3-86DC-4292-B9E5-69FCD53DA9D8}"/>
              </a:ext>
            </a:extLst>
          </p:cNvPr>
          <p:cNvGrpSpPr/>
          <p:nvPr/>
        </p:nvGrpSpPr>
        <p:grpSpPr>
          <a:xfrm>
            <a:off x="0" y="3687763"/>
            <a:ext cx="9445625" cy="933450"/>
            <a:chOff x="0" y="3687763"/>
            <a:chExt cx="9445625" cy="933450"/>
          </a:xfrm>
        </p:grpSpPr>
        <p:sp>
          <p:nvSpPr>
            <p:cNvPr id="14" name="Oval 42"/>
            <p:cNvSpPr/>
            <p:nvPr/>
          </p:nvSpPr>
          <p:spPr>
            <a:xfrm>
              <a:off x="8512175" y="3687763"/>
              <a:ext cx="933450" cy="933450"/>
            </a:xfrm>
            <a:prstGeom prst="ellipse">
              <a:avLst/>
            </a:prstGeom>
            <a:solidFill>
              <a:srgbClr val="FFFFFF"/>
            </a:solidFill>
            <a:ln w="139700" cap="flat" cmpd="sng" algn="ctr">
              <a:solidFill>
                <a:srgbClr val="87C7E3"/>
              </a:solidFill>
              <a:prstDash val="solid"/>
              <a:miter lim="800000"/>
            </a:ln>
            <a:effectLst/>
          </p:spPr>
          <p:txBody>
            <a:bodyPr anchor="ctr"/>
            <a:lstStyle/>
            <a:p>
              <a:pPr algn="ctr" defTabSz="914340" eaLnBrk="1" fontAlgn="auto" hangingPunct="1">
                <a:spcBef>
                  <a:spcPts val="0"/>
                </a:spcBef>
                <a:spcAft>
                  <a:spcPts val="0"/>
                </a:spcAft>
                <a:defRPr/>
              </a:pPr>
              <a:endParaRPr lang="en-US" sz="2400" kern="0" dirty="0">
                <a:solidFill>
                  <a:srgbClr val="404040"/>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46090" name="Straight Connector 64"/>
            <p:cNvCxnSpPr>
              <a:cxnSpLocks noChangeShapeType="1"/>
            </p:cNvCxnSpPr>
            <p:nvPr/>
          </p:nvCxnSpPr>
          <p:spPr bwMode="auto">
            <a:xfrm flipH="1">
              <a:off x="0" y="3687763"/>
              <a:ext cx="8921750" cy="0"/>
            </a:xfrm>
            <a:prstGeom prst="line">
              <a:avLst/>
            </a:prstGeom>
            <a:noFill/>
            <a:ln w="139700" algn="ctr">
              <a:solidFill>
                <a:srgbClr val="87C7E3"/>
              </a:solidFill>
              <a:miter lim="800000"/>
              <a:headEnd/>
              <a:tailEnd/>
            </a:ln>
            <a:extLst>
              <a:ext uri="{909E8E84-426E-40DD-AFC4-6F175D3DCCD1}">
                <a14:hiddenFill xmlns:a14="http://schemas.microsoft.com/office/drawing/2010/main">
                  <a:noFill/>
                </a14:hiddenFill>
              </a:ext>
            </a:extLst>
          </p:spPr>
        </p:cxnSp>
      </p:grpSp>
      <p:grpSp>
        <p:nvGrpSpPr>
          <p:cNvPr id="5" name="组合 4">
            <a:extLst>
              <a:ext uri="{FF2B5EF4-FFF2-40B4-BE49-F238E27FC236}">
                <a16:creationId xmlns:a16="http://schemas.microsoft.com/office/drawing/2014/main" id="{AF7BA334-4F58-4C7A-A69F-79BF27FF1D6E}"/>
              </a:ext>
            </a:extLst>
          </p:cNvPr>
          <p:cNvGrpSpPr/>
          <p:nvPr/>
        </p:nvGrpSpPr>
        <p:grpSpPr>
          <a:xfrm>
            <a:off x="0" y="4103688"/>
            <a:ext cx="6038850" cy="933450"/>
            <a:chOff x="0" y="4103688"/>
            <a:chExt cx="6038850" cy="933450"/>
          </a:xfrm>
        </p:grpSpPr>
        <p:sp>
          <p:nvSpPr>
            <p:cNvPr id="13" name="Oval 41"/>
            <p:cNvSpPr/>
            <p:nvPr/>
          </p:nvSpPr>
          <p:spPr>
            <a:xfrm>
              <a:off x="5105400" y="4103688"/>
              <a:ext cx="933450" cy="933450"/>
            </a:xfrm>
            <a:prstGeom prst="ellipse">
              <a:avLst/>
            </a:prstGeom>
            <a:solidFill>
              <a:srgbClr val="FFFFFF"/>
            </a:solidFill>
            <a:ln w="139700" cap="flat" cmpd="sng" algn="ctr">
              <a:solidFill>
                <a:srgbClr val="2E4C64"/>
              </a:solidFill>
              <a:prstDash val="solid"/>
              <a:miter lim="800000"/>
            </a:ln>
            <a:effectLst/>
          </p:spPr>
          <p:txBody>
            <a:bodyPr anchor="ctr"/>
            <a:lstStyle/>
            <a:p>
              <a:pPr algn="ctr" defTabSz="914340" eaLnBrk="1" fontAlgn="auto" hangingPunct="1">
                <a:spcBef>
                  <a:spcPts val="0"/>
                </a:spcBef>
                <a:spcAft>
                  <a:spcPts val="0"/>
                </a:spcAft>
                <a:defRPr/>
              </a:pPr>
              <a:endParaRPr lang="en-US" sz="2400" kern="0" dirty="0">
                <a:solidFill>
                  <a:srgbClr val="7E7E7E"/>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46091" name="Straight Connector 65"/>
            <p:cNvCxnSpPr>
              <a:cxnSpLocks noChangeShapeType="1"/>
              <a:stCxn id="13" idx="0"/>
            </p:cNvCxnSpPr>
            <p:nvPr/>
          </p:nvCxnSpPr>
          <p:spPr bwMode="auto">
            <a:xfrm flipH="1">
              <a:off x="0" y="4103688"/>
              <a:ext cx="5572125" cy="0"/>
            </a:xfrm>
            <a:prstGeom prst="line">
              <a:avLst/>
            </a:prstGeom>
            <a:noFill/>
            <a:ln w="139700" algn="ctr">
              <a:solidFill>
                <a:srgbClr val="2E4C64"/>
              </a:solidFill>
              <a:miter lim="800000"/>
              <a:headEnd/>
              <a:tailEnd/>
            </a:ln>
            <a:extLst>
              <a:ext uri="{909E8E84-426E-40DD-AFC4-6F175D3DCCD1}">
                <a14:hiddenFill xmlns:a14="http://schemas.microsoft.com/office/drawing/2010/main">
                  <a:noFill/>
                </a14:hiddenFill>
              </a:ext>
            </a:extLst>
          </p:spPr>
        </p:cxnSp>
      </p:grpSp>
      <p:grpSp>
        <p:nvGrpSpPr>
          <p:cNvPr id="10" name="组合 9">
            <a:extLst>
              <a:ext uri="{FF2B5EF4-FFF2-40B4-BE49-F238E27FC236}">
                <a16:creationId xmlns:a16="http://schemas.microsoft.com/office/drawing/2014/main" id="{4AF7054B-2C48-428F-8294-660CE16B1F73}"/>
              </a:ext>
            </a:extLst>
          </p:cNvPr>
          <p:cNvGrpSpPr/>
          <p:nvPr/>
        </p:nvGrpSpPr>
        <p:grpSpPr>
          <a:xfrm>
            <a:off x="0" y="4510088"/>
            <a:ext cx="2620963" cy="933450"/>
            <a:chOff x="0" y="4510088"/>
            <a:chExt cx="2620963" cy="933450"/>
          </a:xfrm>
        </p:grpSpPr>
        <p:sp>
          <p:nvSpPr>
            <p:cNvPr id="19" name="Oval 74"/>
            <p:cNvSpPr/>
            <p:nvPr/>
          </p:nvSpPr>
          <p:spPr>
            <a:xfrm>
              <a:off x="1687513" y="4510088"/>
              <a:ext cx="933450" cy="933450"/>
            </a:xfrm>
            <a:prstGeom prst="ellipse">
              <a:avLst/>
            </a:prstGeom>
            <a:solidFill>
              <a:srgbClr val="FFFFFF"/>
            </a:solidFill>
            <a:ln w="139700" cap="flat" cmpd="sng" algn="ctr">
              <a:solidFill>
                <a:srgbClr val="87C7E3"/>
              </a:solidFill>
              <a:prstDash val="solid"/>
              <a:miter lim="800000"/>
            </a:ln>
            <a:effectLst/>
          </p:spPr>
          <p:txBody>
            <a:bodyPr anchor="ctr"/>
            <a:lstStyle/>
            <a:p>
              <a:pPr algn="ctr" defTabSz="914340" eaLnBrk="1" fontAlgn="auto" hangingPunct="1">
                <a:spcBef>
                  <a:spcPts val="0"/>
                </a:spcBef>
                <a:spcAft>
                  <a:spcPts val="0"/>
                </a:spcAft>
                <a:defRPr/>
              </a:pPr>
              <a:endParaRPr lang="en-US" sz="2400" kern="0" dirty="0">
                <a:solidFill>
                  <a:srgbClr val="A6A6A6"/>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46093" name="Straight Connector 75"/>
            <p:cNvCxnSpPr>
              <a:cxnSpLocks noChangeShapeType="1"/>
              <a:stCxn id="19" idx="0"/>
            </p:cNvCxnSpPr>
            <p:nvPr/>
          </p:nvCxnSpPr>
          <p:spPr bwMode="auto">
            <a:xfrm flipH="1">
              <a:off x="0" y="4510088"/>
              <a:ext cx="2154238" cy="0"/>
            </a:xfrm>
            <a:prstGeom prst="line">
              <a:avLst/>
            </a:prstGeom>
            <a:noFill/>
            <a:ln w="139700" algn="ctr">
              <a:solidFill>
                <a:srgbClr val="87C7E3"/>
              </a:solidFill>
              <a:miter lim="800000"/>
              <a:headEnd/>
              <a:tailEnd/>
            </a:ln>
            <a:extLst>
              <a:ext uri="{909E8E84-426E-40DD-AFC4-6F175D3DCCD1}">
                <a14:hiddenFill xmlns:a14="http://schemas.microsoft.com/office/drawing/2010/main">
                  <a:noFill/>
                </a14:hiddenFill>
              </a:ext>
            </a:extLst>
          </p:spPr>
        </p:cxnSp>
      </p:grpSp>
      <p:sp>
        <p:nvSpPr>
          <p:cNvPr id="46094" name="TextBox 13"/>
          <p:cNvSpPr txBox="1">
            <a:spLocks noChangeArrowheads="1"/>
          </p:cNvSpPr>
          <p:nvPr/>
        </p:nvSpPr>
        <p:spPr bwMode="auto">
          <a:xfrm>
            <a:off x="4158910" y="1709048"/>
            <a:ext cx="2473652"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ts val="0"/>
              </a:spcBef>
            </a:pPr>
            <a:r>
              <a:rPr lang="en-US" altLang="zh-CN" sz="1600" b="1" dirty="0">
                <a:solidFill>
                  <a:srgbClr val="2E4C64"/>
                </a:solidFill>
                <a:latin typeface="微软雅黑" panose="020B0503020204020204" pitchFamily="34" charset="-122"/>
                <a:ea typeface="微软雅黑" panose="020B0503020204020204" pitchFamily="34" charset="-122"/>
                <a:cs typeface="Arial" panose="020B0604020202020204" pitchFamily="34" charset="0"/>
              </a:rPr>
              <a:t> Hard to protect </a:t>
            </a:r>
          </a:p>
          <a:p>
            <a:pPr algn="ctr" eaLnBrk="1" hangingPunct="1">
              <a:spcBef>
                <a:spcPts val="0"/>
              </a:spcBef>
            </a:pPr>
            <a:r>
              <a:rPr lang="en-US" altLang="zh-CN" sz="1600" b="1" dirty="0">
                <a:solidFill>
                  <a:srgbClr val="2E4C64"/>
                </a:solidFill>
                <a:latin typeface="微软雅黑" panose="020B0503020204020204" pitchFamily="34" charset="-122"/>
                <a:ea typeface="微软雅黑" panose="020B0503020204020204" pitchFamily="34" charset="-122"/>
                <a:cs typeface="Arial" panose="020B0604020202020204" pitchFamily="34" charset="0"/>
              </a:rPr>
              <a:t>the right of</a:t>
            </a:r>
          </a:p>
          <a:p>
            <a:pPr algn="ctr" eaLnBrk="1" hangingPunct="1">
              <a:spcBef>
                <a:spcPts val="0"/>
              </a:spcBef>
            </a:pPr>
            <a:r>
              <a:rPr lang="en-US" altLang="zh-CN" sz="1600" b="1" dirty="0">
                <a:solidFill>
                  <a:srgbClr val="2E4C64"/>
                </a:solidFill>
                <a:latin typeface="微软雅黑" panose="020B0503020204020204" pitchFamily="34" charset="-122"/>
                <a:ea typeface="微软雅黑" panose="020B0503020204020204" pitchFamily="34" charset="-122"/>
                <a:cs typeface="Arial" panose="020B0604020202020204" pitchFamily="34" charset="0"/>
              </a:rPr>
              <a:t> university </a:t>
            </a:r>
            <a:r>
              <a:rPr lang="en-US" altLang="zh-CN" sz="1600" b="1" dirty="0" smtClean="0">
                <a:solidFill>
                  <a:srgbClr val="2E4C64"/>
                </a:solidFill>
                <a:latin typeface="微软雅黑" panose="020B0503020204020204" pitchFamily="34" charset="-122"/>
                <a:ea typeface="微软雅黑" panose="020B0503020204020204" pitchFamily="34" charset="-122"/>
                <a:cs typeface="Arial" panose="020B0604020202020204" pitchFamily="34" charset="0"/>
              </a:rPr>
              <a:t>students </a:t>
            </a:r>
            <a:endParaRPr lang="en-US" altLang="zh-CN" sz="1600" b="1" dirty="0">
              <a:solidFill>
                <a:srgbClr val="2E4C64"/>
              </a:solidFill>
              <a:latin typeface="微软雅黑" panose="020B0503020204020204" pitchFamily="34" charset="-122"/>
              <a:ea typeface="微软雅黑" panose="020B0503020204020204" pitchFamily="34" charset="-122"/>
              <a:cs typeface="Arial" panose="020B0604020202020204" pitchFamily="34" charset="0"/>
              <a:sym typeface="Arial" panose="020B0604020202020204" pitchFamily="34" charset="0"/>
            </a:endParaRPr>
          </a:p>
        </p:txBody>
      </p:sp>
      <p:sp>
        <p:nvSpPr>
          <p:cNvPr id="46095" name="TextBox 13"/>
          <p:cNvSpPr txBox="1">
            <a:spLocks noChangeArrowheads="1"/>
          </p:cNvSpPr>
          <p:nvPr/>
        </p:nvSpPr>
        <p:spPr bwMode="auto">
          <a:xfrm>
            <a:off x="4267197" y="2545105"/>
            <a:ext cx="2473653" cy="473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171450" indent="-171450" eaLnBrk="1" hangingPunct="1">
              <a:spcBef>
                <a:spcPct val="20000"/>
              </a:spcBef>
              <a:buFont typeface="Arial" panose="020B0604020202020204" pitchFamily="34" charset="0"/>
              <a:buChar char="•"/>
            </a:pPr>
            <a:r>
              <a:rPr lang="en-US" altLang="zh-CN" sz="1400" dirty="0">
                <a:solidFill>
                  <a:srgbClr val="2E4C64"/>
                </a:solidFill>
              </a:rPr>
              <a:t>Personal and property  safety</a:t>
            </a:r>
          </a:p>
          <a:p>
            <a:pPr marL="171450" indent="-171450" eaLnBrk="1" hangingPunct="1">
              <a:spcBef>
                <a:spcPct val="20000"/>
              </a:spcBef>
              <a:buFont typeface="Arial" panose="020B0604020202020204" pitchFamily="34" charset="0"/>
              <a:buChar char="•"/>
            </a:pPr>
            <a:r>
              <a:rPr lang="en-US" altLang="zh-CN" sz="1400" dirty="0">
                <a:solidFill>
                  <a:srgbClr val="2E4C64"/>
                </a:solidFill>
              </a:rPr>
              <a:t>Employment opportunities</a:t>
            </a:r>
            <a:endParaRPr lang="en-US" altLang="zh-CN" sz="1400" dirty="0">
              <a:solidFill>
                <a:srgbClr val="2E4C64"/>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6096" name="TextBox 13"/>
          <p:cNvSpPr txBox="1">
            <a:spLocks noChangeArrowheads="1"/>
          </p:cNvSpPr>
          <p:nvPr/>
        </p:nvSpPr>
        <p:spPr bwMode="auto">
          <a:xfrm>
            <a:off x="7910710" y="2469828"/>
            <a:ext cx="274124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Lack of platform support</a:t>
            </a:r>
          </a:p>
        </p:txBody>
      </p:sp>
      <p:sp>
        <p:nvSpPr>
          <p:cNvPr id="46097" name="TextBox 13"/>
          <p:cNvSpPr txBox="1">
            <a:spLocks noChangeArrowheads="1"/>
          </p:cNvSpPr>
          <p:nvPr/>
        </p:nvSpPr>
        <p:spPr bwMode="auto">
          <a:xfrm>
            <a:off x="8026183" y="2826505"/>
            <a:ext cx="25103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171450" indent="-171450" eaLnBrk="1" hangingPunct="1">
              <a:spcBef>
                <a:spcPct val="20000"/>
              </a:spcBef>
              <a:buFont typeface="Arial" panose="020B0604020202020204" pitchFamily="34" charset="0"/>
              <a:buChar char="•"/>
            </a:pPr>
            <a:r>
              <a:rPr lang="en-US" alt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Can't help the students to make up their own shortcomings</a:t>
            </a:r>
          </a:p>
        </p:txBody>
      </p:sp>
      <p:sp>
        <p:nvSpPr>
          <p:cNvPr id="46098" name="TextBox 13"/>
          <p:cNvSpPr txBox="1">
            <a:spLocks noChangeArrowheads="1"/>
          </p:cNvSpPr>
          <p:nvPr/>
        </p:nvSpPr>
        <p:spPr bwMode="auto">
          <a:xfrm>
            <a:off x="9628186" y="3594656"/>
            <a:ext cx="2233613"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Enterprises spend a lot of time</a:t>
            </a:r>
          </a:p>
        </p:txBody>
      </p:sp>
      <p:sp>
        <p:nvSpPr>
          <p:cNvPr id="46099" name="TextBox 13"/>
          <p:cNvSpPr txBox="1">
            <a:spLocks noChangeArrowheads="1"/>
          </p:cNvSpPr>
          <p:nvPr/>
        </p:nvSpPr>
        <p:spPr bwMode="auto">
          <a:xfrm>
            <a:off x="9723440" y="4102100"/>
            <a:ext cx="2001837" cy="406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171450" indent="-171450" eaLnBrk="1" hangingPunct="1">
              <a:spcBef>
                <a:spcPct val="20000"/>
              </a:spcBef>
              <a:buFont typeface="Arial" panose="020B0604020202020204" pitchFamily="34" charset="0"/>
              <a:buChar char="•"/>
            </a:pPr>
            <a:r>
              <a:rPr lang="en-US" altLang="zh-CN" sz="1200" dirty="0"/>
              <a:t>Organizational activity</a:t>
            </a:r>
          </a:p>
          <a:p>
            <a:pPr marL="171450" indent="-171450" eaLnBrk="1" hangingPunct="1">
              <a:spcBef>
                <a:spcPct val="20000"/>
              </a:spcBef>
              <a:buFont typeface="Arial" panose="020B0604020202020204" pitchFamily="34" charset="0"/>
              <a:buChar char="•"/>
            </a:pPr>
            <a:r>
              <a:rPr lang="en-US" altLang="zh-CN" sz="1200" dirty="0"/>
              <a:t>filtering applicants</a:t>
            </a:r>
            <a:endParaRPr lang="en-US" alt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6100" name="TextBox 13"/>
          <p:cNvSpPr txBox="1">
            <a:spLocks noChangeArrowheads="1"/>
          </p:cNvSpPr>
          <p:nvPr/>
        </p:nvSpPr>
        <p:spPr bwMode="auto">
          <a:xfrm>
            <a:off x="6153152" y="4164900"/>
            <a:ext cx="222921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Hard to collect graduate information</a:t>
            </a:r>
          </a:p>
        </p:txBody>
      </p:sp>
      <p:sp>
        <p:nvSpPr>
          <p:cNvPr id="46101" name="TextBox 13"/>
          <p:cNvSpPr txBox="1">
            <a:spLocks noChangeArrowheads="1"/>
          </p:cNvSpPr>
          <p:nvPr/>
        </p:nvSpPr>
        <p:spPr bwMode="auto">
          <a:xfrm>
            <a:off x="6263059" y="4737739"/>
            <a:ext cx="2003425"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171450" indent="-171450" eaLnBrk="1" hangingPunct="1">
              <a:spcBef>
                <a:spcPct val="20000"/>
              </a:spcBef>
              <a:buFont typeface="Arial" panose="020B0604020202020204" pitchFamily="34" charset="0"/>
              <a:buChar char="•"/>
            </a:pPr>
            <a:r>
              <a:rPr lang="en-US" altLang="zh-CN" sz="12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Manually</a:t>
            </a:r>
            <a:endParaRPr lang="en-US" alt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6102" name="TextBox 13"/>
          <p:cNvSpPr txBox="1">
            <a:spLocks noChangeArrowheads="1"/>
          </p:cNvSpPr>
          <p:nvPr/>
        </p:nvSpPr>
        <p:spPr bwMode="auto">
          <a:xfrm>
            <a:off x="2792246" y="4479186"/>
            <a:ext cx="153928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rgbClr val="2E4C64"/>
                </a:solidFill>
                <a:latin typeface="微软雅黑" panose="020B0503020204020204" pitchFamily="34" charset="-122"/>
                <a:ea typeface="微软雅黑" panose="020B0503020204020204" pitchFamily="34" charset="-122"/>
              </a:rPr>
              <a:t>Lack of user stickiness </a:t>
            </a:r>
            <a:endParaRPr lang="en-US" altLang="zh-CN" sz="1600" b="1" dirty="0">
              <a:solidFill>
                <a:srgbClr val="2E4C64"/>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6103" name="TextBox 13"/>
          <p:cNvSpPr txBox="1">
            <a:spLocks noChangeArrowheads="1"/>
          </p:cNvSpPr>
          <p:nvPr/>
        </p:nvSpPr>
        <p:spPr bwMode="auto">
          <a:xfrm>
            <a:off x="2799692" y="5044719"/>
            <a:ext cx="2003425" cy="406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171450" indent="-171450" eaLnBrk="1" hangingPunct="1">
              <a:spcBef>
                <a:spcPct val="20000"/>
              </a:spcBef>
              <a:buFont typeface="Arial" panose="020B0604020202020204" pitchFamily="34" charset="0"/>
              <a:buChar char="•"/>
            </a:pPr>
            <a:r>
              <a:rPr lang="en-US" alt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“Disposable</a:t>
            </a: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product</a:t>
            </a:r>
          </a:p>
          <a:p>
            <a:pPr marL="171450" indent="-171450" eaLnBrk="1" hangingPunct="1">
              <a:spcBef>
                <a:spcPct val="20000"/>
              </a:spcBef>
              <a:buFont typeface="Arial" panose="020B0604020202020204" pitchFamily="34" charset="0"/>
              <a:buChar char="•"/>
            </a:pPr>
            <a:r>
              <a:rPr lang="en-US" alt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Lack of active talent user</a:t>
            </a:r>
          </a:p>
        </p:txBody>
      </p:sp>
      <p:sp>
        <p:nvSpPr>
          <p:cNvPr id="37" name="矩形 36">
            <a:extLst>
              <a:ext uri="{FF2B5EF4-FFF2-40B4-BE49-F238E27FC236}">
                <a16:creationId xmlns:a16="http://schemas.microsoft.com/office/drawing/2014/main" id="{D002CE96-4035-454F-BEF5-9AB1A7C0C471}"/>
              </a:ext>
            </a:extLst>
          </p:cNvPr>
          <p:cNvSpPr/>
          <p:nvPr/>
        </p:nvSpPr>
        <p:spPr>
          <a:xfrm>
            <a:off x="8266484" y="6595498"/>
            <a:ext cx="3909273" cy="246214"/>
          </a:xfrm>
          <a:prstGeom prst="rect">
            <a:avLst/>
          </a:prstGeom>
          <a:noFill/>
        </p:spPr>
        <p:txBody>
          <a:bodyPr wrap="none" lIns="91440" tIns="45720" rIns="91440" bIns="4572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lvl="0" algn="ctr" eaLnBrk="1" fontAlgn="auto" hangingPunct="1">
              <a:spcBef>
                <a:spcPts val="0"/>
              </a:spcBef>
              <a:spcAft>
                <a:spcPts val="0"/>
              </a:spcAft>
              <a:defRPr/>
            </a:pPr>
            <a:r>
              <a:rPr lang="en-US" altLang="zh-CN" sz="1050" dirty="0">
                <a:effectLst/>
                <a:latin typeface="微软雅黑" panose="020B0503020204020204" pitchFamily="34" charset="-122"/>
                <a:ea typeface="微软雅黑" panose="020B0503020204020204" pitchFamily="34" charset="-122"/>
              </a:rPr>
              <a:t>From Qihu360 </a:t>
            </a:r>
            <a:r>
              <a:rPr lang="en-US" altLang="zh-CN" dirty="0"/>
              <a:t>Large Data Center</a:t>
            </a:r>
            <a:r>
              <a:rPr lang="en-US" altLang="zh-CN" sz="1050" dirty="0">
                <a:effectLst/>
                <a:latin typeface="微软雅黑" panose="020B0503020204020204" pitchFamily="34" charset="-122"/>
                <a:ea typeface="微软雅黑" panose="020B0503020204020204" pitchFamily="34" charset="-122"/>
              </a:rPr>
              <a:t>《</a:t>
            </a:r>
            <a:r>
              <a:rPr lang="zh-CN" altLang="en-US" sz="1050" dirty="0">
                <a:effectLst/>
                <a:latin typeface="微软雅黑" panose="020B0503020204020204" pitchFamily="34" charset="-122"/>
                <a:ea typeface="微软雅黑" panose="020B0503020204020204" pitchFamily="34" charset="-122"/>
              </a:rPr>
              <a:t>中国互联网用户消费维权报告</a:t>
            </a:r>
            <a:r>
              <a:rPr lang="en-US" altLang="zh-CN" sz="1050" dirty="0">
                <a:effectLst/>
                <a:latin typeface="微软雅黑" panose="020B0503020204020204" pitchFamily="34" charset="-122"/>
                <a:ea typeface="微软雅黑" panose="020B0503020204020204" pitchFamily="34" charset="-122"/>
              </a:rPr>
              <a:t>》</a:t>
            </a:r>
            <a:endParaRPr lang="zh-CN" altLang="zh-CN" sz="1050" dirty="0">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766391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250"/>
                                        <p:tgtEl>
                                          <p:spTgt spid="3"/>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46094"/>
                                        </p:tgtEl>
                                        <p:attrNameLst>
                                          <p:attrName>style.visibility</p:attrName>
                                        </p:attrNameLst>
                                      </p:cBhvr>
                                      <p:to>
                                        <p:strVal val="visible"/>
                                      </p:to>
                                    </p:set>
                                    <p:animEffect transition="in" filter="fade">
                                      <p:cBhvr>
                                        <p:cTn id="11" dur="500"/>
                                        <p:tgtEl>
                                          <p:spTgt spid="4609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6095"/>
                                        </p:tgtEl>
                                        <p:attrNameLst>
                                          <p:attrName>style.visibility</p:attrName>
                                        </p:attrNameLst>
                                      </p:cBhvr>
                                      <p:to>
                                        <p:strVal val="visible"/>
                                      </p:to>
                                    </p:set>
                                    <p:animEffect transition="in" filter="fade">
                                      <p:cBhvr>
                                        <p:cTn id="14" dur="500"/>
                                        <p:tgtEl>
                                          <p:spTgt spid="46095"/>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6">
                                            <p:graphicEl>
                                              <a:chart seriesIdx="-3" categoryIdx="-3" bldStep="gridLegend"/>
                                            </p:graphicEl>
                                          </p:spTgt>
                                        </p:tgtEl>
                                        <p:attrNameLst>
                                          <p:attrName>style.visibility</p:attrName>
                                        </p:attrNameLst>
                                      </p:cBhvr>
                                      <p:to>
                                        <p:strVal val="visible"/>
                                      </p:to>
                                    </p:set>
                                    <p:animEffect transition="in" filter="fade">
                                      <p:cBhvr>
                                        <p:cTn id="19" dur="500"/>
                                        <p:tgtEl>
                                          <p:spTgt spid="36">
                                            <p:graphicEl>
                                              <a:chart seriesIdx="-3" categoryIdx="-3" bldStep="gridLegend"/>
                                            </p:graphic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6">
                                            <p:graphicEl>
                                              <a:chart seriesIdx="-4" categoryIdx="0" bldStep="category"/>
                                            </p:graphicEl>
                                          </p:spTgt>
                                        </p:tgtEl>
                                        <p:attrNameLst>
                                          <p:attrName>style.visibility</p:attrName>
                                        </p:attrNameLst>
                                      </p:cBhvr>
                                      <p:to>
                                        <p:strVal val="visible"/>
                                      </p:to>
                                    </p:set>
                                    <p:animEffect transition="in" filter="fade">
                                      <p:cBhvr>
                                        <p:cTn id="22" dur="500"/>
                                        <p:tgtEl>
                                          <p:spTgt spid="36">
                                            <p:graphicEl>
                                              <a:chart seriesIdx="-4" categoryIdx="0" bldStep="category"/>
                                            </p:graphic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6">
                                            <p:graphicEl>
                                              <a:chart seriesIdx="-4" categoryIdx="1" bldStep="category"/>
                                            </p:graphicEl>
                                          </p:spTgt>
                                        </p:tgtEl>
                                        <p:attrNameLst>
                                          <p:attrName>style.visibility</p:attrName>
                                        </p:attrNameLst>
                                      </p:cBhvr>
                                      <p:to>
                                        <p:strVal val="visible"/>
                                      </p:to>
                                    </p:set>
                                    <p:animEffect transition="in" filter="fade">
                                      <p:cBhvr>
                                        <p:cTn id="25" dur="500"/>
                                        <p:tgtEl>
                                          <p:spTgt spid="36">
                                            <p:graphicEl>
                                              <a:chart seriesIdx="-4" categoryIdx="1" bldStep="category"/>
                                            </p:graphic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6">
                                            <p:graphicEl>
                                              <a:chart seriesIdx="-4" categoryIdx="2" bldStep="category"/>
                                            </p:graphicEl>
                                          </p:spTgt>
                                        </p:tgtEl>
                                        <p:attrNameLst>
                                          <p:attrName>style.visibility</p:attrName>
                                        </p:attrNameLst>
                                      </p:cBhvr>
                                      <p:to>
                                        <p:strVal val="visible"/>
                                      </p:to>
                                    </p:set>
                                    <p:animEffect transition="in" filter="fade">
                                      <p:cBhvr>
                                        <p:cTn id="28" dur="500"/>
                                        <p:tgtEl>
                                          <p:spTgt spid="36">
                                            <p:graphicEl>
                                              <a:chart seriesIdx="-4" categoryIdx="2" bldStep="category"/>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6">
                                            <p:graphicEl>
                                              <a:chart seriesIdx="-4" categoryIdx="3" bldStep="category"/>
                                            </p:graphicEl>
                                          </p:spTgt>
                                        </p:tgtEl>
                                        <p:attrNameLst>
                                          <p:attrName>style.visibility</p:attrName>
                                        </p:attrNameLst>
                                      </p:cBhvr>
                                      <p:to>
                                        <p:strVal val="visible"/>
                                      </p:to>
                                    </p:set>
                                    <p:animEffect transition="in" filter="fade">
                                      <p:cBhvr>
                                        <p:cTn id="31" dur="500"/>
                                        <p:tgtEl>
                                          <p:spTgt spid="36">
                                            <p:graphicEl>
                                              <a:chart seriesIdx="-4" categoryIdx="3" bldStep="category"/>
                                            </p:graphic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6">
                                            <p:graphicEl>
                                              <a:chart seriesIdx="-4" categoryIdx="4" bldStep="category"/>
                                            </p:graphicEl>
                                          </p:spTgt>
                                        </p:tgtEl>
                                        <p:attrNameLst>
                                          <p:attrName>style.visibility</p:attrName>
                                        </p:attrNameLst>
                                      </p:cBhvr>
                                      <p:to>
                                        <p:strVal val="visible"/>
                                      </p:to>
                                    </p:set>
                                    <p:animEffect transition="in" filter="fade">
                                      <p:cBhvr>
                                        <p:cTn id="34" dur="500"/>
                                        <p:tgtEl>
                                          <p:spTgt spid="36">
                                            <p:graphicEl>
                                              <a:chart seriesIdx="-4" categoryIdx="4" bldStep="category"/>
                                            </p:graphic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6">
                                            <p:graphicEl>
                                              <a:chart seriesIdx="-4" categoryIdx="5" bldStep="category"/>
                                            </p:graphicEl>
                                          </p:spTgt>
                                        </p:tgtEl>
                                        <p:attrNameLst>
                                          <p:attrName>style.visibility</p:attrName>
                                        </p:attrNameLst>
                                      </p:cBhvr>
                                      <p:to>
                                        <p:strVal val="visible"/>
                                      </p:to>
                                    </p:set>
                                    <p:animEffect transition="in" filter="fade">
                                      <p:cBhvr>
                                        <p:cTn id="37" dur="500"/>
                                        <p:tgtEl>
                                          <p:spTgt spid="36">
                                            <p:graphicEl>
                                              <a:chart seriesIdx="-4" categoryIdx="5" bldStep="category"/>
                                            </p:graphic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6">
                                            <p:graphicEl>
                                              <a:chart seriesIdx="-4" categoryIdx="6" bldStep="category"/>
                                            </p:graphicEl>
                                          </p:spTgt>
                                        </p:tgtEl>
                                        <p:attrNameLst>
                                          <p:attrName>style.visibility</p:attrName>
                                        </p:attrNameLst>
                                      </p:cBhvr>
                                      <p:to>
                                        <p:strVal val="visible"/>
                                      </p:to>
                                    </p:set>
                                    <p:animEffect transition="in" filter="fade">
                                      <p:cBhvr>
                                        <p:cTn id="40" dur="500"/>
                                        <p:tgtEl>
                                          <p:spTgt spid="36">
                                            <p:graphicEl>
                                              <a:chart seriesIdx="-4" categoryIdx="6" bldStep="category"/>
                                            </p:graphic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6">
                                            <p:graphicEl>
                                              <a:chart seriesIdx="-4" categoryIdx="7" bldStep="category"/>
                                            </p:graphicEl>
                                          </p:spTgt>
                                        </p:tgtEl>
                                        <p:attrNameLst>
                                          <p:attrName>style.visibility</p:attrName>
                                        </p:attrNameLst>
                                      </p:cBhvr>
                                      <p:to>
                                        <p:strVal val="visible"/>
                                      </p:to>
                                    </p:set>
                                    <p:animEffect transition="in" filter="fade">
                                      <p:cBhvr>
                                        <p:cTn id="43" dur="500"/>
                                        <p:tgtEl>
                                          <p:spTgt spid="36">
                                            <p:graphicEl>
                                              <a:chart seriesIdx="-4" categoryIdx="7" bldStep="category"/>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6">
                                            <p:graphicEl>
                                              <a:chart seriesIdx="-4" categoryIdx="8" bldStep="category"/>
                                            </p:graphicEl>
                                          </p:spTgt>
                                        </p:tgtEl>
                                        <p:attrNameLst>
                                          <p:attrName>style.visibility</p:attrName>
                                        </p:attrNameLst>
                                      </p:cBhvr>
                                      <p:to>
                                        <p:strVal val="visible"/>
                                      </p:to>
                                    </p:set>
                                    <p:animEffect transition="in" filter="fade">
                                      <p:cBhvr>
                                        <p:cTn id="46" dur="500"/>
                                        <p:tgtEl>
                                          <p:spTgt spid="36">
                                            <p:graphicEl>
                                              <a:chart seriesIdx="-4" categoryIdx="8" bldStep="category"/>
                                            </p:graphic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6">
                                            <p:graphicEl>
                                              <a:chart seriesIdx="-4" categoryIdx="9" bldStep="category"/>
                                            </p:graphicEl>
                                          </p:spTgt>
                                        </p:tgtEl>
                                        <p:attrNameLst>
                                          <p:attrName>style.visibility</p:attrName>
                                        </p:attrNameLst>
                                      </p:cBhvr>
                                      <p:to>
                                        <p:strVal val="visible"/>
                                      </p:to>
                                    </p:set>
                                    <p:animEffect transition="in" filter="fade">
                                      <p:cBhvr>
                                        <p:cTn id="49" dur="500"/>
                                        <p:tgtEl>
                                          <p:spTgt spid="36">
                                            <p:graphicEl>
                                              <a:chart seriesIdx="-4" categoryIdx="9" bldStep="category"/>
                                            </p:graphicEl>
                                          </p:spTgt>
                                        </p:tgtEl>
                                      </p:cBhvr>
                                    </p:animEffect>
                                  </p:childTnLst>
                                </p:cTn>
                              </p:par>
                              <p:par>
                                <p:cTn id="50" presetID="1" presetClass="entr" presetSubtype="0" fill="hold" grpId="0" nodeType="withEffect">
                                  <p:stCondLst>
                                    <p:cond delay="0"/>
                                  </p:stCondLst>
                                  <p:childTnLst>
                                    <p:set>
                                      <p:cBhvr>
                                        <p:cTn id="51" dur="1" fill="hold">
                                          <p:stCondLst>
                                            <p:cond delay="0"/>
                                          </p:stCondLst>
                                        </p:cTn>
                                        <p:tgtEl>
                                          <p:spTgt spid="37"/>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0" presetClass="exit" presetSubtype="0" fill="hold" grpId="1" nodeType="clickEffect">
                                  <p:stCondLst>
                                    <p:cond delay="0"/>
                                  </p:stCondLst>
                                  <p:childTnLst>
                                    <p:animEffect transition="out" filter="fade">
                                      <p:cBhvr>
                                        <p:cTn id="55" dur="500"/>
                                        <p:tgtEl>
                                          <p:spTgt spid="36">
                                            <p:graphicEl>
                                              <a:chart seriesIdx="-4" categoryIdx="9" bldStep="category"/>
                                            </p:graphicEl>
                                          </p:spTgt>
                                        </p:tgtEl>
                                      </p:cBhvr>
                                    </p:animEffect>
                                    <p:set>
                                      <p:cBhvr>
                                        <p:cTn id="56" dur="1" fill="hold">
                                          <p:stCondLst>
                                            <p:cond delay="499"/>
                                          </p:stCondLst>
                                        </p:cTn>
                                        <p:tgtEl>
                                          <p:spTgt spid="36">
                                            <p:graphicEl>
                                              <a:chart seriesIdx="-4" categoryIdx="9" bldStep="category"/>
                                            </p:graphicEl>
                                          </p:spTgt>
                                        </p:tgtEl>
                                        <p:attrNameLst>
                                          <p:attrName>style.visibility</p:attrName>
                                        </p:attrNameLst>
                                      </p:cBhvr>
                                      <p:to>
                                        <p:strVal val="hidden"/>
                                      </p:to>
                                    </p:set>
                                  </p:childTnLst>
                                </p:cTn>
                              </p:par>
                              <p:par>
                                <p:cTn id="57" presetID="10" presetClass="exit" presetSubtype="0" fill="hold" grpId="1" nodeType="withEffect">
                                  <p:stCondLst>
                                    <p:cond delay="0"/>
                                  </p:stCondLst>
                                  <p:childTnLst>
                                    <p:animEffect transition="out" filter="fade">
                                      <p:cBhvr>
                                        <p:cTn id="58" dur="500"/>
                                        <p:tgtEl>
                                          <p:spTgt spid="36">
                                            <p:graphicEl>
                                              <a:chart seriesIdx="-4" categoryIdx="8" bldStep="category"/>
                                            </p:graphicEl>
                                          </p:spTgt>
                                        </p:tgtEl>
                                      </p:cBhvr>
                                    </p:animEffect>
                                    <p:set>
                                      <p:cBhvr>
                                        <p:cTn id="59" dur="1" fill="hold">
                                          <p:stCondLst>
                                            <p:cond delay="499"/>
                                          </p:stCondLst>
                                        </p:cTn>
                                        <p:tgtEl>
                                          <p:spTgt spid="36">
                                            <p:graphicEl>
                                              <a:chart seriesIdx="-4" categoryIdx="8" bldStep="category"/>
                                            </p:graphicEl>
                                          </p:spTgt>
                                        </p:tgtEl>
                                        <p:attrNameLst>
                                          <p:attrName>style.visibility</p:attrName>
                                        </p:attrNameLst>
                                      </p:cBhvr>
                                      <p:to>
                                        <p:strVal val="hidden"/>
                                      </p:to>
                                    </p:set>
                                  </p:childTnLst>
                                </p:cTn>
                              </p:par>
                              <p:par>
                                <p:cTn id="60" presetID="10" presetClass="exit" presetSubtype="0" fill="hold" grpId="1" nodeType="withEffect">
                                  <p:stCondLst>
                                    <p:cond delay="0"/>
                                  </p:stCondLst>
                                  <p:childTnLst>
                                    <p:animEffect transition="out" filter="fade">
                                      <p:cBhvr>
                                        <p:cTn id="61" dur="500"/>
                                        <p:tgtEl>
                                          <p:spTgt spid="36">
                                            <p:graphicEl>
                                              <a:chart seriesIdx="-4" categoryIdx="7" bldStep="category"/>
                                            </p:graphicEl>
                                          </p:spTgt>
                                        </p:tgtEl>
                                      </p:cBhvr>
                                    </p:animEffect>
                                    <p:set>
                                      <p:cBhvr>
                                        <p:cTn id="62" dur="1" fill="hold">
                                          <p:stCondLst>
                                            <p:cond delay="499"/>
                                          </p:stCondLst>
                                        </p:cTn>
                                        <p:tgtEl>
                                          <p:spTgt spid="36">
                                            <p:graphicEl>
                                              <a:chart seriesIdx="-4" categoryIdx="7" bldStep="category"/>
                                            </p:graphicEl>
                                          </p:spTgt>
                                        </p:tgtEl>
                                        <p:attrNameLst>
                                          <p:attrName>style.visibility</p:attrName>
                                        </p:attrNameLst>
                                      </p:cBhvr>
                                      <p:to>
                                        <p:strVal val="hidden"/>
                                      </p:to>
                                    </p:set>
                                  </p:childTnLst>
                                </p:cTn>
                              </p:par>
                              <p:par>
                                <p:cTn id="63" presetID="10" presetClass="exit" presetSubtype="0" fill="hold" grpId="1" nodeType="withEffect">
                                  <p:stCondLst>
                                    <p:cond delay="0"/>
                                  </p:stCondLst>
                                  <p:childTnLst>
                                    <p:animEffect transition="out" filter="fade">
                                      <p:cBhvr>
                                        <p:cTn id="64" dur="500"/>
                                        <p:tgtEl>
                                          <p:spTgt spid="36">
                                            <p:graphicEl>
                                              <a:chart seriesIdx="-4" categoryIdx="6" bldStep="category"/>
                                            </p:graphicEl>
                                          </p:spTgt>
                                        </p:tgtEl>
                                      </p:cBhvr>
                                    </p:animEffect>
                                    <p:set>
                                      <p:cBhvr>
                                        <p:cTn id="65" dur="1" fill="hold">
                                          <p:stCondLst>
                                            <p:cond delay="499"/>
                                          </p:stCondLst>
                                        </p:cTn>
                                        <p:tgtEl>
                                          <p:spTgt spid="36">
                                            <p:graphicEl>
                                              <a:chart seriesIdx="-4" categoryIdx="6" bldStep="category"/>
                                            </p:graphicEl>
                                          </p:spTgt>
                                        </p:tgtEl>
                                        <p:attrNameLst>
                                          <p:attrName>style.visibility</p:attrName>
                                        </p:attrNameLst>
                                      </p:cBhvr>
                                      <p:to>
                                        <p:strVal val="hidden"/>
                                      </p:to>
                                    </p:set>
                                  </p:childTnLst>
                                </p:cTn>
                              </p:par>
                              <p:par>
                                <p:cTn id="66" presetID="10" presetClass="exit" presetSubtype="0" fill="hold" grpId="1" nodeType="withEffect">
                                  <p:stCondLst>
                                    <p:cond delay="0"/>
                                  </p:stCondLst>
                                  <p:childTnLst>
                                    <p:animEffect transition="out" filter="fade">
                                      <p:cBhvr>
                                        <p:cTn id="67" dur="500"/>
                                        <p:tgtEl>
                                          <p:spTgt spid="36">
                                            <p:graphicEl>
                                              <a:chart seriesIdx="-4" categoryIdx="5" bldStep="category"/>
                                            </p:graphicEl>
                                          </p:spTgt>
                                        </p:tgtEl>
                                      </p:cBhvr>
                                    </p:animEffect>
                                    <p:set>
                                      <p:cBhvr>
                                        <p:cTn id="68" dur="1" fill="hold">
                                          <p:stCondLst>
                                            <p:cond delay="499"/>
                                          </p:stCondLst>
                                        </p:cTn>
                                        <p:tgtEl>
                                          <p:spTgt spid="36">
                                            <p:graphicEl>
                                              <a:chart seriesIdx="-4" categoryIdx="5" bldStep="category"/>
                                            </p:graphicEl>
                                          </p:spTgt>
                                        </p:tgtEl>
                                        <p:attrNameLst>
                                          <p:attrName>style.visibility</p:attrName>
                                        </p:attrNameLst>
                                      </p:cBhvr>
                                      <p:to>
                                        <p:strVal val="hidden"/>
                                      </p:to>
                                    </p:set>
                                  </p:childTnLst>
                                </p:cTn>
                              </p:par>
                              <p:par>
                                <p:cTn id="69" presetID="10" presetClass="exit" presetSubtype="0" fill="hold" grpId="1" nodeType="withEffect">
                                  <p:stCondLst>
                                    <p:cond delay="0"/>
                                  </p:stCondLst>
                                  <p:childTnLst>
                                    <p:animEffect transition="out" filter="fade">
                                      <p:cBhvr>
                                        <p:cTn id="70" dur="500"/>
                                        <p:tgtEl>
                                          <p:spTgt spid="36">
                                            <p:graphicEl>
                                              <a:chart seriesIdx="-4" categoryIdx="4" bldStep="category"/>
                                            </p:graphicEl>
                                          </p:spTgt>
                                        </p:tgtEl>
                                      </p:cBhvr>
                                    </p:animEffect>
                                    <p:set>
                                      <p:cBhvr>
                                        <p:cTn id="71" dur="1" fill="hold">
                                          <p:stCondLst>
                                            <p:cond delay="499"/>
                                          </p:stCondLst>
                                        </p:cTn>
                                        <p:tgtEl>
                                          <p:spTgt spid="36">
                                            <p:graphicEl>
                                              <a:chart seriesIdx="-4" categoryIdx="4" bldStep="category"/>
                                            </p:graphicEl>
                                          </p:spTgt>
                                        </p:tgtEl>
                                        <p:attrNameLst>
                                          <p:attrName>style.visibility</p:attrName>
                                        </p:attrNameLst>
                                      </p:cBhvr>
                                      <p:to>
                                        <p:strVal val="hidden"/>
                                      </p:to>
                                    </p:set>
                                  </p:childTnLst>
                                </p:cTn>
                              </p:par>
                              <p:par>
                                <p:cTn id="72" presetID="10" presetClass="exit" presetSubtype="0" fill="hold" grpId="1" nodeType="withEffect">
                                  <p:stCondLst>
                                    <p:cond delay="0"/>
                                  </p:stCondLst>
                                  <p:childTnLst>
                                    <p:animEffect transition="out" filter="fade">
                                      <p:cBhvr>
                                        <p:cTn id="73" dur="500"/>
                                        <p:tgtEl>
                                          <p:spTgt spid="36">
                                            <p:graphicEl>
                                              <a:chart seriesIdx="-4" categoryIdx="3" bldStep="category"/>
                                            </p:graphicEl>
                                          </p:spTgt>
                                        </p:tgtEl>
                                      </p:cBhvr>
                                    </p:animEffect>
                                    <p:set>
                                      <p:cBhvr>
                                        <p:cTn id="74" dur="1" fill="hold">
                                          <p:stCondLst>
                                            <p:cond delay="499"/>
                                          </p:stCondLst>
                                        </p:cTn>
                                        <p:tgtEl>
                                          <p:spTgt spid="36">
                                            <p:graphicEl>
                                              <a:chart seriesIdx="-4" categoryIdx="3" bldStep="category"/>
                                            </p:graphicEl>
                                          </p:spTgt>
                                        </p:tgtEl>
                                        <p:attrNameLst>
                                          <p:attrName>style.visibility</p:attrName>
                                        </p:attrNameLst>
                                      </p:cBhvr>
                                      <p:to>
                                        <p:strVal val="hidden"/>
                                      </p:to>
                                    </p:set>
                                  </p:childTnLst>
                                </p:cTn>
                              </p:par>
                              <p:par>
                                <p:cTn id="75" presetID="10" presetClass="exit" presetSubtype="0" fill="hold" grpId="1" nodeType="withEffect">
                                  <p:stCondLst>
                                    <p:cond delay="0"/>
                                  </p:stCondLst>
                                  <p:childTnLst>
                                    <p:animEffect transition="out" filter="fade">
                                      <p:cBhvr>
                                        <p:cTn id="76" dur="500"/>
                                        <p:tgtEl>
                                          <p:spTgt spid="36">
                                            <p:graphicEl>
                                              <a:chart seriesIdx="-4" categoryIdx="2" bldStep="category"/>
                                            </p:graphicEl>
                                          </p:spTgt>
                                        </p:tgtEl>
                                      </p:cBhvr>
                                    </p:animEffect>
                                    <p:set>
                                      <p:cBhvr>
                                        <p:cTn id="77" dur="1" fill="hold">
                                          <p:stCondLst>
                                            <p:cond delay="499"/>
                                          </p:stCondLst>
                                        </p:cTn>
                                        <p:tgtEl>
                                          <p:spTgt spid="36">
                                            <p:graphicEl>
                                              <a:chart seriesIdx="-4" categoryIdx="2" bldStep="category"/>
                                            </p:graphicEl>
                                          </p:spTgt>
                                        </p:tgtEl>
                                        <p:attrNameLst>
                                          <p:attrName>style.visibility</p:attrName>
                                        </p:attrNameLst>
                                      </p:cBhvr>
                                      <p:to>
                                        <p:strVal val="hidden"/>
                                      </p:to>
                                    </p:set>
                                  </p:childTnLst>
                                </p:cTn>
                              </p:par>
                              <p:par>
                                <p:cTn id="78" presetID="10" presetClass="exit" presetSubtype="0" fill="hold" grpId="1" nodeType="withEffect">
                                  <p:stCondLst>
                                    <p:cond delay="0"/>
                                  </p:stCondLst>
                                  <p:childTnLst>
                                    <p:animEffect transition="out" filter="fade">
                                      <p:cBhvr>
                                        <p:cTn id="79" dur="500"/>
                                        <p:tgtEl>
                                          <p:spTgt spid="36">
                                            <p:graphicEl>
                                              <a:chart seriesIdx="-4" categoryIdx="1" bldStep="category"/>
                                            </p:graphicEl>
                                          </p:spTgt>
                                        </p:tgtEl>
                                      </p:cBhvr>
                                    </p:animEffect>
                                    <p:set>
                                      <p:cBhvr>
                                        <p:cTn id="80" dur="1" fill="hold">
                                          <p:stCondLst>
                                            <p:cond delay="499"/>
                                          </p:stCondLst>
                                        </p:cTn>
                                        <p:tgtEl>
                                          <p:spTgt spid="36">
                                            <p:graphicEl>
                                              <a:chart seriesIdx="-4" categoryIdx="1" bldStep="category"/>
                                            </p:graphicEl>
                                          </p:spTgt>
                                        </p:tgtEl>
                                        <p:attrNameLst>
                                          <p:attrName>style.visibility</p:attrName>
                                        </p:attrNameLst>
                                      </p:cBhvr>
                                      <p:to>
                                        <p:strVal val="hidden"/>
                                      </p:to>
                                    </p:set>
                                  </p:childTnLst>
                                </p:cTn>
                              </p:par>
                              <p:par>
                                <p:cTn id="81" presetID="10" presetClass="exit" presetSubtype="0" fill="hold" grpId="1" nodeType="withEffect">
                                  <p:stCondLst>
                                    <p:cond delay="0"/>
                                  </p:stCondLst>
                                  <p:childTnLst>
                                    <p:animEffect transition="out" filter="fade">
                                      <p:cBhvr>
                                        <p:cTn id="82" dur="500"/>
                                        <p:tgtEl>
                                          <p:spTgt spid="36">
                                            <p:graphicEl>
                                              <a:chart seriesIdx="-4" categoryIdx="0" bldStep="category"/>
                                            </p:graphicEl>
                                          </p:spTgt>
                                        </p:tgtEl>
                                      </p:cBhvr>
                                    </p:animEffect>
                                    <p:set>
                                      <p:cBhvr>
                                        <p:cTn id="83" dur="1" fill="hold">
                                          <p:stCondLst>
                                            <p:cond delay="499"/>
                                          </p:stCondLst>
                                        </p:cTn>
                                        <p:tgtEl>
                                          <p:spTgt spid="36">
                                            <p:graphicEl>
                                              <a:chart seriesIdx="-4" categoryIdx="0" bldStep="category"/>
                                            </p:graphicEl>
                                          </p:spTgt>
                                        </p:tgtEl>
                                        <p:attrNameLst>
                                          <p:attrName>style.visibility</p:attrName>
                                        </p:attrNameLst>
                                      </p:cBhvr>
                                      <p:to>
                                        <p:strVal val="hidden"/>
                                      </p:to>
                                    </p:set>
                                  </p:childTnLst>
                                </p:cTn>
                              </p:par>
                              <p:par>
                                <p:cTn id="84" presetID="10" presetClass="exit" presetSubtype="0" fill="hold" grpId="1" nodeType="withEffect">
                                  <p:stCondLst>
                                    <p:cond delay="0"/>
                                  </p:stCondLst>
                                  <p:childTnLst>
                                    <p:animEffect transition="out" filter="fade">
                                      <p:cBhvr>
                                        <p:cTn id="85" dur="500"/>
                                        <p:tgtEl>
                                          <p:spTgt spid="36">
                                            <p:graphicEl>
                                              <a:chart seriesIdx="-3" categoryIdx="-3" bldStep="gridLegend"/>
                                            </p:graphicEl>
                                          </p:spTgt>
                                        </p:tgtEl>
                                      </p:cBhvr>
                                    </p:animEffect>
                                    <p:set>
                                      <p:cBhvr>
                                        <p:cTn id="86" dur="1" fill="hold">
                                          <p:stCondLst>
                                            <p:cond delay="499"/>
                                          </p:stCondLst>
                                        </p:cTn>
                                        <p:tgtEl>
                                          <p:spTgt spid="36">
                                            <p:graphicEl>
                                              <a:chart seriesIdx="-3" categoryIdx="-3" bldStep="gridLegend"/>
                                            </p:graphicEl>
                                          </p:spTgt>
                                        </p:tgtEl>
                                        <p:attrNameLst>
                                          <p:attrName>style.visibility</p:attrName>
                                        </p:attrNameLst>
                                      </p:cBhvr>
                                      <p:to>
                                        <p:strVal val="hidden"/>
                                      </p:to>
                                    </p:set>
                                  </p:childTnLst>
                                </p:cTn>
                              </p:par>
                              <p:par>
                                <p:cTn id="87" presetID="1" presetClass="exit" presetSubtype="0" fill="hold" grpId="1" nodeType="withEffect">
                                  <p:stCondLst>
                                    <p:cond delay="0"/>
                                  </p:stCondLst>
                                  <p:childTnLst>
                                    <p:set>
                                      <p:cBhvr>
                                        <p:cTn id="88" dur="1" fill="hold">
                                          <p:stCondLst>
                                            <p:cond delay="0"/>
                                          </p:stCondLst>
                                        </p:cTn>
                                        <p:tgtEl>
                                          <p:spTgt spid="37"/>
                                        </p:tgtEl>
                                        <p:attrNameLst>
                                          <p:attrName>style.visibility</p:attrName>
                                        </p:attrNameLst>
                                      </p:cBhvr>
                                      <p:to>
                                        <p:strVal val="hidden"/>
                                      </p:to>
                                    </p:set>
                                  </p:childTnLst>
                                </p:cTn>
                              </p:par>
                            </p:childTnLst>
                          </p:cTn>
                        </p:par>
                        <p:par>
                          <p:cTn id="89" fill="hold">
                            <p:stCondLst>
                              <p:cond delay="500"/>
                            </p:stCondLst>
                            <p:childTnLst>
                              <p:par>
                                <p:cTn id="90" presetID="22" presetClass="entr" presetSubtype="8" fill="hold" nodeType="afterEffect">
                                  <p:stCondLst>
                                    <p:cond delay="0"/>
                                  </p:stCondLst>
                                  <p:childTnLst>
                                    <p:set>
                                      <p:cBhvr>
                                        <p:cTn id="91" dur="1" fill="hold">
                                          <p:stCondLst>
                                            <p:cond delay="0"/>
                                          </p:stCondLst>
                                        </p:cTn>
                                        <p:tgtEl>
                                          <p:spTgt spid="2"/>
                                        </p:tgtEl>
                                        <p:attrNameLst>
                                          <p:attrName>style.visibility</p:attrName>
                                        </p:attrNameLst>
                                      </p:cBhvr>
                                      <p:to>
                                        <p:strVal val="visible"/>
                                      </p:to>
                                    </p:set>
                                    <p:animEffect transition="in" filter="wipe(left)">
                                      <p:cBhvr>
                                        <p:cTn id="92" dur="500"/>
                                        <p:tgtEl>
                                          <p:spTgt spid="2"/>
                                        </p:tgtEl>
                                      </p:cBhvr>
                                    </p:animEffect>
                                  </p:childTnLst>
                                </p:cTn>
                              </p:par>
                            </p:childTnLst>
                          </p:cTn>
                        </p:par>
                        <p:par>
                          <p:cTn id="93" fill="hold">
                            <p:stCondLst>
                              <p:cond delay="1000"/>
                            </p:stCondLst>
                            <p:childTnLst>
                              <p:par>
                                <p:cTn id="94" presetID="10" presetClass="entr" presetSubtype="0" fill="hold" grpId="0" nodeType="afterEffect">
                                  <p:stCondLst>
                                    <p:cond delay="0"/>
                                  </p:stCondLst>
                                  <p:childTnLst>
                                    <p:set>
                                      <p:cBhvr>
                                        <p:cTn id="95" dur="1" fill="hold">
                                          <p:stCondLst>
                                            <p:cond delay="0"/>
                                          </p:stCondLst>
                                        </p:cTn>
                                        <p:tgtEl>
                                          <p:spTgt spid="46096"/>
                                        </p:tgtEl>
                                        <p:attrNameLst>
                                          <p:attrName>style.visibility</p:attrName>
                                        </p:attrNameLst>
                                      </p:cBhvr>
                                      <p:to>
                                        <p:strVal val="visible"/>
                                      </p:to>
                                    </p:set>
                                    <p:animEffect transition="in" filter="fade">
                                      <p:cBhvr>
                                        <p:cTn id="96" dur="500"/>
                                        <p:tgtEl>
                                          <p:spTgt spid="46096"/>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46097"/>
                                        </p:tgtEl>
                                        <p:attrNameLst>
                                          <p:attrName>style.visibility</p:attrName>
                                        </p:attrNameLst>
                                      </p:cBhvr>
                                      <p:to>
                                        <p:strVal val="visible"/>
                                      </p:to>
                                    </p:set>
                                    <p:animEffect transition="in" filter="fade">
                                      <p:cBhvr>
                                        <p:cTn id="99" dur="500"/>
                                        <p:tgtEl>
                                          <p:spTgt spid="46097"/>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8" fill="hold" nodeType="clickEffect">
                                  <p:stCondLst>
                                    <p:cond delay="0"/>
                                  </p:stCondLst>
                                  <p:childTnLst>
                                    <p:set>
                                      <p:cBhvr>
                                        <p:cTn id="103" dur="1" fill="hold">
                                          <p:stCondLst>
                                            <p:cond delay="0"/>
                                          </p:stCondLst>
                                        </p:cTn>
                                        <p:tgtEl>
                                          <p:spTgt spid="4"/>
                                        </p:tgtEl>
                                        <p:attrNameLst>
                                          <p:attrName>style.visibility</p:attrName>
                                        </p:attrNameLst>
                                      </p:cBhvr>
                                      <p:to>
                                        <p:strVal val="visible"/>
                                      </p:to>
                                    </p:set>
                                    <p:animEffect transition="in" filter="wipe(left)">
                                      <p:cBhvr>
                                        <p:cTn id="104" dur="750"/>
                                        <p:tgtEl>
                                          <p:spTgt spid="4"/>
                                        </p:tgtEl>
                                      </p:cBhvr>
                                    </p:animEffect>
                                  </p:childTnLst>
                                </p:cTn>
                              </p:par>
                            </p:childTnLst>
                          </p:cTn>
                        </p:par>
                        <p:par>
                          <p:cTn id="105" fill="hold">
                            <p:stCondLst>
                              <p:cond delay="750"/>
                            </p:stCondLst>
                            <p:childTnLst>
                              <p:par>
                                <p:cTn id="106" presetID="10" presetClass="entr" presetSubtype="0" fill="hold" grpId="0" nodeType="afterEffect">
                                  <p:stCondLst>
                                    <p:cond delay="0"/>
                                  </p:stCondLst>
                                  <p:childTnLst>
                                    <p:set>
                                      <p:cBhvr>
                                        <p:cTn id="107" dur="1" fill="hold">
                                          <p:stCondLst>
                                            <p:cond delay="0"/>
                                          </p:stCondLst>
                                        </p:cTn>
                                        <p:tgtEl>
                                          <p:spTgt spid="46099"/>
                                        </p:tgtEl>
                                        <p:attrNameLst>
                                          <p:attrName>style.visibility</p:attrName>
                                        </p:attrNameLst>
                                      </p:cBhvr>
                                      <p:to>
                                        <p:strVal val="visible"/>
                                      </p:to>
                                    </p:set>
                                    <p:animEffect transition="in" filter="fade">
                                      <p:cBhvr>
                                        <p:cTn id="108" dur="500"/>
                                        <p:tgtEl>
                                          <p:spTgt spid="46099"/>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46098"/>
                                        </p:tgtEl>
                                        <p:attrNameLst>
                                          <p:attrName>style.visibility</p:attrName>
                                        </p:attrNameLst>
                                      </p:cBhvr>
                                      <p:to>
                                        <p:strVal val="visible"/>
                                      </p:to>
                                    </p:set>
                                    <p:animEffect transition="in" filter="fade">
                                      <p:cBhvr>
                                        <p:cTn id="111" dur="500"/>
                                        <p:tgtEl>
                                          <p:spTgt spid="46098"/>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8" fill="hold" nodeType="clickEffect">
                                  <p:stCondLst>
                                    <p:cond delay="0"/>
                                  </p:stCondLst>
                                  <p:childTnLst>
                                    <p:set>
                                      <p:cBhvr>
                                        <p:cTn id="115" dur="1" fill="hold">
                                          <p:stCondLst>
                                            <p:cond delay="0"/>
                                          </p:stCondLst>
                                        </p:cTn>
                                        <p:tgtEl>
                                          <p:spTgt spid="5"/>
                                        </p:tgtEl>
                                        <p:attrNameLst>
                                          <p:attrName>style.visibility</p:attrName>
                                        </p:attrNameLst>
                                      </p:cBhvr>
                                      <p:to>
                                        <p:strVal val="visible"/>
                                      </p:to>
                                    </p:set>
                                    <p:animEffect transition="in" filter="wipe(left)">
                                      <p:cBhvr>
                                        <p:cTn id="116" dur="250"/>
                                        <p:tgtEl>
                                          <p:spTgt spid="5"/>
                                        </p:tgtEl>
                                      </p:cBhvr>
                                    </p:animEffect>
                                  </p:childTnLst>
                                </p:cTn>
                              </p:par>
                            </p:childTnLst>
                          </p:cTn>
                        </p:par>
                        <p:par>
                          <p:cTn id="117" fill="hold">
                            <p:stCondLst>
                              <p:cond delay="250"/>
                            </p:stCondLst>
                            <p:childTnLst>
                              <p:par>
                                <p:cTn id="118" presetID="10" presetClass="entr" presetSubtype="0" fill="hold" grpId="0" nodeType="afterEffect">
                                  <p:stCondLst>
                                    <p:cond delay="0"/>
                                  </p:stCondLst>
                                  <p:childTnLst>
                                    <p:set>
                                      <p:cBhvr>
                                        <p:cTn id="119" dur="1" fill="hold">
                                          <p:stCondLst>
                                            <p:cond delay="0"/>
                                          </p:stCondLst>
                                        </p:cTn>
                                        <p:tgtEl>
                                          <p:spTgt spid="46100"/>
                                        </p:tgtEl>
                                        <p:attrNameLst>
                                          <p:attrName>style.visibility</p:attrName>
                                        </p:attrNameLst>
                                      </p:cBhvr>
                                      <p:to>
                                        <p:strVal val="visible"/>
                                      </p:to>
                                    </p:set>
                                    <p:animEffect transition="in" filter="fade">
                                      <p:cBhvr>
                                        <p:cTn id="120" dur="500"/>
                                        <p:tgtEl>
                                          <p:spTgt spid="46100"/>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46101"/>
                                        </p:tgtEl>
                                        <p:attrNameLst>
                                          <p:attrName>style.visibility</p:attrName>
                                        </p:attrNameLst>
                                      </p:cBhvr>
                                      <p:to>
                                        <p:strVal val="visible"/>
                                      </p:to>
                                    </p:set>
                                    <p:animEffect transition="in" filter="fade">
                                      <p:cBhvr>
                                        <p:cTn id="123" dur="500"/>
                                        <p:tgtEl>
                                          <p:spTgt spid="46101"/>
                                        </p:tgtEl>
                                      </p:cBhvr>
                                    </p:animEffect>
                                  </p:childTnLst>
                                </p:cTn>
                              </p:par>
                            </p:childTnLst>
                          </p:cTn>
                        </p:par>
                      </p:childTnLst>
                    </p:cTn>
                  </p:par>
                  <p:par>
                    <p:cTn id="124" fill="hold">
                      <p:stCondLst>
                        <p:cond delay="indefinite"/>
                      </p:stCondLst>
                      <p:childTnLst>
                        <p:par>
                          <p:cTn id="125" fill="hold">
                            <p:stCondLst>
                              <p:cond delay="0"/>
                            </p:stCondLst>
                            <p:childTnLst>
                              <p:par>
                                <p:cTn id="126" presetID="22" presetClass="entr" presetSubtype="8" fill="hold" nodeType="clickEffect">
                                  <p:stCondLst>
                                    <p:cond delay="0"/>
                                  </p:stCondLst>
                                  <p:childTnLst>
                                    <p:set>
                                      <p:cBhvr>
                                        <p:cTn id="127" dur="1" fill="hold">
                                          <p:stCondLst>
                                            <p:cond delay="0"/>
                                          </p:stCondLst>
                                        </p:cTn>
                                        <p:tgtEl>
                                          <p:spTgt spid="10"/>
                                        </p:tgtEl>
                                        <p:attrNameLst>
                                          <p:attrName>style.visibility</p:attrName>
                                        </p:attrNameLst>
                                      </p:cBhvr>
                                      <p:to>
                                        <p:strVal val="visible"/>
                                      </p:to>
                                    </p:set>
                                    <p:animEffect transition="in" filter="wipe(left)">
                                      <p:cBhvr>
                                        <p:cTn id="128" dur="250"/>
                                        <p:tgtEl>
                                          <p:spTgt spid="10"/>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46102"/>
                                        </p:tgtEl>
                                        <p:attrNameLst>
                                          <p:attrName>style.visibility</p:attrName>
                                        </p:attrNameLst>
                                      </p:cBhvr>
                                      <p:to>
                                        <p:strVal val="visible"/>
                                      </p:to>
                                    </p:set>
                                    <p:animEffect transition="in" filter="fade">
                                      <p:cBhvr>
                                        <p:cTn id="131" dur="500"/>
                                        <p:tgtEl>
                                          <p:spTgt spid="46102"/>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46103"/>
                                        </p:tgtEl>
                                        <p:attrNameLst>
                                          <p:attrName>style.visibility</p:attrName>
                                        </p:attrNameLst>
                                      </p:cBhvr>
                                      <p:to>
                                        <p:strVal val="visible"/>
                                      </p:to>
                                    </p:set>
                                    <p:animEffect transition="in" filter="fade">
                                      <p:cBhvr>
                                        <p:cTn id="134" dur="500"/>
                                        <p:tgtEl>
                                          <p:spTgt spid="46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Sub>
          <a:bldChart bld="category"/>
        </p:bldSub>
      </p:bldGraphic>
      <p:bldGraphic spid="36" grpId="1">
        <p:bldSub>
          <a:bldChart bld="category"/>
        </p:bldSub>
      </p:bldGraphic>
      <p:bldP spid="46094" grpId="0"/>
      <p:bldP spid="46095" grpId="0"/>
      <p:bldP spid="46096" grpId="0"/>
      <p:bldP spid="46097" grpId="0"/>
      <p:bldP spid="46098" grpId="0"/>
      <p:bldP spid="46099" grpId="0"/>
      <p:bldP spid="46100" grpId="0"/>
      <p:bldP spid="46101" grpId="0"/>
      <p:bldP spid="46102" grpId="0"/>
      <p:bldP spid="46103" grpId="0"/>
      <p:bldP spid="37" grpId="0"/>
      <p:bldP spid="37" grpId="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87C7E3"/>
        </a:solidFill>
        <a:effectLst/>
      </p:bgPr>
    </p:bg>
    <p:spTree>
      <p:nvGrpSpPr>
        <p:cNvPr id="1" name=""/>
        <p:cNvGrpSpPr/>
        <p:nvPr/>
      </p:nvGrpSpPr>
      <p:grpSpPr>
        <a:xfrm>
          <a:off x="0" y="0"/>
          <a:ext cx="0" cy="0"/>
          <a:chOff x="0" y="0"/>
          <a:chExt cx="0" cy="0"/>
        </a:xfrm>
      </p:grpSpPr>
      <p:sp>
        <p:nvSpPr>
          <p:cNvPr id="19458" name="Freeform 382"/>
          <p:cNvSpPr>
            <a:spLocks/>
          </p:cNvSpPr>
          <p:nvPr/>
        </p:nvSpPr>
        <p:spPr bwMode="auto">
          <a:xfrm>
            <a:off x="-1588" y="2768600"/>
            <a:ext cx="12193588" cy="2384425"/>
          </a:xfrm>
          <a:custGeom>
            <a:avLst/>
            <a:gdLst>
              <a:gd name="T0" fmla="*/ 12091567 w 2749"/>
              <a:gd name="T1" fmla="*/ 2384425 h 1198"/>
              <a:gd name="T2" fmla="*/ 106455 w 2749"/>
              <a:gd name="T3" fmla="*/ 2384425 h 1198"/>
              <a:gd name="T4" fmla="*/ 0 w 2749"/>
              <a:gd name="T5" fmla="*/ 2336657 h 1198"/>
              <a:gd name="T6" fmla="*/ 0 w 2749"/>
              <a:gd name="T7" fmla="*/ 47768 h 1198"/>
              <a:gd name="T8" fmla="*/ 106455 w 2749"/>
              <a:gd name="T9" fmla="*/ 0 h 1198"/>
              <a:gd name="T10" fmla="*/ 12091567 w 2749"/>
              <a:gd name="T11" fmla="*/ 0 h 1198"/>
              <a:gd name="T12" fmla="*/ 12193587 w 2749"/>
              <a:gd name="T13" fmla="*/ 47768 h 1198"/>
              <a:gd name="T14" fmla="*/ 12193587 w 2749"/>
              <a:gd name="T15" fmla="*/ 2336657 h 1198"/>
              <a:gd name="T16" fmla="*/ 12091567 w 2749"/>
              <a:gd name="T17" fmla="*/ 2384425 h 119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749" h="1198">
                <a:moveTo>
                  <a:pt x="2726" y="1198"/>
                </a:moveTo>
                <a:cubicBezTo>
                  <a:pt x="24" y="1198"/>
                  <a:pt x="24" y="1198"/>
                  <a:pt x="24" y="1198"/>
                </a:cubicBezTo>
                <a:cubicBezTo>
                  <a:pt x="11" y="1198"/>
                  <a:pt x="0" y="1187"/>
                  <a:pt x="0" y="1174"/>
                </a:cubicBezTo>
                <a:cubicBezTo>
                  <a:pt x="0" y="24"/>
                  <a:pt x="0" y="24"/>
                  <a:pt x="0" y="24"/>
                </a:cubicBezTo>
                <a:cubicBezTo>
                  <a:pt x="0" y="11"/>
                  <a:pt x="11" y="0"/>
                  <a:pt x="24" y="0"/>
                </a:cubicBezTo>
                <a:cubicBezTo>
                  <a:pt x="2726" y="0"/>
                  <a:pt x="2726" y="0"/>
                  <a:pt x="2726" y="0"/>
                </a:cubicBezTo>
                <a:cubicBezTo>
                  <a:pt x="2739" y="0"/>
                  <a:pt x="2749" y="11"/>
                  <a:pt x="2749" y="24"/>
                </a:cubicBezTo>
                <a:cubicBezTo>
                  <a:pt x="2749" y="1174"/>
                  <a:pt x="2749" y="1174"/>
                  <a:pt x="2749" y="1174"/>
                </a:cubicBezTo>
                <a:cubicBezTo>
                  <a:pt x="2749" y="1187"/>
                  <a:pt x="2739" y="1198"/>
                  <a:pt x="2726" y="1198"/>
                </a:cubicBezTo>
              </a:path>
            </a:pathLst>
          </a:custGeom>
          <a:solidFill>
            <a:srgbClr val="2E4C6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461" name="文本框 776"/>
          <p:cNvSpPr txBox="1">
            <a:spLocks noChangeArrowheads="1"/>
          </p:cNvSpPr>
          <p:nvPr/>
        </p:nvSpPr>
        <p:spPr bwMode="auto">
          <a:xfrm>
            <a:off x="4131325" y="4556831"/>
            <a:ext cx="3966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dirty="0">
                <a:solidFill>
                  <a:schemeClr val="bg1"/>
                </a:solidFill>
                <a:latin typeface="微软雅黑" panose="020B0503020204020204" pitchFamily="34" charset="-122"/>
                <a:ea typeface="微软雅黑" panose="020B0503020204020204" pitchFamily="34" charset="-122"/>
              </a:rPr>
              <a:t>© </a:t>
            </a:r>
            <a:r>
              <a:rPr lang="en-US" altLang="zh-CN" dirty="0" smtClean="0">
                <a:solidFill>
                  <a:schemeClr val="bg1"/>
                </a:solidFill>
                <a:latin typeface="微软雅黑" panose="020B0503020204020204" pitchFamily="34" charset="-122"/>
                <a:ea typeface="微软雅黑" panose="020B0503020204020204" pitchFamily="34" charset="-122"/>
              </a:rPr>
              <a:t>2018 </a:t>
            </a:r>
            <a:r>
              <a:rPr lang="en-US" altLang="zh-CN" dirty="0" err="1" smtClean="0">
                <a:solidFill>
                  <a:schemeClr val="bg1"/>
                </a:solidFill>
                <a:latin typeface="微软雅黑" panose="020B0503020204020204" pitchFamily="34" charset="-122"/>
                <a:ea typeface="微软雅黑" panose="020B0503020204020204" pitchFamily="34" charset="-122"/>
              </a:rPr>
              <a:t>SeekIT</a:t>
            </a:r>
            <a:r>
              <a:rPr lang="en-US" altLang="zh-CN" dirty="0">
                <a:solidFill>
                  <a:schemeClr val="bg1"/>
                </a:solidFill>
                <a:latin typeface="微软雅黑" panose="020B0503020204020204" pitchFamily="34" charset="-122"/>
                <a:ea typeface="微软雅黑" panose="020B0503020204020204" pitchFamily="34" charset="-122"/>
              </a:rPr>
              <a:t>.</a:t>
            </a:r>
            <a:r>
              <a:rPr lang="en-US" altLang="zh-CN" dirty="0" smtClean="0">
                <a:solidFill>
                  <a:schemeClr val="bg1"/>
                </a:solidFill>
                <a:latin typeface="微软雅黑" panose="020B0503020204020204" pitchFamily="34" charset="-122"/>
                <a:ea typeface="微软雅黑" panose="020B0503020204020204" pitchFamily="34" charset="-122"/>
              </a:rPr>
              <a:t> </a:t>
            </a:r>
            <a:r>
              <a:rPr lang="en-US" altLang="zh-CN" dirty="0">
                <a:solidFill>
                  <a:schemeClr val="bg1"/>
                </a:solidFill>
                <a:latin typeface="微软雅黑" panose="020B0503020204020204" pitchFamily="34" charset="-122"/>
                <a:ea typeface="微软雅黑" panose="020B0503020204020204" pitchFamily="34" charset="-122"/>
              </a:rPr>
              <a:t>All rights reserved. </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9462" name="文本框 777"/>
          <p:cNvSpPr txBox="1">
            <a:spLocks noChangeArrowheads="1"/>
          </p:cNvSpPr>
          <p:nvPr/>
        </p:nvSpPr>
        <p:spPr bwMode="auto">
          <a:xfrm>
            <a:off x="3298031" y="3737922"/>
            <a:ext cx="55943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sz="2800" dirty="0">
                <a:solidFill>
                  <a:schemeClr val="bg1"/>
                </a:solidFill>
                <a:latin typeface="微软雅黑" panose="020B0503020204020204" pitchFamily="34" charset="-122"/>
                <a:ea typeface="微软雅黑" panose="020B0503020204020204" pitchFamily="34" charset="-122"/>
              </a:rPr>
              <a:t>Thanks.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61690" y="1667142"/>
            <a:ext cx="4854517" cy="2157563"/>
          </a:xfrm>
          <a:prstGeom prst="rect">
            <a:avLst/>
          </a:prstGeom>
        </p:spPr>
      </p:pic>
    </p:spTree>
    <p:extLst>
      <p:ext uri="{BB962C8B-B14F-4D97-AF65-F5344CB8AC3E}">
        <p14:creationId xmlns:p14="http://schemas.microsoft.com/office/powerpoint/2010/main" val="2364824078"/>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grpSp>
        <p:nvGrpSpPr>
          <p:cNvPr id="28674" name="组合 4"/>
          <p:cNvGrpSpPr>
            <a:grpSpLocks/>
          </p:cNvGrpSpPr>
          <p:nvPr/>
        </p:nvGrpSpPr>
        <p:grpSpPr bwMode="auto">
          <a:xfrm flipV="1">
            <a:off x="4578350" y="895684"/>
            <a:ext cx="3035300" cy="46038"/>
            <a:chOff x="2435703" y="480263"/>
            <a:chExt cx="4402064" cy="45719"/>
          </a:xfrm>
        </p:grpSpPr>
        <p:sp>
          <p:nvSpPr>
            <p:cNvPr id="6" name="矩形 5"/>
            <p:cNvSpPr/>
            <p:nvPr/>
          </p:nvSpPr>
          <p:spPr>
            <a:xfrm>
              <a:off x="2435703" y="480263"/>
              <a:ext cx="1100516" cy="45719"/>
            </a:xfrm>
            <a:prstGeom prst="rect">
              <a:avLst/>
            </a:prstGeom>
            <a:solidFill>
              <a:srgbClr val="A8D37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矩形 6"/>
            <p:cNvSpPr/>
            <p:nvPr/>
          </p:nvSpPr>
          <p:spPr>
            <a:xfrm>
              <a:off x="3536219" y="480263"/>
              <a:ext cx="1100516" cy="45719"/>
            </a:xfrm>
            <a:prstGeom prst="rect">
              <a:avLst/>
            </a:prstGeom>
            <a:solidFill>
              <a:srgbClr val="87C7E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p:nvSpPr>
          <p:spPr>
            <a:xfrm>
              <a:off x="4636735" y="480263"/>
              <a:ext cx="1100516" cy="45719"/>
            </a:xfrm>
            <a:prstGeom prst="rect">
              <a:avLst/>
            </a:prstGeom>
            <a:solidFill>
              <a:srgbClr val="FED16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p:nvSpPr>
          <p:spPr>
            <a:xfrm>
              <a:off x="5737251" y="480263"/>
              <a:ext cx="1100516" cy="45719"/>
            </a:xfrm>
            <a:prstGeom prst="rect">
              <a:avLst/>
            </a:prstGeom>
            <a:solidFill>
              <a:srgbClr val="ED6B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28675" name="文本框 9"/>
          <p:cNvSpPr txBox="1">
            <a:spLocks noChangeArrowheads="1"/>
          </p:cNvSpPr>
          <p:nvPr/>
        </p:nvSpPr>
        <p:spPr bwMode="auto">
          <a:xfrm>
            <a:off x="4492433" y="319553"/>
            <a:ext cx="169971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smtClean="0">
                <a:solidFill>
                  <a:srgbClr val="2E4C64"/>
                </a:solidFill>
                <a:latin typeface="微软雅黑" panose="020B0503020204020204" pitchFamily="34" charset="-122"/>
                <a:ea typeface="微软雅黑" panose="020B0503020204020204" pitchFamily="34" charset="-122"/>
              </a:rPr>
              <a:t>What is  </a:t>
            </a:r>
            <a:endParaRPr lang="zh-CN" altLang="en-US" sz="2800" b="1" dirty="0">
              <a:solidFill>
                <a:srgbClr val="2E4C64"/>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66483" y="2669556"/>
            <a:ext cx="12059034" cy="2246769"/>
          </a:xfrm>
          <a:prstGeom prst="rect">
            <a:avLst/>
          </a:prstGeom>
          <a:noFill/>
        </p:spPr>
        <p:txBody>
          <a:bodyPr wrap="square" rtlCol="0">
            <a:spAutoFit/>
          </a:bodyPr>
          <a:lstStyle/>
          <a:p>
            <a:r>
              <a:rPr lang="en-US" altLang="zh-CN" sz="6000" b="1" dirty="0" smtClean="0"/>
              <a:t>“</a:t>
            </a:r>
            <a:r>
              <a:rPr lang="en-US" altLang="zh-CN" sz="3200" b="1" dirty="0" smtClean="0"/>
              <a:t>School-enterprise </a:t>
            </a:r>
            <a:r>
              <a:rPr lang="en-US" altLang="zh-CN" sz="3200" b="1" dirty="0"/>
              <a:t>Recruitment, Career Documentation Management </a:t>
            </a:r>
            <a:r>
              <a:rPr lang="en-US" altLang="zh-CN" sz="3200" b="1" dirty="0" smtClean="0"/>
              <a:t>     	   and </a:t>
            </a:r>
            <a:r>
              <a:rPr lang="en-US" altLang="zh-CN" sz="3200" b="1" dirty="0"/>
              <a:t>Job Interview Workflow Cloud </a:t>
            </a:r>
            <a:r>
              <a:rPr lang="en-US" altLang="zh-CN" sz="3200" b="1" dirty="0" smtClean="0"/>
              <a:t>Platform of </a:t>
            </a:r>
            <a:r>
              <a:rPr lang="en-US" altLang="zh-CN" sz="3200" b="1" dirty="0"/>
              <a:t>IT </a:t>
            </a:r>
            <a:r>
              <a:rPr lang="en-US" altLang="zh-CN" sz="3200" b="1" dirty="0" smtClean="0"/>
              <a:t>Field</a:t>
            </a:r>
          </a:p>
          <a:p>
            <a:pPr algn="r"/>
            <a:r>
              <a:rPr lang="en-US" altLang="zh-CN" sz="4800" b="1" dirty="0" smtClean="0"/>
              <a:t>”</a:t>
            </a:r>
            <a:endParaRPr lang="zh-CN" altLang="en-US" sz="4800" b="1" dirty="0"/>
          </a:p>
        </p:txBody>
      </p:sp>
      <p:pic>
        <p:nvPicPr>
          <p:cNvPr id="44" name="图片 43">
            <a:hlinkClick r:id="rId2"/>
            <a:extLst>
              <a:ext uri="{FF2B5EF4-FFF2-40B4-BE49-F238E27FC236}">
                <a16:creationId xmlns:a16="http://schemas.microsoft.com/office/drawing/2014/main" id="{E91D2CD4-DB65-431B-A867-E3FD80DDFE3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290755"/>
            <a:ext cx="1464677" cy="650967"/>
          </a:xfrm>
          <a:prstGeom prst="rect">
            <a:avLst/>
          </a:prstGeom>
        </p:spPr>
      </p:pic>
    </p:spTree>
    <p:extLst>
      <p:ext uri="{BB962C8B-B14F-4D97-AF65-F5344CB8AC3E}">
        <p14:creationId xmlns:p14="http://schemas.microsoft.com/office/powerpoint/2010/main" val="141010788"/>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grpSp>
        <p:nvGrpSpPr>
          <p:cNvPr id="28674" name="组合 4"/>
          <p:cNvGrpSpPr>
            <a:grpSpLocks/>
          </p:cNvGrpSpPr>
          <p:nvPr/>
        </p:nvGrpSpPr>
        <p:grpSpPr bwMode="auto">
          <a:xfrm flipV="1">
            <a:off x="4578350" y="895684"/>
            <a:ext cx="3035300" cy="46038"/>
            <a:chOff x="2435703" y="480263"/>
            <a:chExt cx="4402064" cy="45719"/>
          </a:xfrm>
        </p:grpSpPr>
        <p:sp>
          <p:nvSpPr>
            <p:cNvPr id="6" name="矩形 5"/>
            <p:cNvSpPr/>
            <p:nvPr/>
          </p:nvSpPr>
          <p:spPr>
            <a:xfrm>
              <a:off x="2435703" y="480263"/>
              <a:ext cx="1100516" cy="45719"/>
            </a:xfrm>
            <a:prstGeom prst="rect">
              <a:avLst/>
            </a:prstGeom>
            <a:solidFill>
              <a:srgbClr val="A8D37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矩形 6"/>
            <p:cNvSpPr/>
            <p:nvPr/>
          </p:nvSpPr>
          <p:spPr>
            <a:xfrm>
              <a:off x="3536219" y="480263"/>
              <a:ext cx="1100516" cy="45719"/>
            </a:xfrm>
            <a:prstGeom prst="rect">
              <a:avLst/>
            </a:prstGeom>
            <a:solidFill>
              <a:srgbClr val="87C7E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p:nvSpPr>
          <p:spPr>
            <a:xfrm>
              <a:off x="4636735" y="480263"/>
              <a:ext cx="1100516" cy="45719"/>
            </a:xfrm>
            <a:prstGeom prst="rect">
              <a:avLst/>
            </a:prstGeom>
            <a:solidFill>
              <a:srgbClr val="FED16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p:nvSpPr>
          <p:spPr>
            <a:xfrm>
              <a:off x="5737251" y="480263"/>
              <a:ext cx="1100516" cy="45719"/>
            </a:xfrm>
            <a:prstGeom prst="rect">
              <a:avLst/>
            </a:prstGeom>
            <a:solidFill>
              <a:srgbClr val="ED6B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28675" name="文本框 9"/>
          <p:cNvSpPr txBox="1">
            <a:spLocks noChangeArrowheads="1"/>
          </p:cNvSpPr>
          <p:nvPr/>
        </p:nvSpPr>
        <p:spPr bwMode="auto">
          <a:xfrm>
            <a:off x="3584863" y="316622"/>
            <a:ext cx="50580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rgbClr val="2E4C64"/>
                </a:solidFill>
                <a:latin typeface="微软雅黑" panose="020B0503020204020204" pitchFamily="34" charset="-122"/>
                <a:ea typeface="微软雅黑" panose="020B0503020204020204" pitchFamily="34" charset="-122"/>
              </a:rPr>
              <a:t>Functionality Analysis</a:t>
            </a:r>
            <a:endParaRPr lang="zh-CN" altLang="en-US" sz="2800" b="1" dirty="0">
              <a:solidFill>
                <a:srgbClr val="2E4C64"/>
              </a:solidFill>
              <a:latin typeface="微软雅黑" panose="020B0503020204020204" pitchFamily="34" charset="-122"/>
              <a:ea typeface="微软雅黑" panose="020B0503020204020204" pitchFamily="34" charset="-122"/>
            </a:endParaRPr>
          </a:p>
        </p:txBody>
      </p:sp>
      <p:grpSp>
        <p:nvGrpSpPr>
          <p:cNvPr id="28677" name="组合 11"/>
          <p:cNvGrpSpPr>
            <a:grpSpLocks/>
          </p:cNvGrpSpPr>
          <p:nvPr/>
        </p:nvGrpSpPr>
        <p:grpSpPr bwMode="auto">
          <a:xfrm>
            <a:off x="180883" y="2365618"/>
            <a:ext cx="3773918" cy="2849774"/>
            <a:chOff x="952847" y="1442092"/>
            <a:chExt cx="3025951" cy="2850723"/>
          </a:xfrm>
        </p:grpSpPr>
        <p:grpSp>
          <p:nvGrpSpPr>
            <p:cNvPr id="28691" name="组合 12"/>
            <p:cNvGrpSpPr>
              <a:grpSpLocks/>
            </p:cNvGrpSpPr>
            <p:nvPr/>
          </p:nvGrpSpPr>
          <p:grpSpPr bwMode="auto">
            <a:xfrm>
              <a:off x="957770" y="1442092"/>
              <a:ext cx="3021028" cy="2850723"/>
              <a:chOff x="1570902" y="3794177"/>
              <a:chExt cx="2534920" cy="2392019"/>
            </a:xfrm>
          </p:grpSpPr>
          <p:sp>
            <p:nvSpPr>
              <p:cNvPr id="17" name="矩形 16"/>
              <p:cNvSpPr/>
              <p:nvPr/>
            </p:nvSpPr>
            <p:spPr>
              <a:xfrm>
                <a:off x="1570902" y="4544552"/>
                <a:ext cx="2534920" cy="1641644"/>
              </a:xfrm>
              <a:prstGeom prst="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18" name="圆角矩形 17"/>
              <p:cNvSpPr/>
              <p:nvPr/>
            </p:nvSpPr>
            <p:spPr>
              <a:xfrm>
                <a:off x="2168221" y="3794177"/>
                <a:ext cx="1312959" cy="1064670"/>
              </a:xfrm>
              <a:prstGeom prst="roundRect">
                <a:avLst/>
              </a:prstGeom>
              <a:solidFill>
                <a:srgbClr val="2E4C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rgbClr val="46CA00"/>
                  </a:solidFill>
                </a:endParaRPr>
              </a:p>
            </p:txBody>
          </p:sp>
        </p:grpSp>
        <p:sp>
          <p:nvSpPr>
            <p:cNvPr id="28692" name="文本框 13"/>
            <p:cNvSpPr txBox="1">
              <a:spLocks noChangeArrowheads="1"/>
            </p:cNvSpPr>
            <p:nvPr/>
          </p:nvSpPr>
          <p:spPr bwMode="auto">
            <a:xfrm>
              <a:off x="952847" y="2819427"/>
              <a:ext cx="3021028" cy="307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400" b="1" dirty="0">
                  <a:solidFill>
                    <a:srgbClr val="2E4C64"/>
                  </a:solidFill>
                  <a:latin typeface="微软雅黑" panose="020B0503020204020204" pitchFamily="34" charset="-122"/>
                  <a:ea typeface="微软雅黑" panose="020B0503020204020204" pitchFamily="34" charset="-122"/>
                </a:rPr>
                <a:t>Career Documentation &amp; </a:t>
              </a:r>
              <a:r>
                <a:rPr lang="en-US" altLang="zh-CN" sz="1400" b="1" dirty="0" smtClean="0">
                  <a:solidFill>
                    <a:srgbClr val="2E4C64"/>
                  </a:solidFill>
                  <a:latin typeface="微软雅黑" panose="020B0503020204020204" pitchFamily="34" charset="-122"/>
                  <a:ea typeface="微软雅黑" panose="020B0503020204020204" pitchFamily="34" charset="-122"/>
                </a:rPr>
                <a:t>Recruitment </a:t>
              </a:r>
              <a:endParaRPr lang="zh-CN" altLang="en-US" sz="1400" b="1" dirty="0">
                <a:solidFill>
                  <a:srgbClr val="2E4C64"/>
                </a:solidFill>
                <a:latin typeface="微软雅黑" panose="020B0503020204020204" pitchFamily="34" charset="-122"/>
                <a:ea typeface="微软雅黑" panose="020B0503020204020204" pitchFamily="34" charset="-122"/>
              </a:endParaRPr>
            </a:p>
          </p:txBody>
        </p:sp>
        <p:sp>
          <p:nvSpPr>
            <p:cNvPr id="28693" name="文本框 14"/>
            <p:cNvSpPr txBox="1">
              <a:spLocks noChangeArrowheads="1"/>
            </p:cNvSpPr>
            <p:nvPr/>
          </p:nvSpPr>
          <p:spPr bwMode="auto">
            <a:xfrm>
              <a:off x="957769" y="3113806"/>
              <a:ext cx="3021028" cy="1154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eaLnBrk="1" hangingPunct="1">
                <a:lnSpc>
                  <a:spcPct val="150000"/>
                </a:lnSpc>
                <a:buFont typeface="Wingdings" panose="05000000000000000000" pitchFamily="2" charset="2"/>
                <a:buChar char="l"/>
              </a:pPr>
              <a:r>
                <a:rPr lang="en-US" altLang="zh-CN" sz="1600" dirty="0">
                  <a:solidFill>
                    <a:srgbClr val="000000"/>
                  </a:solidFill>
                  <a:latin typeface="微软雅黑" panose="020B0503020204020204" pitchFamily="34" charset="-122"/>
                  <a:ea typeface="微软雅黑" panose="020B0503020204020204" pitchFamily="34" charset="-122"/>
                </a:rPr>
                <a:t>Import from college</a:t>
              </a:r>
            </a:p>
            <a:p>
              <a:pPr marL="285750" indent="-285750" eaLnBrk="1" hangingPunct="1">
                <a:lnSpc>
                  <a:spcPct val="150000"/>
                </a:lnSpc>
                <a:buFont typeface="Wingdings" panose="05000000000000000000" pitchFamily="2" charset="2"/>
                <a:buChar char="l"/>
              </a:pPr>
              <a:r>
                <a:rPr lang="en-US" altLang="zh-CN" sz="1400" dirty="0">
                  <a:solidFill>
                    <a:srgbClr val="000000"/>
                  </a:solidFill>
                  <a:latin typeface="微软雅黑" panose="020B0503020204020204" pitchFamily="34" charset="-122"/>
                  <a:ea typeface="微软雅黑" panose="020B0503020204020204" pitchFamily="34" charset="-122"/>
                </a:rPr>
                <a:t>Simplification of school recruitment</a:t>
              </a:r>
            </a:p>
            <a:p>
              <a:pPr marL="285750" indent="-285750" eaLnBrk="1" hangingPunct="1">
                <a:lnSpc>
                  <a:spcPct val="150000"/>
                </a:lnSpc>
                <a:buFont typeface="Wingdings" panose="05000000000000000000" pitchFamily="2" charset="2"/>
                <a:buChar char="l"/>
              </a:pPr>
              <a:r>
                <a:rPr lang="en-US" altLang="zh-CN" sz="1600" dirty="0">
                  <a:solidFill>
                    <a:srgbClr val="000000"/>
                  </a:solidFill>
                  <a:latin typeface="微软雅黑" panose="020B0503020204020204" pitchFamily="34" charset="-122"/>
                  <a:ea typeface="微软雅黑" panose="020B0503020204020204" pitchFamily="34" charset="-122"/>
                </a:rPr>
                <a:t>Feedback to college</a:t>
              </a:r>
              <a:endParaRPr lang="zh-CN" altLang="en-US" sz="1600" dirty="0">
                <a:solidFill>
                  <a:srgbClr val="000000"/>
                </a:solidFill>
                <a:latin typeface="微软雅黑" panose="020B0503020204020204" pitchFamily="34" charset="-122"/>
                <a:ea typeface="微软雅黑" panose="020B0503020204020204" pitchFamily="34" charset="-122"/>
              </a:endParaRPr>
            </a:p>
          </p:txBody>
        </p:sp>
      </p:grpSp>
      <p:grpSp>
        <p:nvGrpSpPr>
          <p:cNvPr id="28678" name="组合 18"/>
          <p:cNvGrpSpPr>
            <a:grpSpLocks/>
          </p:cNvGrpSpPr>
          <p:nvPr/>
        </p:nvGrpSpPr>
        <p:grpSpPr bwMode="auto">
          <a:xfrm>
            <a:off x="4338529" y="2402116"/>
            <a:ext cx="3551458" cy="2813279"/>
            <a:chOff x="4557142" y="1478602"/>
            <a:chExt cx="3055952" cy="2814215"/>
          </a:xfrm>
        </p:grpSpPr>
        <p:grpSp>
          <p:nvGrpSpPr>
            <p:cNvPr id="28685" name="组合 19"/>
            <p:cNvGrpSpPr>
              <a:grpSpLocks/>
            </p:cNvGrpSpPr>
            <p:nvPr/>
          </p:nvGrpSpPr>
          <p:grpSpPr bwMode="auto">
            <a:xfrm>
              <a:off x="4557142" y="1478602"/>
              <a:ext cx="3021028" cy="2814215"/>
              <a:chOff x="1570902" y="3824811"/>
              <a:chExt cx="2534920" cy="2361385"/>
            </a:xfrm>
          </p:grpSpPr>
          <p:sp>
            <p:nvSpPr>
              <p:cNvPr id="24" name="矩形 23"/>
              <p:cNvSpPr/>
              <p:nvPr/>
            </p:nvSpPr>
            <p:spPr>
              <a:xfrm>
                <a:off x="1570902" y="4544552"/>
                <a:ext cx="2534920" cy="1641644"/>
              </a:xfrm>
              <a:prstGeom prst="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25" name="圆角矩形 24"/>
              <p:cNvSpPr/>
              <p:nvPr/>
            </p:nvSpPr>
            <p:spPr>
              <a:xfrm>
                <a:off x="2106802" y="3824811"/>
                <a:ext cx="1453836" cy="1064670"/>
              </a:xfrm>
              <a:prstGeom prst="roundRect">
                <a:avLst/>
              </a:prstGeom>
              <a:solidFill>
                <a:srgbClr val="87C7E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28686" name="文本框 20"/>
            <p:cNvSpPr txBox="1">
              <a:spLocks noChangeArrowheads="1"/>
            </p:cNvSpPr>
            <p:nvPr/>
          </p:nvSpPr>
          <p:spPr bwMode="auto">
            <a:xfrm>
              <a:off x="4932192" y="2802538"/>
              <a:ext cx="227092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b="1" dirty="0">
                  <a:solidFill>
                    <a:srgbClr val="87C7E3"/>
                  </a:solidFill>
                  <a:latin typeface="微软雅黑" panose="020B0503020204020204" pitchFamily="34" charset="-122"/>
                  <a:ea typeface="微软雅黑" panose="020B0503020204020204" pitchFamily="34" charset="-122"/>
                </a:rPr>
                <a:t>Interview Cloud</a:t>
              </a:r>
              <a:endParaRPr lang="zh-CN" altLang="en-US" sz="1600" b="1" dirty="0">
                <a:solidFill>
                  <a:srgbClr val="87C7E3"/>
                </a:solidFill>
                <a:latin typeface="微软雅黑" panose="020B0503020204020204" pitchFamily="34" charset="-122"/>
                <a:ea typeface="微软雅黑" panose="020B0503020204020204" pitchFamily="34" charset="-122"/>
              </a:endParaRPr>
            </a:p>
          </p:txBody>
        </p:sp>
        <p:sp>
          <p:nvSpPr>
            <p:cNvPr id="28687" name="文本框 21"/>
            <p:cNvSpPr txBox="1">
              <a:spLocks noChangeArrowheads="1"/>
            </p:cNvSpPr>
            <p:nvPr/>
          </p:nvSpPr>
          <p:spPr bwMode="auto">
            <a:xfrm>
              <a:off x="4577780" y="3035458"/>
              <a:ext cx="3035314" cy="831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eaLnBrk="1" hangingPunct="1">
                <a:lnSpc>
                  <a:spcPct val="150000"/>
                </a:lnSpc>
                <a:buFont typeface="Wingdings" panose="05000000000000000000" pitchFamily="2" charset="2"/>
                <a:buChar char="l"/>
              </a:pPr>
              <a:r>
                <a:rPr lang="en-US" altLang="zh-CN" sz="1600" dirty="0">
                  <a:solidFill>
                    <a:srgbClr val="000000"/>
                  </a:solidFill>
                  <a:latin typeface="微软雅黑" panose="020B0503020204020204" pitchFamily="34" charset="-122"/>
                  <a:ea typeface="微软雅黑" panose="020B0503020204020204" pitchFamily="34" charset="-122"/>
                </a:rPr>
                <a:t>Offline interview flow record</a:t>
              </a:r>
            </a:p>
            <a:p>
              <a:pPr marL="285750" indent="-285750" eaLnBrk="1" hangingPunct="1">
                <a:lnSpc>
                  <a:spcPct val="150000"/>
                </a:lnSpc>
                <a:buFont typeface="Wingdings" panose="05000000000000000000" pitchFamily="2" charset="2"/>
                <a:buChar char="l"/>
              </a:pPr>
              <a:r>
                <a:rPr lang="en-US" altLang="zh-CN" sz="1600" dirty="0">
                  <a:solidFill>
                    <a:srgbClr val="000000"/>
                  </a:solidFill>
                  <a:latin typeface="微软雅黑" panose="020B0503020204020204" pitchFamily="34" charset="-122"/>
                  <a:ea typeface="微软雅黑" panose="020B0503020204020204" pitchFamily="34" charset="-122"/>
                </a:rPr>
                <a:t>Online interview</a:t>
              </a:r>
            </a:p>
          </p:txBody>
        </p:sp>
      </p:grpSp>
      <p:grpSp>
        <p:nvGrpSpPr>
          <p:cNvPr id="28679" name="组合 25"/>
          <p:cNvGrpSpPr>
            <a:grpSpLocks/>
          </p:cNvGrpSpPr>
          <p:nvPr/>
        </p:nvGrpSpPr>
        <p:grpSpPr bwMode="auto">
          <a:xfrm>
            <a:off x="8115988" y="2402117"/>
            <a:ext cx="4076013" cy="2813278"/>
            <a:chOff x="8125215" y="1478602"/>
            <a:chExt cx="3143138" cy="2814213"/>
          </a:xfrm>
        </p:grpSpPr>
        <p:sp>
          <p:nvSpPr>
            <p:cNvPr id="27" name="矩形 26"/>
            <p:cNvSpPr/>
            <p:nvPr/>
          </p:nvSpPr>
          <p:spPr>
            <a:xfrm>
              <a:off x="8156513" y="2336362"/>
              <a:ext cx="3021028" cy="1956453"/>
            </a:xfrm>
            <a:prstGeom prst="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28" name="圆角矩形 27"/>
            <p:cNvSpPr/>
            <p:nvPr/>
          </p:nvSpPr>
          <p:spPr>
            <a:xfrm>
              <a:off x="8869969" y="1478602"/>
              <a:ext cx="1769674" cy="1268836"/>
            </a:xfrm>
            <a:prstGeom prst="roundRect">
              <a:avLst/>
            </a:prstGeom>
            <a:solidFill>
              <a:srgbClr val="2E4C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black"/>
                </a:solidFill>
              </a:endParaRPr>
            </a:p>
          </p:txBody>
        </p:sp>
        <p:sp>
          <p:nvSpPr>
            <p:cNvPr id="28682" name="文本框 28"/>
            <p:cNvSpPr txBox="1">
              <a:spLocks noChangeArrowheads="1"/>
            </p:cNvSpPr>
            <p:nvPr/>
          </p:nvSpPr>
          <p:spPr bwMode="auto">
            <a:xfrm>
              <a:off x="8531563" y="2801156"/>
              <a:ext cx="227092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b="1" dirty="0">
                  <a:solidFill>
                    <a:srgbClr val="2E4C64"/>
                  </a:solidFill>
                  <a:latin typeface="微软雅黑" panose="020B0503020204020204" pitchFamily="34" charset="-122"/>
                  <a:ea typeface="微软雅黑" panose="020B0503020204020204" pitchFamily="34" charset="-122"/>
                </a:rPr>
                <a:t>Active “Dealer”</a:t>
              </a:r>
              <a:endParaRPr lang="zh-CN" altLang="en-US" sz="1600" b="1" dirty="0">
                <a:solidFill>
                  <a:srgbClr val="2E4C64"/>
                </a:solidFill>
                <a:latin typeface="微软雅黑" panose="020B0503020204020204" pitchFamily="34" charset="-122"/>
                <a:ea typeface="微软雅黑" panose="020B0503020204020204" pitchFamily="34" charset="-122"/>
              </a:endParaRPr>
            </a:p>
          </p:txBody>
        </p:sp>
        <p:sp>
          <p:nvSpPr>
            <p:cNvPr id="28683" name="文本框 29"/>
            <p:cNvSpPr txBox="1">
              <a:spLocks noChangeArrowheads="1"/>
            </p:cNvSpPr>
            <p:nvPr/>
          </p:nvSpPr>
          <p:spPr bwMode="auto">
            <a:xfrm>
              <a:off x="8125215" y="3056334"/>
              <a:ext cx="3143138" cy="1200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eaLnBrk="1" hangingPunct="1">
                <a:lnSpc>
                  <a:spcPct val="150000"/>
                </a:lnSpc>
                <a:buFont typeface="Wingdings" panose="05000000000000000000" pitchFamily="2" charset="2"/>
                <a:buChar char="l"/>
              </a:pPr>
              <a:r>
                <a:rPr lang="en-US" altLang="zh-CN" sz="1600" dirty="0">
                  <a:solidFill>
                    <a:srgbClr val="000000"/>
                  </a:solidFill>
                  <a:latin typeface="微软雅黑" panose="020B0503020204020204" pitchFamily="34" charset="-122"/>
                  <a:ea typeface="微软雅黑" panose="020B0503020204020204" pitchFamily="34" charset="-122"/>
                </a:rPr>
                <a:t>Recommend jobs to students</a:t>
              </a:r>
            </a:p>
            <a:p>
              <a:pPr marL="285750" indent="-285750" eaLnBrk="1" hangingPunct="1">
                <a:lnSpc>
                  <a:spcPct val="150000"/>
                </a:lnSpc>
                <a:buFont typeface="Wingdings" panose="05000000000000000000" pitchFamily="2" charset="2"/>
                <a:buChar char="l"/>
              </a:pPr>
              <a:r>
                <a:rPr lang="en-US" altLang="zh-CN" sz="1600" dirty="0">
                  <a:solidFill>
                    <a:srgbClr val="000000"/>
                  </a:solidFill>
                  <a:latin typeface="微软雅黑" panose="020B0503020204020204" pitchFamily="34" charset="-122"/>
                  <a:ea typeface="微软雅黑" panose="020B0503020204020204" pitchFamily="34" charset="-122"/>
                </a:rPr>
                <a:t>Recommend students to enterprises</a:t>
              </a:r>
            </a:p>
            <a:p>
              <a:pPr marL="285750" indent="-285750" eaLnBrk="1" hangingPunct="1">
                <a:lnSpc>
                  <a:spcPct val="150000"/>
                </a:lnSpc>
                <a:buFont typeface="Wingdings" panose="05000000000000000000" pitchFamily="2" charset="2"/>
                <a:buChar char="l"/>
              </a:pPr>
              <a:r>
                <a:rPr lang="en-US" altLang="zh-CN" sz="1600" dirty="0">
                  <a:solidFill>
                    <a:srgbClr val="000000"/>
                  </a:solidFill>
                  <a:latin typeface="微软雅黑" panose="020B0503020204020204" pitchFamily="34" charset="-122"/>
                  <a:ea typeface="微软雅黑" panose="020B0503020204020204" pitchFamily="34" charset="-122"/>
                </a:rPr>
                <a:t>College occupation data statistic</a:t>
              </a:r>
              <a:endParaRPr lang="zh-CN" altLang="en-US" sz="1600" dirty="0">
                <a:solidFill>
                  <a:srgbClr val="000000"/>
                </a:solidFill>
                <a:latin typeface="微软雅黑" panose="020B0503020204020204" pitchFamily="34" charset="-122"/>
                <a:ea typeface="微软雅黑" panose="020B0503020204020204" pitchFamily="34" charset="-122"/>
              </a:endParaRPr>
            </a:p>
          </p:txBody>
        </p:sp>
      </p:grpSp>
      <p:grpSp>
        <p:nvGrpSpPr>
          <p:cNvPr id="49" name="组合 48"/>
          <p:cNvGrpSpPr/>
          <p:nvPr/>
        </p:nvGrpSpPr>
        <p:grpSpPr>
          <a:xfrm>
            <a:off x="5493281" y="2469518"/>
            <a:ext cx="1010653" cy="1000760"/>
            <a:chOff x="261938" y="1303338"/>
            <a:chExt cx="2185987" cy="1366837"/>
          </a:xfrm>
        </p:grpSpPr>
        <p:sp>
          <p:nvSpPr>
            <p:cNvPr id="50" name="Freeform 23"/>
            <p:cNvSpPr>
              <a:spLocks/>
            </p:cNvSpPr>
            <p:nvPr/>
          </p:nvSpPr>
          <p:spPr bwMode="auto">
            <a:xfrm>
              <a:off x="757238" y="1704975"/>
              <a:ext cx="1690687" cy="965200"/>
            </a:xfrm>
            <a:custGeom>
              <a:avLst/>
              <a:gdLst>
                <a:gd name="T0" fmla="*/ 122 w 1065"/>
                <a:gd name="T1" fmla="*/ 0 h 608"/>
                <a:gd name="T2" fmla="*/ 979 w 1065"/>
                <a:gd name="T3" fmla="*/ 51 h 608"/>
                <a:gd name="T4" fmla="*/ 988 w 1065"/>
                <a:gd name="T5" fmla="*/ 53 h 608"/>
                <a:gd name="T6" fmla="*/ 1000 w 1065"/>
                <a:gd name="T7" fmla="*/ 57 h 608"/>
                <a:gd name="T8" fmla="*/ 1008 w 1065"/>
                <a:gd name="T9" fmla="*/ 67 h 608"/>
                <a:gd name="T10" fmla="*/ 1014 w 1065"/>
                <a:gd name="T11" fmla="*/ 79 h 608"/>
                <a:gd name="T12" fmla="*/ 1014 w 1065"/>
                <a:gd name="T13" fmla="*/ 523 h 608"/>
                <a:gd name="T14" fmla="*/ 1014 w 1065"/>
                <a:gd name="T15" fmla="*/ 529 h 608"/>
                <a:gd name="T16" fmla="*/ 1008 w 1065"/>
                <a:gd name="T17" fmla="*/ 541 h 608"/>
                <a:gd name="T18" fmla="*/ 1000 w 1065"/>
                <a:gd name="T19" fmla="*/ 551 h 608"/>
                <a:gd name="T20" fmla="*/ 988 w 1065"/>
                <a:gd name="T21" fmla="*/ 555 h 608"/>
                <a:gd name="T22" fmla="*/ 85 w 1065"/>
                <a:gd name="T23" fmla="*/ 557 h 608"/>
                <a:gd name="T24" fmla="*/ 79 w 1065"/>
                <a:gd name="T25" fmla="*/ 555 h 608"/>
                <a:gd name="T26" fmla="*/ 67 w 1065"/>
                <a:gd name="T27" fmla="*/ 551 h 608"/>
                <a:gd name="T28" fmla="*/ 57 w 1065"/>
                <a:gd name="T29" fmla="*/ 541 h 608"/>
                <a:gd name="T30" fmla="*/ 53 w 1065"/>
                <a:gd name="T31" fmla="*/ 529 h 608"/>
                <a:gd name="T32" fmla="*/ 51 w 1065"/>
                <a:gd name="T33" fmla="*/ 290 h 608"/>
                <a:gd name="T34" fmla="*/ 0 w 1065"/>
                <a:gd name="T35" fmla="*/ 523 h 608"/>
                <a:gd name="T36" fmla="*/ 2 w 1065"/>
                <a:gd name="T37" fmla="*/ 539 h 608"/>
                <a:gd name="T38" fmla="*/ 16 w 1065"/>
                <a:gd name="T39" fmla="*/ 570 h 608"/>
                <a:gd name="T40" fmla="*/ 39 w 1065"/>
                <a:gd name="T41" fmla="*/ 594 h 608"/>
                <a:gd name="T42" fmla="*/ 69 w 1065"/>
                <a:gd name="T43" fmla="*/ 606 h 608"/>
                <a:gd name="T44" fmla="*/ 979 w 1065"/>
                <a:gd name="T45" fmla="*/ 608 h 608"/>
                <a:gd name="T46" fmla="*/ 998 w 1065"/>
                <a:gd name="T47" fmla="*/ 606 h 608"/>
                <a:gd name="T48" fmla="*/ 1028 w 1065"/>
                <a:gd name="T49" fmla="*/ 594 h 608"/>
                <a:gd name="T50" fmla="*/ 1050 w 1065"/>
                <a:gd name="T51" fmla="*/ 570 h 608"/>
                <a:gd name="T52" fmla="*/ 1063 w 1065"/>
                <a:gd name="T53" fmla="*/ 539 h 608"/>
                <a:gd name="T54" fmla="*/ 1065 w 1065"/>
                <a:gd name="T55" fmla="*/ 85 h 608"/>
                <a:gd name="T56" fmla="*/ 1063 w 1065"/>
                <a:gd name="T57" fmla="*/ 69 h 608"/>
                <a:gd name="T58" fmla="*/ 1050 w 1065"/>
                <a:gd name="T59" fmla="*/ 38 h 608"/>
                <a:gd name="T60" fmla="*/ 1028 w 1065"/>
                <a:gd name="T61" fmla="*/ 16 h 608"/>
                <a:gd name="T62" fmla="*/ 998 w 1065"/>
                <a:gd name="T63" fmla="*/ 2 h 608"/>
                <a:gd name="T64" fmla="*/ 979 w 1065"/>
                <a:gd name="T65" fmla="*/ 0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5" h="608">
                  <a:moveTo>
                    <a:pt x="979" y="0"/>
                  </a:moveTo>
                  <a:lnTo>
                    <a:pt x="122" y="0"/>
                  </a:lnTo>
                  <a:lnTo>
                    <a:pt x="173" y="51"/>
                  </a:lnTo>
                  <a:lnTo>
                    <a:pt x="979" y="51"/>
                  </a:lnTo>
                  <a:lnTo>
                    <a:pt x="979" y="51"/>
                  </a:lnTo>
                  <a:lnTo>
                    <a:pt x="988" y="53"/>
                  </a:lnTo>
                  <a:lnTo>
                    <a:pt x="994" y="55"/>
                  </a:lnTo>
                  <a:lnTo>
                    <a:pt x="1000" y="57"/>
                  </a:lnTo>
                  <a:lnTo>
                    <a:pt x="1004" y="61"/>
                  </a:lnTo>
                  <a:lnTo>
                    <a:pt x="1008" y="67"/>
                  </a:lnTo>
                  <a:lnTo>
                    <a:pt x="1012" y="73"/>
                  </a:lnTo>
                  <a:lnTo>
                    <a:pt x="1014" y="79"/>
                  </a:lnTo>
                  <a:lnTo>
                    <a:pt x="1014" y="85"/>
                  </a:lnTo>
                  <a:lnTo>
                    <a:pt x="1014" y="523"/>
                  </a:lnTo>
                  <a:lnTo>
                    <a:pt x="1014" y="523"/>
                  </a:lnTo>
                  <a:lnTo>
                    <a:pt x="1014" y="529"/>
                  </a:lnTo>
                  <a:lnTo>
                    <a:pt x="1012" y="535"/>
                  </a:lnTo>
                  <a:lnTo>
                    <a:pt x="1008" y="541"/>
                  </a:lnTo>
                  <a:lnTo>
                    <a:pt x="1004" y="547"/>
                  </a:lnTo>
                  <a:lnTo>
                    <a:pt x="1000" y="551"/>
                  </a:lnTo>
                  <a:lnTo>
                    <a:pt x="994" y="553"/>
                  </a:lnTo>
                  <a:lnTo>
                    <a:pt x="988" y="555"/>
                  </a:lnTo>
                  <a:lnTo>
                    <a:pt x="979" y="557"/>
                  </a:lnTo>
                  <a:lnTo>
                    <a:pt x="85" y="557"/>
                  </a:lnTo>
                  <a:lnTo>
                    <a:pt x="85" y="557"/>
                  </a:lnTo>
                  <a:lnTo>
                    <a:pt x="79" y="555"/>
                  </a:lnTo>
                  <a:lnTo>
                    <a:pt x="73" y="553"/>
                  </a:lnTo>
                  <a:lnTo>
                    <a:pt x="67" y="551"/>
                  </a:lnTo>
                  <a:lnTo>
                    <a:pt x="61" y="547"/>
                  </a:lnTo>
                  <a:lnTo>
                    <a:pt x="57" y="541"/>
                  </a:lnTo>
                  <a:lnTo>
                    <a:pt x="55" y="535"/>
                  </a:lnTo>
                  <a:lnTo>
                    <a:pt x="53" y="529"/>
                  </a:lnTo>
                  <a:lnTo>
                    <a:pt x="51" y="523"/>
                  </a:lnTo>
                  <a:lnTo>
                    <a:pt x="51" y="290"/>
                  </a:lnTo>
                  <a:lnTo>
                    <a:pt x="0" y="239"/>
                  </a:lnTo>
                  <a:lnTo>
                    <a:pt x="0" y="523"/>
                  </a:lnTo>
                  <a:lnTo>
                    <a:pt x="0" y="523"/>
                  </a:lnTo>
                  <a:lnTo>
                    <a:pt x="2" y="539"/>
                  </a:lnTo>
                  <a:lnTo>
                    <a:pt x="8" y="555"/>
                  </a:lnTo>
                  <a:lnTo>
                    <a:pt x="16" y="570"/>
                  </a:lnTo>
                  <a:lnTo>
                    <a:pt x="27" y="582"/>
                  </a:lnTo>
                  <a:lnTo>
                    <a:pt x="39" y="594"/>
                  </a:lnTo>
                  <a:lnTo>
                    <a:pt x="53" y="600"/>
                  </a:lnTo>
                  <a:lnTo>
                    <a:pt x="69" y="606"/>
                  </a:lnTo>
                  <a:lnTo>
                    <a:pt x="85" y="608"/>
                  </a:lnTo>
                  <a:lnTo>
                    <a:pt x="979" y="608"/>
                  </a:lnTo>
                  <a:lnTo>
                    <a:pt x="979" y="608"/>
                  </a:lnTo>
                  <a:lnTo>
                    <a:pt x="998" y="606"/>
                  </a:lnTo>
                  <a:lnTo>
                    <a:pt x="1014" y="600"/>
                  </a:lnTo>
                  <a:lnTo>
                    <a:pt x="1028" y="594"/>
                  </a:lnTo>
                  <a:lnTo>
                    <a:pt x="1040" y="582"/>
                  </a:lnTo>
                  <a:lnTo>
                    <a:pt x="1050" y="570"/>
                  </a:lnTo>
                  <a:lnTo>
                    <a:pt x="1059" y="555"/>
                  </a:lnTo>
                  <a:lnTo>
                    <a:pt x="1063" y="539"/>
                  </a:lnTo>
                  <a:lnTo>
                    <a:pt x="1065" y="523"/>
                  </a:lnTo>
                  <a:lnTo>
                    <a:pt x="1065" y="85"/>
                  </a:lnTo>
                  <a:lnTo>
                    <a:pt x="1065" y="85"/>
                  </a:lnTo>
                  <a:lnTo>
                    <a:pt x="1063" y="69"/>
                  </a:lnTo>
                  <a:lnTo>
                    <a:pt x="1059" y="53"/>
                  </a:lnTo>
                  <a:lnTo>
                    <a:pt x="1050" y="38"/>
                  </a:lnTo>
                  <a:lnTo>
                    <a:pt x="1040" y="26"/>
                  </a:lnTo>
                  <a:lnTo>
                    <a:pt x="1028" y="16"/>
                  </a:lnTo>
                  <a:lnTo>
                    <a:pt x="1014" y="8"/>
                  </a:lnTo>
                  <a:lnTo>
                    <a:pt x="998" y="2"/>
                  </a:lnTo>
                  <a:lnTo>
                    <a:pt x="979" y="0"/>
                  </a:lnTo>
                  <a:lnTo>
                    <a:pt x="979" y="0"/>
                  </a:lnTo>
                  <a:close/>
                </a:path>
              </a:pathLst>
            </a:custGeom>
            <a:solidFill>
              <a:schemeClr val="tx1">
                <a:lumMod val="75000"/>
                <a:lumOff val="25000"/>
              </a:schemeClr>
            </a:solidFill>
            <a:ln w="9525">
              <a:solidFill>
                <a:srgbClr val="000000"/>
              </a:solid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4"/>
            <p:cNvSpPr>
              <a:spLocks/>
            </p:cNvSpPr>
            <p:nvPr/>
          </p:nvSpPr>
          <p:spPr bwMode="auto">
            <a:xfrm>
              <a:off x="757238" y="1795463"/>
              <a:ext cx="579437" cy="579438"/>
            </a:xfrm>
            <a:custGeom>
              <a:avLst/>
              <a:gdLst>
                <a:gd name="T0" fmla="*/ 282 w 365"/>
                <a:gd name="T1" fmla="*/ 365 h 365"/>
                <a:gd name="T2" fmla="*/ 282 w 365"/>
                <a:gd name="T3" fmla="*/ 365 h 365"/>
                <a:gd name="T4" fmla="*/ 298 w 365"/>
                <a:gd name="T5" fmla="*/ 363 h 365"/>
                <a:gd name="T6" fmla="*/ 312 w 365"/>
                <a:gd name="T7" fmla="*/ 359 h 365"/>
                <a:gd name="T8" fmla="*/ 327 w 365"/>
                <a:gd name="T9" fmla="*/ 352 h 365"/>
                <a:gd name="T10" fmla="*/ 341 w 365"/>
                <a:gd name="T11" fmla="*/ 340 h 365"/>
                <a:gd name="T12" fmla="*/ 341 w 365"/>
                <a:gd name="T13" fmla="*/ 340 h 365"/>
                <a:gd name="T14" fmla="*/ 351 w 365"/>
                <a:gd name="T15" fmla="*/ 328 h 365"/>
                <a:gd name="T16" fmla="*/ 359 w 365"/>
                <a:gd name="T17" fmla="*/ 312 h 365"/>
                <a:gd name="T18" fmla="*/ 363 w 365"/>
                <a:gd name="T19" fmla="*/ 296 h 365"/>
                <a:gd name="T20" fmla="*/ 365 w 365"/>
                <a:gd name="T21" fmla="*/ 279 h 365"/>
                <a:gd name="T22" fmla="*/ 365 w 365"/>
                <a:gd name="T23" fmla="*/ 279 h 365"/>
                <a:gd name="T24" fmla="*/ 363 w 365"/>
                <a:gd name="T25" fmla="*/ 265 h 365"/>
                <a:gd name="T26" fmla="*/ 359 w 365"/>
                <a:gd name="T27" fmla="*/ 253 h 365"/>
                <a:gd name="T28" fmla="*/ 355 w 365"/>
                <a:gd name="T29" fmla="*/ 241 h 365"/>
                <a:gd name="T30" fmla="*/ 347 w 365"/>
                <a:gd name="T31" fmla="*/ 231 h 365"/>
                <a:gd name="T32" fmla="*/ 116 w 365"/>
                <a:gd name="T33" fmla="*/ 0 h 365"/>
                <a:gd name="T34" fmla="*/ 0 w 365"/>
                <a:gd name="T35" fmla="*/ 117 h 365"/>
                <a:gd name="T36" fmla="*/ 223 w 365"/>
                <a:gd name="T37" fmla="*/ 340 h 365"/>
                <a:gd name="T38" fmla="*/ 223 w 365"/>
                <a:gd name="T39" fmla="*/ 340 h 365"/>
                <a:gd name="T40" fmla="*/ 235 w 365"/>
                <a:gd name="T41" fmla="*/ 352 h 365"/>
                <a:gd name="T42" fmla="*/ 250 w 365"/>
                <a:gd name="T43" fmla="*/ 359 h 365"/>
                <a:gd name="T44" fmla="*/ 266 w 365"/>
                <a:gd name="T45" fmla="*/ 363 h 365"/>
                <a:gd name="T46" fmla="*/ 282 w 365"/>
                <a:gd name="T47" fmla="*/ 365 h 365"/>
                <a:gd name="T48" fmla="*/ 282 w 365"/>
                <a:gd name="T49" fmla="*/ 36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5" h="365">
                  <a:moveTo>
                    <a:pt x="282" y="365"/>
                  </a:moveTo>
                  <a:lnTo>
                    <a:pt x="282" y="365"/>
                  </a:lnTo>
                  <a:lnTo>
                    <a:pt x="298" y="363"/>
                  </a:lnTo>
                  <a:lnTo>
                    <a:pt x="312" y="359"/>
                  </a:lnTo>
                  <a:lnTo>
                    <a:pt x="327" y="352"/>
                  </a:lnTo>
                  <a:lnTo>
                    <a:pt x="341" y="340"/>
                  </a:lnTo>
                  <a:lnTo>
                    <a:pt x="341" y="340"/>
                  </a:lnTo>
                  <a:lnTo>
                    <a:pt x="351" y="328"/>
                  </a:lnTo>
                  <a:lnTo>
                    <a:pt x="359" y="312"/>
                  </a:lnTo>
                  <a:lnTo>
                    <a:pt x="363" y="296"/>
                  </a:lnTo>
                  <a:lnTo>
                    <a:pt x="365" y="279"/>
                  </a:lnTo>
                  <a:lnTo>
                    <a:pt x="365" y="279"/>
                  </a:lnTo>
                  <a:lnTo>
                    <a:pt x="363" y="265"/>
                  </a:lnTo>
                  <a:lnTo>
                    <a:pt x="359" y="253"/>
                  </a:lnTo>
                  <a:lnTo>
                    <a:pt x="355" y="241"/>
                  </a:lnTo>
                  <a:lnTo>
                    <a:pt x="347" y="231"/>
                  </a:lnTo>
                  <a:lnTo>
                    <a:pt x="116" y="0"/>
                  </a:lnTo>
                  <a:lnTo>
                    <a:pt x="0" y="117"/>
                  </a:lnTo>
                  <a:lnTo>
                    <a:pt x="223" y="340"/>
                  </a:lnTo>
                  <a:lnTo>
                    <a:pt x="223" y="340"/>
                  </a:lnTo>
                  <a:lnTo>
                    <a:pt x="235" y="352"/>
                  </a:lnTo>
                  <a:lnTo>
                    <a:pt x="250" y="359"/>
                  </a:lnTo>
                  <a:lnTo>
                    <a:pt x="266" y="363"/>
                  </a:lnTo>
                  <a:lnTo>
                    <a:pt x="282" y="365"/>
                  </a:lnTo>
                  <a:lnTo>
                    <a:pt x="282" y="36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25"/>
            <p:cNvSpPr>
              <a:spLocks noEditPoints="1"/>
            </p:cNvSpPr>
            <p:nvPr/>
          </p:nvSpPr>
          <p:spPr bwMode="auto">
            <a:xfrm>
              <a:off x="261938" y="1303338"/>
              <a:ext cx="647700" cy="646113"/>
            </a:xfrm>
            <a:custGeom>
              <a:avLst/>
              <a:gdLst>
                <a:gd name="T0" fmla="*/ 158 w 408"/>
                <a:gd name="T1" fmla="*/ 26 h 407"/>
                <a:gd name="T2" fmla="*/ 158 w 408"/>
                <a:gd name="T3" fmla="*/ 26 h 407"/>
                <a:gd name="T4" fmla="*/ 144 w 408"/>
                <a:gd name="T5" fmla="*/ 16 h 407"/>
                <a:gd name="T6" fmla="*/ 128 w 408"/>
                <a:gd name="T7" fmla="*/ 8 h 407"/>
                <a:gd name="T8" fmla="*/ 112 w 408"/>
                <a:gd name="T9" fmla="*/ 2 h 407"/>
                <a:gd name="T10" fmla="*/ 93 w 408"/>
                <a:gd name="T11" fmla="*/ 0 h 407"/>
                <a:gd name="T12" fmla="*/ 75 w 408"/>
                <a:gd name="T13" fmla="*/ 2 h 407"/>
                <a:gd name="T14" fmla="*/ 59 w 408"/>
                <a:gd name="T15" fmla="*/ 8 h 407"/>
                <a:gd name="T16" fmla="*/ 43 w 408"/>
                <a:gd name="T17" fmla="*/ 16 h 407"/>
                <a:gd name="T18" fmla="*/ 28 w 408"/>
                <a:gd name="T19" fmla="*/ 26 h 407"/>
                <a:gd name="T20" fmla="*/ 28 w 408"/>
                <a:gd name="T21" fmla="*/ 26 h 407"/>
                <a:gd name="T22" fmla="*/ 16 w 408"/>
                <a:gd name="T23" fmla="*/ 42 h 407"/>
                <a:gd name="T24" fmla="*/ 8 w 408"/>
                <a:gd name="T25" fmla="*/ 56 h 407"/>
                <a:gd name="T26" fmla="*/ 2 w 408"/>
                <a:gd name="T27" fmla="*/ 75 h 407"/>
                <a:gd name="T28" fmla="*/ 0 w 408"/>
                <a:gd name="T29" fmla="*/ 93 h 407"/>
                <a:gd name="T30" fmla="*/ 2 w 408"/>
                <a:gd name="T31" fmla="*/ 109 h 407"/>
                <a:gd name="T32" fmla="*/ 8 w 408"/>
                <a:gd name="T33" fmla="*/ 127 h 407"/>
                <a:gd name="T34" fmla="*/ 16 w 408"/>
                <a:gd name="T35" fmla="*/ 143 h 407"/>
                <a:gd name="T36" fmla="*/ 28 w 408"/>
                <a:gd name="T37" fmla="*/ 158 h 407"/>
                <a:gd name="T38" fmla="*/ 278 w 408"/>
                <a:gd name="T39" fmla="*/ 407 h 407"/>
                <a:gd name="T40" fmla="*/ 408 w 408"/>
                <a:gd name="T41" fmla="*/ 277 h 407"/>
                <a:gd name="T42" fmla="*/ 158 w 408"/>
                <a:gd name="T43" fmla="*/ 26 h 407"/>
                <a:gd name="T44" fmla="*/ 251 w 408"/>
                <a:gd name="T45" fmla="*/ 281 h 407"/>
                <a:gd name="T46" fmla="*/ 77 w 408"/>
                <a:gd name="T47" fmla="*/ 109 h 407"/>
                <a:gd name="T48" fmla="*/ 77 w 408"/>
                <a:gd name="T49" fmla="*/ 109 h 407"/>
                <a:gd name="T50" fmla="*/ 73 w 408"/>
                <a:gd name="T51" fmla="*/ 101 h 407"/>
                <a:gd name="T52" fmla="*/ 71 w 408"/>
                <a:gd name="T53" fmla="*/ 93 h 407"/>
                <a:gd name="T54" fmla="*/ 73 w 408"/>
                <a:gd name="T55" fmla="*/ 85 h 407"/>
                <a:gd name="T56" fmla="*/ 79 w 408"/>
                <a:gd name="T57" fmla="*/ 77 h 407"/>
                <a:gd name="T58" fmla="*/ 79 w 408"/>
                <a:gd name="T59" fmla="*/ 77 h 407"/>
                <a:gd name="T60" fmla="*/ 85 w 408"/>
                <a:gd name="T61" fmla="*/ 72 h 407"/>
                <a:gd name="T62" fmla="*/ 93 w 408"/>
                <a:gd name="T63" fmla="*/ 70 h 407"/>
                <a:gd name="T64" fmla="*/ 103 w 408"/>
                <a:gd name="T65" fmla="*/ 72 h 407"/>
                <a:gd name="T66" fmla="*/ 109 w 408"/>
                <a:gd name="T67" fmla="*/ 77 h 407"/>
                <a:gd name="T68" fmla="*/ 284 w 408"/>
                <a:gd name="T69" fmla="*/ 249 h 407"/>
                <a:gd name="T70" fmla="*/ 284 w 408"/>
                <a:gd name="T71" fmla="*/ 249 h 407"/>
                <a:gd name="T72" fmla="*/ 288 w 408"/>
                <a:gd name="T73" fmla="*/ 257 h 407"/>
                <a:gd name="T74" fmla="*/ 290 w 408"/>
                <a:gd name="T75" fmla="*/ 265 h 407"/>
                <a:gd name="T76" fmla="*/ 288 w 408"/>
                <a:gd name="T77" fmla="*/ 273 h 407"/>
                <a:gd name="T78" fmla="*/ 282 w 408"/>
                <a:gd name="T79" fmla="*/ 281 h 407"/>
                <a:gd name="T80" fmla="*/ 282 w 408"/>
                <a:gd name="T81" fmla="*/ 281 h 407"/>
                <a:gd name="T82" fmla="*/ 274 w 408"/>
                <a:gd name="T83" fmla="*/ 285 h 407"/>
                <a:gd name="T84" fmla="*/ 266 w 408"/>
                <a:gd name="T85" fmla="*/ 287 h 407"/>
                <a:gd name="T86" fmla="*/ 257 w 408"/>
                <a:gd name="T87" fmla="*/ 287 h 407"/>
                <a:gd name="T88" fmla="*/ 251 w 408"/>
                <a:gd name="T89" fmla="*/ 281 h 407"/>
                <a:gd name="T90" fmla="*/ 251 w 408"/>
                <a:gd name="T91" fmla="*/ 281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8" h="407">
                  <a:moveTo>
                    <a:pt x="158" y="26"/>
                  </a:moveTo>
                  <a:lnTo>
                    <a:pt x="158" y="26"/>
                  </a:lnTo>
                  <a:lnTo>
                    <a:pt x="144" y="16"/>
                  </a:lnTo>
                  <a:lnTo>
                    <a:pt x="128" y="8"/>
                  </a:lnTo>
                  <a:lnTo>
                    <a:pt x="112" y="2"/>
                  </a:lnTo>
                  <a:lnTo>
                    <a:pt x="93" y="0"/>
                  </a:lnTo>
                  <a:lnTo>
                    <a:pt x="75" y="2"/>
                  </a:lnTo>
                  <a:lnTo>
                    <a:pt x="59" y="8"/>
                  </a:lnTo>
                  <a:lnTo>
                    <a:pt x="43" y="16"/>
                  </a:lnTo>
                  <a:lnTo>
                    <a:pt x="28" y="26"/>
                  </a:lnTo>
                  <a:lnTo>
                    <a:pt x="28" y="26"/>
                  </a:lnTo>
                  <a:lnTo>
                    <a:pt x="16" y="42"/>
                  </a:lnTo>
                  <a:lnTo>
                    <a:pt x="8" y="56"/>
                  </a:lnTo>
                  <a:lnTo>
                    <a:pt x="2" y="75"/>
                  </a:lnTo>
                  <a:lnTo>
                    <a:pt x="0" y="93"/>
                  </a:lnTo>
                  <a:lnTo>
                    <a:pt x="2" y="109"/>
                  </a:lnTo>
                  <a:lnTo>
                    <a:pt x="8" y="127"/>
                  </a:lnTo>
                  <a:lnTo>
                    <a:pt x="16" y="143"/>
                  </a:lnTo>
                  <a:lnTo>
                    <a:pt x="28" y="158"/>
                  </a:lnTo>
                  <a:lnTo>
                    <a:pt x="278" y="407"/>
                  </a:lnTo>
                  <a:lnTo>
                    <a:pt x="408" y="277"/>
                  </a:lnTo>
                  <a:lnTo>
                    <a:pt x="158" y="26"/>
                  </a:lnTo>
                  <a:close/>
                  <a:moveTo>
                    <a:pt x="251" y="281"/>
                  </a:moveTo>
                  <a:lnTo>
                    <a:pt x="77" y="109"/>
                  </a:lnTo>
                  <a:lnTo>
                    <a:pt x="77" y="109"/>
                  </a:lnTo>
                  <a:lnTo>
                    <a:pt x="73" y="101"/>
                  </a:lnTo>
                  <a:lnTo>
                    <a:pt x="71" y="93"/>
                  </a:lnTo>
                  <a:lnTo>
                    <a:pt x="73" y="85"/>
                  </a:lnTo>
                  <a:lnTo>
                    <a:pt x="79" y="77"/>
                  </a:lnTo>
                  <a:lnTo>
                    <a:pt x="79" y="77"/>
                  </a:lnTo>
                  <a:lnTo>
                    <a:pt x="85" y="72"/>
                  </a:lnTo>
                  <a:lnTo>
                    <a:pt x="93" y="70"/>
                  </a:lnTo>
                  <a:lnTo>
                    <a:pt x="103" y="72"/>
                  </a:lnTo>
                  <a:lnTo>
                    <a:pt x="109" y="77"/>
                  </a:lnTo>
                  <a:lnTo>
                    <a:pt x="284" y="249"/>
                  </a:lnTo>
                  <a:lnTo>
                    <a:pt x="284" y="249"/>
                  </a:lnTo>
                  <a:lnTo>
                    <a:pt x="288" y="257"/>
                  </a:lnTo>
                  <a:lnTo>
                    <a:pt x="290" y="265"/>
                  </a:lnTo>
                  <a:lnTo>
                    <a:pt x="288" y="273"/>
                  </a:lnTo>
                  <a:lnTo>
                    <a:pt x="282" y="281"/>
                  </a:lnTo>
                  <a:lnTo>
                    <a:pt x="282" y="281"/>
                  </a:lnTo>
                  <a:lnTo>
                    <a:pt x="274" y="285"/>
                  </a:lnTo>
                  <a:lnTo>
                    <a:pt x="266" y="287"/>
                  </a:lnTo>
                  <a:lnTo>
                    <a:pt x="257" y="287"/>
                  </a:lnTo>
                  <a:lnTo>
                    <a:pt x="251" y="281"/>
                  </a:lnTo>
                  <a:lnTo>
                    <a:pt x="251" y="28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6"/>
            <p:cNvSpPr>
              <a:spLocks/>
            </p:cNvSpPr>
            <p:nvPr/>
          </p:nvSpPr>
          <p:spPr bwMode="auto">
            <a:xfrm>
              <a:off x="1276350" y="2316163"/>
              <a:ext cx="131762" cy="128588"/>
            </a:xfrm>
            <a:custGeom>
              <a:avLst/>
              <a:gdLst>
                <a:gd name="T0" fmla="*/ 77 w 83"/>
                <a:gd name="T1" fmla="*/ 55 h 81"/>
                <a:gd name="T2" fmla="*/ 44 w 83"/>
                <a:gd name="T3" fmla="*/ 0 h 81"/>
                <a:gd name="T4" fmla="*/ 44 w 83"/>
                <a:gd name="T5" fmla="*/ 0 h 81"/>
                <a:gd name="T6" fmla="*/ 36 w 83"/>
                <a:gd name="T7" fmla="*/ 12 h 81"/>
                <a:gd name="T8" fmla="*/ 26 w 83"/>
                <a:gd name="T9" fmla="*/ 26 h 81"/>
                <a:gd name="T10" fmla="*/ 26 w 83"/>
                <a:gd name="T11" fmla="*/ 26 h 81"/>
                <a:gd name="T12" fmla="*/ 14 w 83"/>
                <a:gd name="T13" fmla="*/ 37 h 81"/>
                <a:gd name="T14" fmla="*/ 0 w 83"/>
                <a:gd name="T15" fmla="*/ 45 h 81"/>
                <a:gd name="T16" fmla="*/ 54 w 83"/>
                <a:gd name="T17" fmla="*/ 77 h 81"/>
                <a:gd name="T18" fmla="*/ 54 w 83"/>
                <a:gd name="T19" fmla="*/ 77 h 81"/>
                <a:gd name="T20" fmla="*/ 60 w 83"/>
                <a:gd name="T21" fmla="*/ 81 h 81"/>
                <a:gd name="T22" fmla="*/ 67 w 83"/>
                <a:gd name="T23" fmla="*/ 81 h 81"/>
                <a:gd name="T24" fmla="*/ 73 w 83"/>
                <a:gd name="T25" fmla="*/ 81 h 81"/>
                <a:gd name="T26" fmla="*/ 77 w 83"/>
                <a:gd name="T27" fmla="*/ 77 h 81"/>
                <a:gd name="T28" fmla="*/ 77 w 83"/>
                <a:gd name="T29" fmla="*/ 77 h 81"/>
                <a:gd name="T30" fmla="*/ 81 w 83"/>
                <a:gd name="T31" fmla="*/ 73 h 81"/>
                <a:gd name="T32" fmla="*/ 83 w 83"/>
                <a:gd name="T33" fmla="*/ 67 h 81"/>
                <a:gd name="T34" fmla="*/ 81 w 83"/>
                <a:gd name="T35" fmla="*/ 61 h 81"/>
                <a:gd name="T36" fmla="*/ 77 w 83"/>
                <a:gd name="T37" fmla="*/ 55 h 81"/>
                <a:gd name="T38" fmla="*/ 77 w 83"/>
                <a:gd name="T39" fmla="*/ 5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 h="81">
                  <a:moveTo>
                    <a:pt x="77" y="55"/>
                  </a:moveTo>
                  <a:lnTo>
                    <a:pt x="44" y="0"/>
                  </a:lnTo>
                  <a:lnTo>
                    <a:pt x="44" y="0"/>
                  </a:lnTo>
                  <a:lnTo>
                    <a:pt x="36" y="12"/>
                  </a:lnTo>
                  <a:lnTo>
                    <a:pt x="26" y="26"/>
                  </a:lnTo>
                  <a:lnTo>
                    <a:pt x="26" y="26"/>
                  </a:lnTo>
                  <a:lnTo>
                    <a:pt x="14" y="37"/>
                  </a:lnTo>
                  <a:lnTo>
                    <a:pt x="0" y="45"/>
                  </a:lnTo>
                  <a:lnTo>
                    <a:pt x="54" y="77"/>
                  </a:lnTo>
                  <a:lnTo>
                    <a:pt x="54" y="77"/>
                  </a:lnTo>
                  <a:lnTo>
                    <a:pt x="60" y="81"/>
                  </a:lnTo>
                  <a:lnTo>
                    <a:pt x="67" y="81"/>
                  </a:lnTo>
                  <a:lnTo>
                    <a:pt x="73" y="81"/>
                  </a:lnTo>
                  <a:lnTo>
                    <a:pt x="77" y="77"/>
                  </a:lnTo>
                  <a:lnTo>
                    <a:pt x="77" y="77"/>
                  </a:lnTo>
                  <a:lnTo>
                    <a:pt x="81" y="73"/>
                  </a:lnTo>
                  <a:lnTo>
                    <a:pt x="83" y="67"/>
                  </a:lnTo>
                  <a:lnTo>
                    <a:pt x="81" y="61"/>
                  </a:lnTo>
                  <a:lnTo>
                    <a:pt x="77" y="55"/>
                  </a:lnTo>
                  <a:lnTo>
                    <a:pt x="77" y="55"/>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7"/>
            <p:cNvSpPr>
              <a:spLocks/>
            </p:cNvSpPr>
            <p:nvPr/>
          </p:nvSpPr>
          <p:spPr bwMode="auto">
            <a:xfrm>
              <a:off x="1530350" y="2155825"/>
              <a:ext cx="717550" cy="63500"/>
            </a:xfrm>
            <a:custGeom>
              <a:avLst/>
              <a:gdLst>
                <a:gd name="T0" fmla="*/ 0 w 452"/>
                <a:gd name="T1" fmla="*/ 20 h 40"/>
                <a:gd name="T2" fmla="*/ 0 w 452"/>
                <a:gd name="T3" fmla="*/ 20 h 40"/>
                <a:gd name="T4" fmla="*/ 2 w 452"/>
                <a:gd name="T5" fmla="*/ 28 h 40"/>
                <a:gd name="T6" fmla="*/ 6 w 452"/>
                <a:gd name="T7" fmla="*/ 34 h 40"/>
                <a:gd name="T8" fmla="*/ 12 w 452"/>
                <a:gd name="T9" fmla="*/ 38 h 40"/>
                <a:gd name="T10" fmla="*/ 20 w 452"/>
                <a:gd name="T11" fmla="*/ 40 h 40"/>
                <a:gd name="T12" fmla="*/ 432 w 452"/>
                <a:gd name="T13" fmla="*/ 40 h 40"/>
                <a:gd name="T14" fmla="*/ 432 w 452"/>
                <a:gd name="T15" fmla="*/ 40 h 40"/>
                <a:gd name="T16" fmla="*/ 440 w 452"/>
                <a:gd name="T17" fmla="*/ 38 h 40"/>
                <a:gd name="T18" fmla="*/ 446 w 452"/>
                <a:gd name="T19" fmla="*/ 34 h 40"/>
                <a:gd name="T20" fmla="*/ 450 w 452"/>
                <a:gd name="T21" fmla="*/ 28 h 40"/>
                <a:gd name="T22" fmla="*/ 452 w 452"/>
                <a:gd name="T23" fmla="*/ 20 h 40"/>
                <a:gd name="T24" fmla="*/ 452 w 452"/>
                <a:gd name="T25" fmla="*/ 20 h 40"/>
                <a:gd name="T26" fmla="*/ 450 w 452"/>
                <a:gd name="T27" fmla="*/ 12 h 40"/>
                <a:gd name="T28" fmla="*/ 446 w 452"/>
                <a:gd name="T29" fmla="*/ 6 h 40"/>
                <a:gd name="T30" fmla="*/ 440 w 452"/>
                <a:gd name="T31" fmla="*/ 0 h 40"/>
                <a:gd name="T32" fmla="*/ 432 w 452"/>
                <a:gd name="T33" fmla="*/ 0 h 40"/>
                <a:gd name="T34" fmla="*/ 20 w 452"/>
                <a:gd name="T35" fmla="*/ 0 h 40"/>
                <a:gd name="T36" fmla="*/ 20 w 452"/>
                <a:gd name="T37" fmla="*/ 0 h 40"/>
                <a:gd name="T38" fmla="*/ 12 w 452"/>
                <a:gd name="T39" fmla="*/ 0 h 40"/>
                <a:gd name="T40" fmla="*/ 6 w 452"/>
                <a:gd name="T41" fmla="*/ 6 h 40"/>
                <a:gd name="T42" fmla="*/ 2 w 452"/>
                <a:gd name="T43" fmla="*/ 12 h 40"/>
                <a:gd name="T44" fmla="*/ 0 w 452"/>
                <a:gd name="T45" fmla="*/ 20 h 40"/>
                <a:gd name="T46" fmla="*/ 0 w 452"/>
                <a:gd name="T47"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2" h="40">
                  <a:moveTo>
                    <a:pt x="0" y="20"/>
                  </a:moveTo>
                  <a:lnTo>
                    <a:pt x="0" y="20"/>
                  </a:lnTo>
                  <a:lnTo>
                    <a:pt x="2" y="28"/>
                  </a:lnTo>
                  <a:lnTo>
                    <a:pt x="6" y="34"/>
                  </a:lnTo>
                  <a:lnTo>
                    <a:pt x="12" y="38"/>
                  </a:lnTo>
                  <a:lnTo>
                    <a:pt x="20" y="40"/>
                  </a:lnTo>
                  <a:lnTo>
                    <a:pt x="432" y="40"/>
                  </a:lnTo>
                  <a:lnTo>
                    <a:pt x="432" y="40"/>
                  </a:lnTo>
                  <a:lnTo>
                    <a:pt x="440" y="38"/>
                  </a:lnTo>
                  <a:lnTo>
                    <a:pt x="446" y="34"/>
                  </a:lnTo>
                  <a:lnTo>
                    <a:pt x="450" y="28"/>
                  </a:lnTo>
                  <a:lnTo>
                    <a:pt x="452" y="20"/>
                  </a:lnTo>
                  <a:lnTo>
                    <a:pt x="452" y="20"/>
                  </a:lnTo>
                  <a:lnTo>
                    <a:pt x="450" y="12"/>
                  </a:lnTo>
                  <a:lnTo>
                    <a:pt x="446" y="6"/>
                  </a:lnTo>
                  <a:lnTo>
                    <a:pt x="440" y="0"/>
                  </a:lnTo>
                  <a:lnTo>
                    <a:pt x="432" y="0"/>
                  </a:lnTo>
                  <a:lnTo>
                    <a:pt x="20" y="0"/>
                  </a:lnTo>
                  <a:lnTo>
                    <a:pt x="20" y="0"/>
                  </a:lnTo>
                  <a:lnTo>
                    <a:pt x="12" y="0"/>
                  </a:lnTo>
                  <a:lnTo>
                    <a:pt x="6" y="6"/>
                  </a:lnTo>
                  <a:lnTo>
                    <a:pt x="2" y="12"/>
                  </a:lnTo>
                  <a:lnTo>
                    <a:pt x="0" y="20"/>
                  </a:lnTo>
                  <a:lnTo>
                    <a:pt x="0" y="2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8"/>
            <p:cNvSpPr>
              <a:spLocks/>
            </p:cNvSpPr>
            <p:nvPr/>
          </p:nvSpPr>
          <p:spPr bwMode="auto">
            <a:xfrm>
              <a:off x="1524000" y="2371725"/>
              <a:ext cx="723900" cy="63500"/>
            </a:xfrm>
            <a:custGeom>
              <a:avLst/>
              <a:gdLst>
                <a:gd name="T0" fmla="*/ 20 w 456"/>
                <a:gd name="T1" fmla="*/ 40 h 40"/>
                <a:gd name="T2" fmla="*/ 436 w 456"/>
                <a:gd name="T3" fmla="*/ 40 h 40"/>
                <a:gd name="T4" fmla="*/ 436 w 456"/>
                <a:gd name="T5" fmla="*/ 40 h 40"/>
                <a:gd name="T6" fmla="*/ 444 w 456"/>
                <a:gd name="T7" fmla="*/ 38 h 40"/>
                <a:gd name="T8" fmla="*/ 450 w 456"/>
                <a:gd name="T9" fmla="*/ 34 h 40"/>
                <a:gd name="T10" fmla="*/ 454 w 456"/>
                <a:gd name="T11" fmla="*/ 28 h 40"/>
                <a:gd name="T12" fmla="*/ 456 w 456"/>
                <a:gd name="T13" fmla="*/ 20 h 40"/>
                <a:gd name="T14" fmla="*/ 456 w 456"/>
                <a:gd name="T15" fmla="*/ 20 h 40"/>
                <a:gd name="T16" fmla="*/ 454 w 456"/>
                <a:gd name="T17" fmla="*/ 12 h 40"/>
                <a:gd name="T18" fmla="*/ 450 w 456"/>
                <a:gd name="T19" fmla="*/ 6 h 40"/>
                <a:gd name="T20" fmla="*/ 444 w 456"/>
                <a:gd name="T21" fmla="*/ 2 h 40"/>
                <a:gd name="T22" fmla="*/ 436 w 456"/>
                <a:gd name="T23" fmla="*/ 0 h 40"/>
                <a:gd name="T24" fmla="*/ 20 w 456"/>
                <a:gd name="T25" fmla="*/ 0 h 40"/>
                <a:gd name="T26" fmla="*/ 20 w 456"/>
                <a:gd name="T27" fmla="*/ 0 h 40"/>
                <a:gd name="T28" fmla="*/ 12 w 456"/>
                <a:gd name="T29" fmla="*/ 2 h 40"/>
                <a:gd name="T30" fmla="*/ 6 w 456"/>
                <a:gd name="T31" fmla="*/ 6 h 40"/>
                <a:gd name="T32" fmla="*/ 2 w 456"/>
                <a:gd name="T33" fmla="*/ 12 h 40"/>
                <a:gd name="T34" fmla="*/ 0 w 456"/>
                <a:gd name="T35" fmla="*/ 20 h 40"/>
                <a:gd name="T36" fmla="*/ 0 w 456"/>
                <a:gd name="T37" fmla="*/ 20 h 40"/>
                <a:gd name="T38" fmla="*/ 2 w 456"/>
                <a:gd name="T39" fmla="*/ 28 h 40"/>
                <a:gd name="T40" fmla="*/ 6 w 456"/>
                <a:gd name="T41" fmla="*/ 34 h 40"/>
                <a:gd name="T42" fmla="*/ 12 w 456"/>
                <a:gd name="T43" fmla="*/ 38 h 40"/>
                <a:gd name="T44" fmla="*/ 20 w 456"/>
                <a:gd name="T45" fmla="*/ 40 h 40"/>
                <a:gd name="T46" fmla="*/ 20 w 456"/>
                <a:gd name="T4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6" h="40">
                  <a:moveTo>
                    <a:pt x="20" y="40"/>
                  </a:moveTo>
                  <a:lnTo>
                    <a:pt x="436" y="40"/>
                  </a:lnTo>
                  <a:lnTo>
                    <a:pt x="436" y="40"/>
                  </a:lnTo>
                  <a:lnTo>
                    <a:pt x="444" y="38"/>
                  </a:lnTo>
                  <a:lnTo>
                    <a:pt x="450" y="34"/>
                  </a:lnTo>
                  <a:lnTo>
                    <a:pt x="454" y="28"/>
                  </a:lnTo>
                  <a:lnTo>
                    <a:pt x="456" y="20"/>
                  </a:lnTo>
                  <a:lnTo>
                    <a:pt x="456" y="20"/>
                  </a:lnTo>
                  <a:lnTo>
                    <a:pt x="454" y="12"/>
                  </a:lnTo>
                  <a:lnTo>
                    <a:pt x="450" y="6"/>
                  </a:lnTo>
                  <a:lnTo>
                    <a:pt x="444" y="2"/>
                  </a:lnTo>
                  <a:lnTo>
                    <a:pt x="436" y="0"/>
                  </a:lnTo>
                  <a:lnTo>
                    <a:pt x="20" y="0"/>
                  </a:lnTo>
                  <a:lnTo>
                    <a:pt x="20" y="0"/>
                  </a:lnTo>
                  <a:lnTo>
                    <a:pt x="12" y="2"/>
                  </a:lnTo>
                  <a:lnTo>
                    <a:pt x="6" y="6"/>
                  </a:lnTo>
                  <a:lnTo>
                    <a:pt x="2" y="12"/>
                  </a:lnTo>
                  <a:lnTo>
                    <a:pt x="0" y="20"/>
                  </a:lnTo>
                  <a:lnTo>
                    <a:pt x="0" y="20"/>
                  </a:lnTo>
                  <a:lnTo>
                    <a:pt x="2" y="28"/>
                  </a:lnTo>
                  <a:lnTo>
                    <a:pt x="6" y="34"/>
                  </a:lnTo>
                  <a:lnTo>
                    <a:pt x="12" y="38"/>
                  </a:lnTo>
                  <a:lnTo>
                    <a:pt x="20" y="40"/>
                  </a:lnTo>
                  <a:lnTo>
                    <a:pt x="20" y="4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9"/>
            <p:cNvSpPr>
              <a:spLocks/>
            </p:cNvSpPr>
            <p:nvPr/>
          </p:nvSpPr>
          <p:spPr bwMode="auto">
            <a:xfrm>
              <a:off x="1981200" y="1936750"/>
              <a:ext cx="266700" cy="63500"/>
            </a:xfrm>
            <a:custGeom>
              <a:avLst/>
              <a:gdLst>
                <a:gd name="T0" fmla="*/ 148 w 168"/>
                <a:gd name="T1" fmla="*/ 40 h 40"/>
                <a:gd name="T2" fmla="*/ 148 w 168"/>
                <a:gd name="T3" fmla="*/ 40 h 40"/>
                <a:gd name="T4" fmla="*/ 156 w 168"/>
                <a:gd name="T5" fmla="*/ 40 h 40"/>
                <a:gd name="T6" fmla="*/ 162 w 168"/>
                <a:gd name="T7" fmla="*/ 34 h 40"/>
                <a:gd name="T8" fmla="*/ 166 w 168"/>
                <a:gd name="T9" fmla="*/ 28 h 40"/>
                <a:gd name="T10" fmla="*/ 168 w 168"/>
                <a:gd name="T11" fmla="*/ 20 h 40"/>
                <a:gd name="T12" fmla="*/ 168 w 168"/>
                <a:gd name="T13" fmla="*/ 20 h 40"/>
                <a:gd name="T14" fmla="*/ 166 w 168"/>
                <a:gd name="T15" fmla="*/ 12 h 40"/>
                <a:gd name="T16" fmla="*/ 162 w 168"/>
                <a:gd name="T17" fmla="*/ 6 h 40"/>
                <a:gd name="T18" fmla="*/ 156 w 168"/>
                <a:gd name="T19" fmla="*/ 2 h 40"/>
                <a:gd name="T20" fmla="*/ 148 w 168"/>
                <a:gd name="T21" fmla="*/ 0 h 40"/>
                <a:gd name="T22" fmla="*/ 20 w 168"/>
                <a:gd name="T23" fmla="*/ 0 h 40"/>
                <a:gd name="T24" fmla="*/ 20 w 168"/>
                <a:gd name="T25" fmla="*/ 0 h 40"/>
                <a:gd name="T26" fmla="*/ 12 w 168"/>
                <a:gd name="T27" fmla="*/ 2 h 40"/>
                <a:gd name="T28" fmla="*/ 6 w 168"/>
                <a:gd name="T29" fmla="*/ 6 h 40"/>
                <a:gd name="T30" fmla="*/ 2 w 168"/>
                <a:gd name="T31" fmla="*/ 12 h 40"/>
                <a:gd name="T32" fmla="*/ 0 w 168"/>
                <a:gd name="T33" fmla="*/ 20 h 40"/>
                <a:gd name="T34" fmla="*/ 0 w 168"/>
                <a:gd name="T35" fmla="*/ 20 h 40"/>
                <a:gd name="T36" fmla="*/ 2 w 168"/>
                <a:gd name="T37" fmla="*/ 28 h 40"/>
                <a:gd name="T38" fmla="*/ 6 w 168"/>
                <a:gd name="T39" fmla="*/ 34 h 40"/>
                <a:gd name="T40" fmla="*/ 12 w 168"/>
                <a:gd name="T41" fmla="*/ 40 h 40"/>
                <a:gd name="T42" fmla="*/ 20 w 168"/>
                <a:gd name="T43" fmla="*/ 40 h 40"/>
                <a:gd name="T44" fmla="*/ 148 w 168"/>
                <a:gd name="T45"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8" h="40">
                  <a:moveTo>
                    <a:pt x="148" y="40"/>
                  </a:moveTo>
                  <a:lnTo>
                    <a:pt x="148" y="40"/>
                  </a:lnTo>
                  <a:lnTo>
                    <a:pt x="156" y="40"/>
                  </a:lnTo>
                  <a:lnTo>
                    <a:pt x="162" y="34"/>
                  </a:lnTo>
                  <a:lnTo>
                    <a:pt x="166" y="28"/>
                  </a:lnTo>
                  <a:lnTo>
                    <a:pt x="168" y="20"/>
                  </a:lnTo>
                  <a:lnTo>
                    <a:pt x="168" y="20"/>
                  </a:lnTo>
                  <a:lnTo>
                    <a:pt x="166" y="12"/>
                  </a:lnTo>
                  <a:lnTo>
                    <a:pt x="162" y="6"/>
                  </a:lnTo>
                  <a:lnTo>
                    <a:pt x="156" y="2"/>
                  </a:lnTo>
                  <a:lnTo>
                    <a:pt x="148" y="0"/>
                  </a:lnTo>
                  <a:lnTo>
                    <a:pt x="20" y="0"/>
                  </a:lnTo>
                  <a:lnTo>
                    <a:pt x="20" y="0"/>
                  </a:lnTo>
                  <a:lnTo>
                    <a:pt x="12" y="2"/>
                  </a:lnTo>
                  <a:lnTo>
                    <a:pt x="6" y="6"/>
                  </a:lnTo>
                  <a:lnTo>
                    <a:pt x="2" y="12"/>
                  </a:lnTo>
                  <a:lnTo>
                    <a:pt x="0" y="20"/>
                  </a:lnTo>
                  <a:lnTo>
                    <a:pt x="0" y="20"/>
                  </a:lnTo>
                  <a:lnTo>
                    <a:pt x="2" y="28"/>
                  </a:lnTo>
                  <a:lnTo>
                    <a:pt x="6" y="34"/>
                  </a:lnTo>
                  <a:lnTo>
                    <a:pt x="12" y="40"/>
                  </a:lnTo>
                  <a:lnTo>
                    <a:pt x="20" y="40"/>
                  </a:lnTo>
                  <a:lnTo>
                    <a:pt x="148" y="4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4" name="组合 33"/>
          <p:cNvGrpSpPr/>
          <p:nvPr/>
        </p:nvGrpSpPr>
        <p:grpSpPr>
          <a:xfrm>
            <a:off x="9230282" y="2628143"/>
            <a:ext cx="1049154" cy="860219"/>
            <a:chOff x="6973888" y="4152900"/>
            <a:chExt cx="1743075" cy="1477963"/>
          </a:xfrm>
        </p:grpSpPr>
        <p:sp>
          <p:nvSpPr>
            <p:cNvPr id="35" name="Freeform 31"/>
            <p:cNvSpPr>
              <a:spLocks/>
            </p:cNvSpPr>
            <p:nvPr/>
          </p:nvSpPr>
          <p:spPr bwMode="auto">
            <a:xfrm>
              <a:off x="6973888" y="4152900"/>
              <a:ext cx="1743075" cy="1477963"/>
            </a:xfrm>
            <a:custGeom>
              <a:avLst/>
              <a:gdLst>
                <a:gd name="T0" fmla="*/ 23 w 1098"/>
                <a:gd name="T1" fmla="*/ 931 h 931"/>
                <a:gd name="T2" fmla="*/ 23 w 1098"/>
                <a:gd name="T3" fmla="*/ 931 h 931"/>
                <a:gd name="T4" fmla="*/ 12 w 1098"/>
                <a:gd name="T5" fmla="*/ 929 h 931"/>
                <a:gd name="T6" fmla="*/ 6 w 1098"/>
                <a:gd name="T7" fmla="*/ 923 h 931"/>
                <a:gd name="T8" fmla="*/ 6 w 1098"/>
                <a:gd name="T9" fmla="*/ 923 h 931"/>
                <a:gd name="T10" fmla="*/ 6 w 1098"/>
                <a:gd name="T11" fmla="*/ 923 h 931"/>
                <a:gd name="T12" fmla="*/ 0 w 1098"/>
                <a:gd name="T13" fmla="*/ 917 h 931"/>
                <a:gd name="T14" fmla="*/ 0 w 1098"/>
                <a:gd name="T15" fmla="*/ 908 h 931"/>
                <a:gd name="T16" fmla="*/ 0 w 1098"/>
                <a:gd name="T17" fmla="*/ 908 h 931"/>
                <a:gd name="T18" fmla="*/ 0 w 1098"/>
                <a:gd name="T19" fmla="*/ 23 h 931"/>
                <a:gd name="T20" fmla="*/ 0 w 1098"/>
                <a:gd name="T21" fmla="*/ 23 h 931"/>
                <a:gd name="T22" fmla="*/ 0 w 1098"/>
                <a:gd name="T23" fmla="*/ 23 h 931"/>
                <a:gd name="T24" fmla="*/ 0 w 1098"/>
                <a:gd name="T25" fmla="*/ 15 h 931"/>
                <a:gd name="T26" fmla="*/ 6 w 1098"/>
                <a:gd name="T27" fmla="*/ 9 h 931"/>
                <a:gd name="T28" fmla="*/ 12 w 1098"/>
                <a:gd name="T29" fmla="*/ 3 h 931"/>
                <a:gd name="T30" fmla="*/ 23 w 1098"/>
                <a:gd name="T31" fmla="*/ 0 h 931"/>
                <a:gd name="T32" fmla="*/ 23 w 1098"/>
                <a:gd name="T33" fmla="*/ 0 h 931"/>
                <a:gd name="T34" fmla="*/ 23 w 1098"/>
                <a:gd name="T35" fmla="*/ 0 h 931"/>
                <a:gd name="T36" fmla="*/ 31 w 1098"/>
                <a:gd name="T37" fmla="*/ 3 h 931"/>
                <a:gd name="T38" fmla="*/ 39 w 1098"/>
                <a:gd name="T39" fmla="*/ 9 h 931"/>
                <a:gd name="T40" fmla="*/ 43 w 1098"/>
                <a:gd name="T41" fmla="*/ 15 h 931"/>
                <a:gd name="T42" fmla="*/ 45 w 1098"/>
                <a:gd name="T43" fmla="*/ 23 h 931"/>
                <a:gd name="T44" fmla="*/ 45 w 1098"/>
                <a:gd name="T45" fmla="*/ 23 h 931"/>
                <a:gd name="T46" fmla="*/ 45 w 1098"/>
                <a:gd name="T47" fmla="*/ 884 h 931"/>
                <a:gd name="T48" fmla="*/ 1074 w 1098"/>
                <a:gd name="T49" fmla="*/ 884 h 931"/>
                <a:gd name="T50" fmla="*/ 1074 w 1098"/>
                <a:gd name="T51" fmla="*/ 884 h 931"/>
                <a:gd name="T52" fmla="*/ 1084 w 1098"/>
                <a:gd name="T53" fmla="*/ 886 h 931"/>
                <a:gd name="T54" fmla="*/ 1090 w 1098"/>
                <a:gd name="T55" fmla="*/ 892 h 931"/>
                <a:gd name="T56" fmla="*/ 1096 w 1098"/>
                <a:gd name="T57" fmla="*/ 898 h 931"/>
                <a:gd name="T58" fmla="*/ 1098 w 1098"/>
                <a:gd name="T59" fmla="*/ 908 h 931"/>
                <a:gd name="T60" fmla="*/ 1098 w 1098"/>
                <a:gd name="T61" fmla="*/ 908 h 931"/>
                <a:gd name="T62" fmla="*/ 1098 w 1098"/>
                <a:gd name="T63" fmla="*/ 908 h 931"/>
                <a:gd name="T64" fmla="*/ 1096 w 1098"/>
                <a:gd name="T65" fmla="*/ 917 h 931"/>
                <a:gd name="T66" fmla="*/ 1090 w 1098"/>
                <a:gd name="T67" fmla="*/ 923 h 931"/>
                <a:gd name="T68" fmla="*/ 1084 w 1098"/>
                <a:gd name="T69" fmla="*/ 929 h 931"/>
                <a:gd name="T70" fmla="*/ 1074 w 1098"/>
                <a:gd name="T71" fmla="*/ 931 h 931"/>
                <a:gd name="T72" fmla="*/ 1074 w 1098"/>
                <a:gd name="T73" fmla="*/ 931 h 931"/>
                <a:gd name="T74" fmla="*/ 23 w 1098"/>
                <a:gd name="T75" fmla="*/ 931 h 931"/>
                <a:gd name="T76" fmla="*/ 23 w 1098"/>
                <a:gd name="T77" fmla="*/ 931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8" h="931">
                  <a:moveTo>
                    <a:pt x="23" y="931"/>
                  </a:moveTo>
                  <a:lnTo>
                    <a:pt x="23" y="931"/>
                  </a:lnTo>
                  <a:lnTo>
                    <a:pt x="12" y="929"/>
                  </a:lnTo>
                  <a:lnTo>
                    <a:pt x="6" y="923"/>
                  </a:lnTo>
                  <a:lnTo>
                    <a:pt x="6" y="923"/>
                  </a:lnTo>
                  <a:lnTo>
                    <a:pt x="6" y="923"/>
                  </a:lnTo>
                  <a:lnTo>
                    <a:pt x="0" y="917"/>
                  </a:lnTo>
                  <a:lnTo>
                    <a:pt x="0" y="908"/>
                  </a:lnTo>
                  <a:lnTo>
                    <a:pt x="0" y="908"/>
                  </a:lnTo>
                  <a:lnTo>
                    <a:pt x="0" y="23"/>
                  </a:lnTo>
                  <a:lnTo>
                    <a:pt x="0" y="23"/>
                  </a:lnTo>
                  <a:lnTo>
                    <a:pt x="0" y="23"/>
                  </a:lnTo>
                  <a:lnTo>
                    <a:pt x="0" y="15"/>
                  </a:lnTo>
                  <a:lnTo>
                    <a:pt x="6" y="9"/>
                  </a:lnTo>
                  <a:lnTo>
                    <a:pt x="12" y="3"/>
                  </a:lnTo>
                  <a:lnTo>
                    <a:pt x="23" y="0"/>
                  </a:lnTo>
                  <a:lnTo>
                    <a:pt x="23" y="0"/>
                  </a:lnTo>
                  <a:lnTo>
                    <a:pt x="23" y="0"/>
                  </a:lnTo>
                  <a:lnTo>
                    <a:pt x="31" y="3"/>
                  </a:lnTo>
                  <a:lnTo>
                    <a:pt x="39" y="9"/>
                  </a:lnTo>
                  <a:lnTo>
                    <a:pt x="43" y="15"/>
                  </a:lnTo>
                  <a:lnTo>
                    <a:pt x="45" y="23"/>
                  </a:lnTo>
                  <a:lnTo>
                    <a:pt x="45" y="23"/>
                  </a:lnTo>
                  <a:lnTo>
                    <a:pt x="45" y="884"/>
                  </a:lnTo>
                  <a:lnTo>
                    <a:pt x="1074" y="884"/>
                  </a:lnTo>
                  <a:lnTo>
                    <a:pt x="1074" y="884"/>
                  </a:lnTo>
                  <a:lnTo>
                    <a:pt x="1084" y="886"/>
                  </a:lnTo>
                  <a:lnTo>
                    <a:pt x="1090" y="892"/>
                  </a:lnTo>
                  <a:lnTo>
                    <a:pt x="1096" y="898"/>
                  </a:lnTo>
                  <a:lnTo>
                    <a:pt x="1098" y="908"/>
                  </a:lnTo>
                  <a:lnTo>
                    <a:pt x="1098" y="908"/>
                  </a:lnTo>
                  <a:lnTo>
                    <a:pt x="1098" y="908"/>
                  </a:lnTo>
                  <a:lnTo>
                    <a:pt x="1096" y="917"/>
                  </a:lnTo>
                  <a:lnTo>
                    <a:pt x="1090" y="923"/>
                  </a:lnTo>
                  <a:lnTo>
                    <a:pt x="1084" y="929"/>
                  </a:lnTo>
                  <a:lnTo>
                    <a:pt x="1074" y="931"/>
                  </a:lnTo>
                  <a:lnTo>
                    <a:pt x="1074" y="931"/>
                  </a:lnTo>
                  <a:lnTo>
                    <a:pt x="23" y="931"/>
                  </a:lnTo>
                  <a:lnTo>
                    <a:pt x="23" y="93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2"/>
            <p:cNvSpPr>
              <a:spLocks/>
            </p:cNvSpPr>
            <p:nvPr/>
          </p:nvSpPr>
          <p:spPr bwMode="auto">
            <a:xfrm>
              <a:off x="7159625" y="5172075"/>
              <a:ext cx="276225" cy="288925"/>
            </a:xfrm>
            <a:custGeom>
              <a:avLst/>
              <a:gdLst>
                <a:gd name="T0" fmla="*/ 174 w 174"/>
                <a:gd name="T1" fmla="*/ 137 h 182"/>
                <a:gd name="T2" fmla="*/ 174 w 174"/>
                <a:gd name="T3" fmla="*/ 137 h 182"/>
                <a:gd name="T4" fmla="*/ 174 w 174"/>
                <a:gd name="T5" fmla="*/ 148 h 182"/>
                <a:gd name="T6" fmla="*/ 170 w 174"/>
                <a:gd name="T7" fmla="*/ 156 h 182"/>
                <a:gd name="T8" fmla="*/ 166 w 174"/>
                <a:gd name="T9" fmla="*/ 162 h 182"/>
                <a:gd name="T10" fmla="*/ 162 w 174"/>
                <a:gd name="T11" fmla="*/ 168 h 182"/>
                <a:gd name="T12" fmla="*/ 156 w 174"/>
                <a:gd name="T13" fmla="*/ 174 h 182"/>
                <a:gd name="T14" fmla="*/ 147 w 174"/>
                <a:gd name="T15" fmla="*/ 178 h 182"/>
                <a:gd name="T16" fmla="*/ 139 w 174"/>
                <a:gd name="T17" fmla="*/ 180 h 182"/>
                <a:gd name="T18" fmla="*/ 129 w 174"/>
                <a:gd name="T19" fmla="*/ 182 h 182"/>
                <a:gd name="T20" fmla="*/ 45 w 174"/>
                <a:gd name="T21" fmla="*/ 182 h 182"/>
                <a:gd name="T22" fmla="*/ 45 w 174"/>
                <a:gd name="T23" fmla="*/ 182 h 182"/>
                <a:gd name="T24" fmla="*/ 37 w 174"/>
                <a:gd name="T25" fmla="*/ 180 h 182"/>
                <a:gd name="T26" fmla="*/ 28 w 174"/>
                <a:gd name="T27" fmla="*/ 178 h 182"/>
                <a:gd name="T28" fmla="*/ 20 w 174"/>
                <a:gd name="T29" fmla="*/ 174 h 182"/>
                <a:gd name="T30" fmla="*/ 14 w 174"/>
                <a:gd name="T31" fmla="*/ 168 h 182"/>
                <a:gd name="T32" fmla="*/ 8 w 174"/>
                <a:gd name="T33" fmla="*/ 162 h 182"/>
                <a:gd name="T34" fmla="*/ 4 w 174"/>
                <a:gd name="T35" fmla="*/ 156 h 182"/>
                <a:gd name="T36" fmla="*/ 2 w 174"/>
                <a:gd name="T37" fmla="*/ 148 h 182"/>
                <a:gd name="T38" fmla="*/ 0 w 174"/>
                <a:gd name="T39" fmla="*/ 137 h 182"/>
                <a:gd name="T40" fmla="*/ 0 w 174"/>
                <a:gd name="T41" fmla="*/ 43 h 182"/>
                <a:gd name="T42" fmla="*/ 0 w 174"/>
                <a:gd name="T43" fmla="*/ 43 h 182"/>
                <a:gd name="T44" fmla="*/ 2 w 174"/>
                <a:gd name="T45" fmla="*/ 35 h 182"/>
                <a:gd name="T46" fmla="*/ 4 w 174"/>
                <a:gd name="T47" fmla="*/ 27 h 182"/>
                <a:gd name="T48" fmla="*/ 8 w 174"/>
                <a:gd name="T49" fmla="*/ 18 h 182"/>
                <a:gd name="T50" fmla="*/ 14 w 174"/>
                <a:gd name="T51" fmla="*/ 12 h 182"/>
                <a:gd name="T52" fmla="*/ 20 w 174"/>
                <a:gd name="T53" fmla="*/ 6 h 182"/>
                <a:gd name="T54" fmla="*/ 28 w 174"/>
                <a:gd name="T55" fmla="*/ 2 h 182"/>
                <a:gd name="T56" fmla="*/ 37 w 174"/>
                <a:gd name="T57" fmla="*/ 0 h 182"/>
                <a:gd name="T58" fmla="*/ 45 w 174"/>
                <a:gd name="T59" fmla="*/ 0 h 182"/>
                <a:gd name="T60" fmla="*/ 129 w 174"/>
                <a:gd name="T61" fmla="*/ 0 h 182"/>
                <a:gd name="T62" fmla="*/ 129 w 174"/>
                <a:gd name="T63" fmla="*/ 0 h 182"/>
                <a:gd name="T64" fmla="*/ 139 w 174"/>
                <a:gd name="T65" fmla="*/ 0 h 182"/>
                <a:gd name="T66" fmla="*/ 147 w 174"/>
                <a:gd name="T67" fmla="*/ 2 h 182"/>
                <a:gd name="T68" fmla="*/ 156 w 174"/>
                <a:gd name="T69" fmla="*/ 6 h 182"/>
                <a:gd name="T70" fmla="*/ 162 w 174"/>
                <a:gd name="T71" fmla="*/ 12 h 182"/>
                <a:gd name="T72" fmla="*/ 166 w 174"/>
                <a:gd name="T73" fmla="*/ 18 h 182"/>
                <a:gd name="T74" fmla="*/ 170 w 174"/>
                <a:gd name="T75" fmla="*/ 27 h 182"/>
                <a:gd name="T76" fmla="*/ 174 w 174"/>
                <a:gd name="T77" fmla="*/ 35 h 182"/>
                <a:gd name="T78" fmla="*/ 174 w 174"/>
                <a:gd name="T79" fmla="*/ 43 h 182"/>
                <a:gd name="T80" fmla="*/ 174 w 174"/>
                <a:gd name="T81" fmla="*/ 13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4" h="182">
                  <a:moveTo>
                    <a:pt x="174" y="137"/>
                  </a:moveTo>
                  <a:lnTo>
                    <a:pt x="174" y="137"/>
                  </a:lnTo>
                  <a:lnTo>
                    <a:pt x="174" y="148"/>
                  </a:lnTo>
                  <a:lnTo>
                    <a:pt x="170" y="156"/>
                  </a:lnTo>
                  <a:lnTo>
                    <a:pt x="166" y="162"/>
                  </a:lnTo>
                  <a:lnTo>
                    <a:pt x="162" y="168"/>
                  </a:lnTo>
                  <a:lnTo>
                    <a:pt x="156" y="174"/>
                  </a:lnTo>
                  <a:lnTo>
                    <a:pt x="147" y="178"/>
                  </a:lnTo>
                  <a:lnTo>
                    <a:pt x="139" y="180"/>
                  </a:lnTo>
                  <a:lnTo>
                    <a:pt x="129" y="182"/>
                  </a:lnTo>
                  <a:lnTo>
                    <a:pt x="45" y="182"/>
                  </a:lnTo>
                  <a:lnTo>
                    <a:pt x="45" y="182"/>
                  </a:lnTo>
                  <a:lnTo>
                    <a:pt x="37" y="180"/>
                  </a:lnTo>
                  <a:lnTo>
                    <a:pt x="28" y="178"/>
                  </a:lnTo>
                  <a:lnTo>
                    <a:pt x="20" y="174"/>
                  </a:lnTo>
                  <a:lnTo>
                    <a:pt x="14" y="168"/>
                  </a:lnTo>
                  <a:lnTo>
                    <a:pt x="8" y="162"/>
                  </a:lnTo>
                  <a:lnTo>
                    <a:pt x="4" y="156"/>
                  </a:lnTo>
                  <a:lnTo>
                    <a:pt x="2" y="148"/>
                  </a:lnTo>
                  <a:lnTo>
                    <a:pt x="0" y="137"/>
                  </a:lnTo>
                  <a:lnTo>
                    <a:pt x="0" y="43"/>
                  </a:lnTo>
                  <a:lnTo>
                    <a:pt x="0" y="43"/>
                  </a:lnTo>
                  <a:lnTo>
                    <a:pt x="2" y="35"/>
                  </a:lnTo>
                  <a:lnTo>
                    <a:pt x="4" y="27"/>
                  </a:lnTo>
                  <a:lnTo>
                    <a:pt x="8" y="18"/>
                  </a:lnTo>
                  <a:lnTo>
                    <a:pt x="14" y="12"/>
                  </a:lnTo>
                  <a:lnTo>
                    <a:pt x="20" y="6"/>
                  </a:lnTo>
                  <a:lnTo>
                    <a:pt x="28" y="2"/>
                  </a:lnTo>
                  <a:lnTo>
                    <a:pt x="37" y="0"/>
                  </a:lnTo>
                  <a:lnTo>
                    <a:pt x="45" y="0"/>
                  </a:lnTo>
                  <a:lnTo>
                    <a:pt x="129" y="0"/>
                  </a:lnTo>
                  <a:lnTo>
                    <a:pt x="129" y="0"/>
                  </a:lnTo>
                  <a:lnTo>
                    <a:pt x="139" y="0"/>
                  </a:lnTo>
                  <a:lnTo>
                    <a:pt x="147" y="2"/>
                  </a:lnTo>
                  <a:lnTo>
                    <a:pt x="156" y="6"/>
                  </a:lnTo>
                  <a:lnTo>
                    <a:pt x="162" y="12"/>
                  </a:lnTo>
                  <a:lnTo>
                    <a:pt x="166" y="18"/>
                  </a:lnTo>
                  <a:lnTo>
                    <a:pt x="170" y="27"/>
                  </a:lnTo>
                  <a:lnTo>
                    <a:pt x="174" y="35"/>
                  </a:lnTo>
                  <a:lnTo>
                    <a:pt x="174" y="43"/>
                  </a:lnTo>
                  <a:lnTo>
                    <a:pt x="174" y="13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3"/>
            <p:cNvSpPr>
              <a:spLocks/>
            </p:cNvSpPr>
            <p:nvPr/>
          </p:nvSpPr>
          <p:spPr bwMode="auto">
            <a:xfrm>
              <a:off x="7510463" y="4852988"/>
              <a:ext cx="276225" cy="608013"/>
            </a:xfrm>
            <a:custGeom>
              <a:avLst/>
              <a:gdLst>
                <a:gd name="T0" fmla="*/ 174 w 174"/>
                <a:gd name="T1" fmla="*/ 338 h 383"/>
                <a:gd name="T2" fmla="*/ 174 w 174"/>
                <a:gd name="T3" fmla="*/ 338 h 383"/>
                <a:gd name="T4" fmla="*/ 172 w 174"/>
                <a:gd name="T5" fmla="*/ 349 h 383"/>
                <a:gd name="T6" fmla="*/ 170 w 174"/>
                <a:gd name="T7" fmla="*/ 357 h 383"/>
                <a:gd name="T8" fmla="*/ 166 w 174"/>
                <a:gd name="T9" fmla="*/ 363 h 383"/>
                <a:gd name="T10" fmla="*/ 160 w 174"/>
                <a:gd name="T11" fmla="*/ 369 h 383"/>
                <a:gd name="T12" fmla="*/ 154 w 174"/>
                <a:gd name="T13" fmla="*/ 375 h 383"/>
                <a:gd name="T14" fmla="*/ 148 w 174"/>
                <a:gd name="T15" fmla="*/ 379 h 383"/>
                <a:gd name="T16" fmla="*/ 139 w 174"/>
                <a:gd name="T17" fmla="*/ 381 h 383"/>
                <a:gd name="T18" fmla="*/ 129 w 174"/>
                <a:gd name="T19" fmla="*/ 383 h 383"/>
                <a:gd name="T20" fmla="*/ 45 w 174"/>
                <a:gd name="T21" fmla="*/ 383 h 383"/>
                <a:gd name="T22" fmla="*/ 45 w 174"/>
                <a:gd name="T23" fmla="*/ 383 h 383"/>
                <a:gd name="T24" fmla="*/ 35 w 174"/>
                <a:gd name="T25" fmla="*/ 381 h 383"/>
                <a:gd name="T26" fmla="*/ 27 w 174"/>
                <a:gd name="T27" fmla="*/ 379 h 383"/>
                <a:gd name="T28" fmla="*/ 21 w 174"/>
                <a:gd name="T29" fmla="*/ 375 h 383"/>
                <a:gd name="T30" fmla="*/ 12 w 174"/>
                <a:gd name="T31" fmla="*/ 369 h 383"/>
                <a:gd name="T32" fmla="*/ 8 w 174"/>
                <a:gd name="T33" fmla="*/ 363 h 383"/>
                <a:gd name="T34" fmla="*/ 4 w 174"/>
                <a:gd name="T35" fmla="*/ 357 h 383"/>
                <a:gd name="T36" fmla="*/ 2 w 174"/>
                <a:gd name="T37" fmla="*/ 349 h 383"/>
                <a:gd name="T38" fmla="*/ 0 w 174"/>
                <a:gd name="T39" fmla="*/ 338 h 383"/>
                <a:gd name="T40" fmla="*/ 0 w 174"/>
                <a:gd name="T41" fmla="*/ 43 h 383"/>
                <a:gd name="T42" fmla="*/ 0 w 174"/>
                <a:gd name="T43" fmla="*/ 43 h 383"/>
                <a:gd name="T44" fmla="*/ 2 w 174"/>
                <a:gd name="T45" fmla="*/ 35 h 383"/>
                <a:gd name="T46" fmla="*/ 4 w 174"/>
                <a:gd name="T47" fmla="*/ 27 h 383"/>
                <a:gd name="T48" fmla="*/ 8 w 174"/>
                <a:gd name="T49" fmla="*/ 19 h 383"/>
                <a:gd name="T50" fmla="*/ 12 w 174"/>
                <a:gd name="T51" fmla="*/ 12 h 383"/>
                <a:gd name="T52" fmla="*/ 21 w 174"/>
                <a:gd name="T53" fmla="*/ 6 h 383"/>
                <a:gd name="T54" fmla="*/ 27 w 174"/>
                <a:gd name="T55" fmla="*/ 2 h 383"/>
                <a:gd name="T56" fmla="*/ 35 w 174"/>
                <a:gd name="T57" fmla="*/ 0 h 383"/>
                <a:gd name="T58" fmla="*/ 45 w 174"/>
                <a:gd name="T59" fmla="*/ 0 h 383"/>
                <a:gd name="T60" fmla="*/ 129 w 174"/>
                <a:gd name="T61" fmla="*/ 0 h 383"/>
                <a:gd name="T62" fmla="*/ 129 w 174"/>
                <a:gd name="T63" fmla="*/ 0 h 383"/>
                <a:gd name="T64" fmla="*/ 139 w 174"/>
                <a:gd name="T65" fmla="*/ 0 h 383"/>
                <a:gd name="T66" fmla="*/ 148 w 174"/>
                <a:gd name="T67" fmla="*/ 2 h 383"/>
                <a:gd name="T68" fmla="*/ 154 w 174"/>
                <a:gd name="T69" fmla="*/ 6 h 383"/>
                <a:gd name="T70" fmla="*/ 160 w 174"/>
                <a:gd name="T71" fmla="*/ 12 h 383"/>
                <a:gd name="T72" fmla="*/ 166 w 174"/>
                <a:gd name="T73" fmla="*/ 19 h 383"/>
                <a:gd name="T74" fmla="*/ 170 w 174"/>
                <a:gd name="T75" fmla="*/ 27 h 383"/>
                <a:gd name="T76" fmla="*/ 172 w 174"/>
                <a:gd name="T77" fmla="*/ 35 h 383"/>
                <a:gd name="T78" fmla="*/ 174 w 174"/>
                <a:gd name="T79" fmla="*/ 43 h 383"/>
                <a:gd name="T80" fmla="*/ 174 w 174"/>
                <a:gd name="T81" fmla="*/ 338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4" h="383">
                  <a:moveTo>
                    <a:pt x="174" y="338"/>
                  </a:moveTo>
                  <a:lnTo>
                    <a:pt x="174" y="338"/>
                  </a:lnTo>
                  <a:lnTo>
                    <a:pt x="172" y="349"/>
                  </a:lnTo>
                  <a:lnTo>
                    <a:pt x="170" y="357"/>
                  </a:lnTo>
                  <a:lnTo>
                    <a:pt x="166" y="363"/>
                  </a:lnTo>
                  <a:lnTo>
                    <a:pt x="160" y="369"/>
                  </a:lnTo>
                  <a:lnTo>
                    <a:pt x="154" y="375"/>
                  </a:lnTo>
                  <a:lnTo>
                    <a:pt x="148" y="379"/>
                  </a:lnTo>
                  <a:lnTo>
                    <a:pt x="139" y="381"/>
                  </a:lnTo>
                  <a:lnTo>
                    <a:pt x="129" y="383"/>
                  </a:lnTo>
                  <a:lnTo>
                    <a:pt x="45" y="383"/>
                  </a:lnTo>
                  <a:lnTo>
                    <a:pt x="45" y="383"/>
                  </a:lnTo>
                  <a:lnTo>
                    <a:pt x="35" y="381"/>
                  </a:lnTo>
                  <a:lnTo>
                    <a:pt x="27" y="379"/>
                  </a:lnTo>
                  <a:lnTo>
                    <a:pt x="21" y="375"/>
                  </a:lnTo>
                  <a:lnTo>
                    <a:pt x="12" y="369"/>
                  </a:lnTo>
                  <a:lnTo>
                    <a:pt x="8" y="363"/>
                  </a:lnTo>
                  <a:lnTo>
                    <a:pt x="4" y="357"/>
                  </a:lnTo>
                  <a:lnTo>
                    <a:pt x="2" y="349"/>
                  </a:lnTo>
                  <a:lnTo>
                    <a:pt x="0" y="338"/>
                  </a:lnTo>
                  <a:lnTo>
                    <a:pt x="0" y="43"/>
                  </a:lnTo>
                  <a:lnTo>
                    <a:pt x="0" y="43"/>
                  </a:lnTo>
                  <a:lnTo>
                    <a:pt x="2" y="35"/>
                  </a:lnTo>
                  <a:lnTo>
                    <a:pt x="4" y="27"/>
                  </a:lnTo>
                  <a:lnTo>
                    <a:pt x="8" y="19"/>
                  </a:lnTo>
                  <a:lnTo>
                    <a:pt x="12" y="12"/>
                  </a:lnTo>
                  <a:lnTo>
                    <a:pt x="21" y="6"/>
                  </a:lnTo>
                  <a:lnTo>
                    <a:pt x="27" y="2"/>
                  </a:lnTo>
                  <a:lnTo>
                    <a:pt x="35" y="0"/>
                  </a:lnTo>
                  <a:lnTo>
                    <a:pt x="45" y="0"/>
                  </a:lnTo>
                  <a:lnTo>
                    <a:pt x="129" y="0"/>
                  </a:lnTo>
                  <a:lnTo>
                    <a:pt x="129" y="0"/>
                  </a:lnTo>
                  <a:lnTo>
                    <a:pt x="139" y="0"/>
                  </a:lnTo>
                  <a:lnTo>
                    <a:pt x="148" y="2"/>
                  </a:lnTo>
                  <a:lnTo>
                    <a:pt x="154" y="6"/>
                  </a:lnTo>
                  <a:lnTo>
                    <a:pt x="160" y="12"/>
                  </a:lnTo>
                  <a:lnTo>
                    <a:pt x="166" y="19"/>
                  </a:lnTo>
                  <a:lnTo>
                    <a:pt x="170" y="27"/>
                  </a:lnTo>
                  <a:lnTo>
                    <a:pt x="172" y="35"/>
                  </a:lnTo>
                  <a:lnTo>
                    <a:pt x="174" y="43"/>
                  </a:lnTo>
                  <a:lnTo>
                    <a:pt x="174" y="33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4"/>
            <p:cNvSpPr>
              <a:spLocks/>
            </p:cNvSpPr>
            <p:nvPr/>
          </p:nvSpPr>
          <p:spPr bwMode="auto">
            <a:xfrm>
              <a:off x="8229600" y="4703763"/>
              <a:ext cx="276225" cy="757238"/>
            </a:xfrm>
            <a:custGeom>
              <a:avLst/>
              <a:gdLst>
                <a:gd name="T0" fmla="*/ 174 w 174"/>
                <a:gd name="T1" fmla="*/ 430 h 477"/>
                <a:gd name="T2" fmla="*/ 174 w 174"/>
                <a:gd name="T3" fmla="*/ 430 h 477"/>
                <a:gd name="T4" fmla="*/ 172 w 174"/>
                <a:gd name="T5" fmla="*/ 441 h 477"/>
                <a:gd name="T6" fmla="*/ 170 w 174"/>
                <a:gd name="T7" fmla="*/ 449 h 477"/>
                <a:gd name="T8" fmla="*/ 166 w 174"/>
                <a:gd name="T9" fmla="*/ 457 h 477"/>
                <a:gd name="T10" fmla="*/ 160 w 174"/>
                <a:gd name="T11" fmla="*/ 463 h 477"/>
                <a:gd name="T12" fmla="*/ 154 w 174"/>
                <a:gd name="T13" fmla="*/ 469 h 477"/>
                <a:gd name="T14" fmla="*/ 146 w 174"/>
                <a:gd name="T15" fmla="*/ 473 h 477"/>
                <a:gd name="T16" fmla="*/ 137 w 174"/>
                <a:gd name="T17" fmla="*/ 475 h 477"/>
                <a:gd name="T18" fmla="*/ 127 w 174"/>
                <a:gd name="T19" fmla="*/ 477 h 477"/>
                <a:gd name="T20" fmla="*/ 47 w 174"/>
                <a:gd name="T21" fmla="*/ 477 h 477"/>
                <a:gd name="T22" fmla="*/ 47 w 174"/>
                <a:gd name="T23" fmla="*/ 477 h 477"/>
                <a:gd name="T24" fmla="*/ 37 w 174"/>
                <a:gd name="T25" fmla="*/ 475 h 477"/>
                <a:gd name="T26" fmla="*/ 29 w 174"/>
                <a:gd name="T27" fmla="*/ 473 h 477"/>
                <a:gd name="T28" fmla="*/ 20 w 174"/>
                <a:gd name="T29" fmla="*/ 469 h 477"/>
                <a:gd name="T30" fmla="*/ 14 w 174"/>
                <a:gd name="T31" fmla="*/ 463 h 477"/>
                <a:gd name="T32" fmla="*/ 8 w 174"/>
                <a:gd name="T33" fmla="*/ 457 h 477"/>
                <a:gd name="T34" fmla="*/ 4 w 174"/>
                <a:gd name="T35" fmla="*/ 449 h 477"/>
                <a:gd name="T36" fmla="*/ 2 w 174"/>
                <a:gd name="T37" fmla="*/ 441 h 477"/>
                <a:gd name="T38" fmla="*/ 0 w 174"/>
                <a:gd name="T39" fmla="*/ 430 h 477"/>
                <a:gd name="T40" fmla="*/ 0 w 174"/>
                <a:gd name="T41" fmla="*/ 47 h 477"/>
                <a:gd name="T42" fmla="*/ 0 w 174"/>
                <a:gd name="T43" fmla="*/ 47 h 477"/>
                <a:gd name="T44" fmla="*/ 2 w 174"/>
                <a:gd name="T45" fmla="*/ 37 h 477"/>
                <a:gd name="T46" fmla="*/ 4 w 174"/>
                <a:gd name="T47" fmla="*/ 29 h 477"/>
                <a:gd name="T48" fmla="*/ 8 w 174"/>
                <a:gd name="T49" fmla="*/ 20 h 477"/>
                <a:gd name="T50" fmla="*/ 14 w 174"/>
                <a:gd name="T51" fmla="*/ 12 h 477"/>
                <a:gd name="T52" fmla="*/ 20 w 174"/>
                <a:gd name="T53" fmla="*/ 8 h 477"/>
                <a:gd name="T54" fmla="*/ 29 w 174"/>
                <a:gd name="T55" fmla="*/ 4 h 477"/>
                <a:gd name="T56" fmla="*/ 37 w 174"/>
                <a:gd name="T57" fmla="*/ 0 h 477"/>
                <a:gd name="T58" fmla="*/ 47 w 174"/>
                <a:gd name="T59" fmla="*/ 0 h 477"/>
                <a:gd name="T60" fmla="*/ 127 w 174"/>
                <a:gd name="T61" fmla="*/ 0 h 477"/>
                <a:gd name="T62" fmla="*/ 127 w 174"/>
                <a:gd name="T63" fmla="*/ 0 h 477"/>
                <a:gd name="T64" fmla="*/ 137 w 174"/>
                <a:gd name="T65" fmla="*/ 0 h 477"/>
                <a:gd name="T66" fmla="*/ 146 w 174"/>
                <a:gd name="T67" fmla="*/ 4 h 477"/>
                <a:gd name="T68" fmla="*/ 154 w 174"/>
                <a:gd name="T69" fmla="*/ 8 h 477"/>
                <a:gd name="T70" fmla="*/ 160 w 174"/>
                <a:gd name="T71" fmla="*/ 12 h 477"/>
                <a:gd name="T72" fmla="*/ 166 w 174"/>
                <a:gd name="T73" fmla="*/ 20 h 477"/>
                <a:gd name="T74" fmla="*/ 170 w 174"/>
                <a:gd name="T75" fmla="*/ 29 h 477"/>
                <a:gd name="T76" fmla="*/ 172 w 174"/>
                <a:gd name="T77" fmla="*/ 37 h 477"/>
                <a:gd name="T78" fmla="*/ 174 w 174"/>
                <a:gd name="T79" fmla="*/ 47 h 477"/>
                <a:gd name="T80" fmla="*/ 174 w 174"/>
                <a:gd name="T81" fmla="*/ 43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4" h="477">
                  <a:moveTo>
                    <a:pt x="174" y="430"/>
                  </a:moveTo>
                  <a:lnTo>
                    <a:pt x="174" y="430"/>
                  </a:lnTo>
                  <a:lnTo>
                    <a:pt x="172" y="441"/>
                  </a:lnTo>
                  <a:lnTo>
                    <a:pt x="170" y="449"/>
                  </a:lnTo>
                  <a:lnTo>
                    <a:pt x="166" y="457"/>
                  </a:lnTo>
                  <a:lnTo>
                    <a:pt x="160" y="463"/>
                  </a:lnTo>
                  <a:lnTo>
                    <a:pt x="154" y="469"/>
                  </a:lnTo>
                  <a:lnTo>
                    <a:pt x="146" y="473"/>
                  </a:lnTo>
                  <a:lnTo>
                    <a:pt x="137" y="475"/>
                  </a:lnTo>
                  <a:lnTo>
                    <a:pt x="127" y="477"/>
                  </a:lnTo>
                  <a:lnTo>
                    <a:pt x="47" y="477"/>
                  </a:lnTo>
                  <a:lnTo>
                    <a:pt x="47" y="477"/>
                  </a:lnTo>
                  <a:lnTo>
                    <a:pt x="37" y="475"/>
                  </a:lnTo>
                  <a:lnTo>
                    <a:pt x="29" y="473"/>
                  </a:lnTo>
                  <a:lnTo>
                    <a:pt x="20" y="469"/>
                  </a:lnTo>
                  <a:lnTo>
                    <a:pt x="14" y="463"/>
                  </a:lnTo>
                  <a:lnTo>
                    <a:pt x="8" y="457"/>
                  </a:lnTo>
                  <a:lnTo>
                    <a:pt x="4" y="449"/>
                  </a:lnTo>
                  <a:lnTo>
                    <a:pt x="2" y="441"/>
                  </a:lnTo>
                  <a:lnTo>
                    <a:pt x="0" y="430"/>
                  </a:lnTo>
                  <a:lnTo>
                    <a:pt x="0" y="47"/>
                  </a:lnTo>
                  <a:lnTo>
                    <a:pt x="0" y="47"/>
                  </a:lnTo>
                  <a:lnTo>
                    <a:pt x="2" y="37"/>
                  </a:lnTo>
                  <a:lnTo>
                    <a:pt x="4" y="29"/>
                  </a:lnTo>
                  <a:lnTo>
                    <a:pt x="8" y="20"/>
                  </a:lnTo>
                  <a:lnTo>
                    <a:pt x="14" y="12"/>
                  </a:lnTo>
                  <a:lnTo>
                    <a:pt x="20" y="8"/>
                  </a:lnTo>
                  <a:lnTo>
                    <a:pt x="29" y="4"/>
                  </a:lnTo>
                  <a:lnTo>
                    <a:pt x="37" y="0"/>
                  </a:lnTo>
                  <a:lnTo>
                    <a:pt x="47" y="0"/>
                  </a:lnTo>
                  <a:lnTo>
                    <a:pt x="127" y="0"/>
                  </a:lnTo>
                  <a:lnTo>
                    <a:pt x="127" y="0"/>
                  </a:lnTo>
                  <a:lnTo>
                    <a:pt x="137" y="0"/>
                  </a:lnTo>
                  <a:lnTo>
                    <a:pt x="146" y="4"/>
                  </a:lnTo>
                  <a:lnTo>
                    <a:pt x="154" y="8"/>
                  </a:lnTo>
                  <a:lnTo>
                    <a:pt x="160" y="12"/>
                  </a:lnTo>
                  <a:lnTo>
                    <a:pt x="166" y="20"/>
                  </a:lnTo>
                  <a:lnTo>
                    <a:pt x="170" y="29"/>
                  </a:lnTo>
                  <a:lnTo>
                    <a:pt x="172" y="37"/>
                  </a:lnTo>
                  <a:lnTo>
                    <a:pt x="174" y="47"/>
                  </a:lnTo>
                  <a:lnTo>
                    <a:pt x="174" y="43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5"/>
            <p:cNvSpPr>
              <a:spLocks/>
            </p:cNvSpPr>
            <p:nvPr/>
          </p:nvSpPr>
          <p:spPr bwMode="auto">
            <a:xfrm>
              <a:off x="7861300" y="4995863"/>
              <a:ext cx="277812" cy="465138"/>
            </a:xfrm>
            <a:custGeom>
              <a:avLst/>
              <a:gdLst>
                <a:gd name="T0" fmla="*/ 175 w 175"/>
                <a:gd name="T1" fmla="*/ 248 h 293"/>
                <a:gd name="T2" fmla="*/ 175 w 175"/>
                <a:gd name="T3" fmla="*/ 248 h 293"/>
                <a:gd name="T4" fmla="*/ 173 w 175"/>
                <a:gd name="T5" fmla="*/ 259 h 293"/>
                <a:gd name="T6" fmla="*/ 171 w 175"/>
                <a:gd name="T7" fmla="*/ 267 h 293"/>
                <a:gd name="T8" fmla="*/ 166 w 175"/>
                <a:gd name="T9" fmla="*/ 273 h 293"/>
                <a:gd name="T10" fmla="*/ 160 w 175"/>
                <a:gd name="T11" fmla="*/ 279 h 293"/>
                <a:gd name="T12" fmla="*/ 154 w 175"/>
                <a:gd name="T13" fmla="*/ 285 h 293"/>
                <a:gd name="T14" fmla="*/ 146 w 175"/>
                <a:gd name="T15" fmla="*/ 289 h 293"/>
                <a:gd name="T16" fmla="*/ 138 w 175"/>
                <a:gd name="T17" fmla="*/ 291 h 293"/>
                <a:gd name="T18" fmla="*/ 130 w 175"/>
                <a:gd name="T19" fmla="*/ 293 h 293"/>
                <a:gd name="T20" fmla="*/ 46 w 175"/>
                <a:gd name="T21" fmla="*/ 293 h 293"/>
                <a:gd name="T22" fmla="*/ 46 w 175"/>
                <a:gd name="T23" fmla="*/ 293 h 293"/>
                <a:gd name="T24" fmla="*/ 35 w 175"/>
                <a:gd name="T25" fmla="*/ 291 h 293"/>
                <a:gd name="T26" fmla="*/ 27 w 175"/>
                <a:gd name="T27" fmla="*/ 289 h 293"/>
                <a:gd name="T28" fmla="*/ 19 w 175"/>
                <a:gd name="T29" fmla="*/ 285 h 293"/>
                <a:gd name="T30" fmla="*/ 13 w 175"/>
                <a:gd name="T31" fmla="*/ 279 h 293"/>
                <a:gd name="T32" fmla="*/ 9 w 175"/>
                <a:gd name="T33" fmla="*/ 273 h 293"/>
                <a:gd name="T34" fmla="*/ 5 w 175"/>
                <a:gd name="T35" fmla="*/ 267 h 293"/>
                <a:gd name="T36" fmla="*/ 0 w 175"/>
                <a:gd name="T37" fmla="*/ 259 h 293"/>
                <a:gd name="T38" fmla="*/ 0 w 175"/>
                <a:gd name="T39" fmla="*/ 248 h 293"/>
                <a:gd name="T40" fmla="*/ 0 w 175"/>
                <a:gd name="T41" fmla="*/ 45 h 293"/>
                <a:gd name="T42" fmla="*/ 0 w 175"/>
                <a:gd name="T43" fmla="*/ 45 h 293"/>
                <a:gd name="T44" fmla="*/ 0 w 175"/>
                <a:gd name="T45" fmla="*/ 35 h 293"/>
                <a:gd name="T46" fmla="*/ 5 w 175"/>
                <a:gd name="T47" fmla="*/ 27 h 293"/>
                <a:gd name="T48" fmla="*/ 9 w 175"/>
                <a:gd name="T49" fmla="*/ 21 h 293"/>
                <a:gd name="T50" fmla="*/ 13 w 175"/>
                <a:gd name="T51" fmla="*/ 13 h 293"/>
                <a:gd name="T52" fmla="*/ 19 w 175"/>
                <a:gd name="T53" fmla="*/ 9 h 293"/>
                <a:gd name="T54" fmla="*/ 27 w 175"/>
                <a:gd name="T55" fmla="*/ 4 h 293"/>
                <a:gd name="T56" fmla="*/ 35 w 175"/>
                <a:gd name="T57" fmla="*/ 2 h 293"/>
                <a:gd name="T58" fmla="*/ 46 w 175"/>
                <a:gd name="T59" fmla="*/ 0 h 293"/>
                <a:gd name="T60" fmla="*/ 130 w 175"/>
                <a:gd name="T61" fmla="*/ 0 h 293"/>
                <a:gd name="T62" fmla="*/ 130 w 175"/>
                <a:gd name="T63" fmla="*/ 0 h 293"/>
                <a:gd name="T64" fmla="*/ 138 w 175"/>
                <a:gd name="T65" fmla="*/ 2 h 293"/>
                <a:gd name="T66" fmla="*/ 146 w 175"/>
                <a:gd name="T67" fmla="*/ 4 h 293"/>
                <a:gd name="T68" fmla="*/ 154 w 175"/>
                <a:gd name="T69" fmla="*/ 9 h 293"/>
                <a:gd name="T70" fmla="*/ 160 w 175"/>
                <a:gd name="T71" fmla="*/ 13 h 293"/>
                <a:gd name="T72" fmla="*/ 166 w 175"/>
                <a:gd name="T73" fmla="*/ 21 h 293"/>
                <a:gd name="T74" fmla="*/ 171 w 175"/>
                <a:gd name="T75" fmla="*/ 27 h 293"/>
                <a:gd name="T76" fmla="*/ 173 w 175"/>
                <a:gd name="T77" fmla="*/ 35 h 293"/>
                <a:gd name="T78" fmla="*/ 175 w 175"/>
                <a:gd name="T79" fmla="*/ 45 h 293"/>
                <a:gd name="T80" fmla="*/ 175 w 175"/>
                <a:gd name="T81" fmla="*/ 248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5" h="293">
                  <a:moveTo>
                    <a:pt x="175" y="248"/>
                  </a:moveTo>
                  <a:lnTo>
                    <a:pt x="175" y="248"/>
                  </a:lnTo>
                  <a:lnTo>
                    <a:pt x="173" y="259"/>
                  </a:lnTo>
                  <a:lnTo>
                    <a:pt x="171" y="267"/>
                  </a:lnTo>
                  <a:lnTo>
                    <a:pt x="166" y="273"/>
                  </a:lnTo>
                  <a:lnTo>
                    <a:pt x="160" y="279"/>
                  </a:lnTo>
                  <a:lnTo>
                    <a:pt x="154" y="285"/>
                  </a:lnTo>
                  <a:lnTo>
                    <a:pt x="146" y="289"/>
                  </a:lnTo>
                  <a:lnTo>
                    <a:pt x="138" y="291"/>
                  </a:lnTo>
                  <a:lnTo>
                    <a:pt x="130" y="293"/>
                  </a:lnTo>
                  <a:lnTo>
                    <a:pt x="46" y="293"/>
                  </a:lnTo>
                  <a:lnTo>
                    <a:pt x="46" y="293"/>
                  </a:lnTo>
                  <a:lnTo>
                    <a:pt x="35" y="291"/>
                  </a:lnTo>
                  <a:lnTo>
                    <a:pt x="27" y="289"/>
                  </a:lnTo>
                  <a:lnTo>
                    <a:pt x="19" y="285"/>
                  </a:lnTo>
                  <a:lnTo>
                    <a:pt x="13" y="279"/>
                  </a:lnTo>
                  <a:lnTo>
                    <a:pt x="9" y="273"/>
                  </a:lnTo>
                  <a:lnTo>
                    <a:pt x="5" y="267"/>
                  </a:lnTo>
                  <a:lnTo>
                    <a:pt x="0" y="259"/>
                  </a:lnTo>
                  <a:lnTo>
                    <a:pt x="0" y="248"/>
                  </a:lnTo>
                  <a:lnTo>
                    <a:pt x="0" y="45"/>
                  </a:lnTo>
                  <a:lnTo>
                    <a:pt x="0" y="45"/>
                  </a:lnTo>
                  <a:lnTo>
                    <a:pt x="0" y="35"/>
                  </a:lnTo>
                  <a:lnTo>
                    <a:pt x="5" y="27"/>
                  </a:lnTo>
                  <a:lnTo>
                    <a:pt x="9" y="21"/>
                  </a:lnTo>
                  <a:lnTo>
                    <a:pt x="13" y="13"/>
                  </a:lnTo>
                  <a:lnTo>
                    <a:pt x="19" y="9"/>
                  </a:lnTo>
                  <a:lnTo>
                    <a:pt x="27" y="4"/>
                  </a:lnTo>
                  <a:lnTo>
                    <a:pt x="35" y="2"/>
                  </a:lnTo>
                  <a:lnTo>
                    <a:pt x="46" y="0"/>
                  </a:lnTo>
                  <a:lnTo>
                    <a:pt x="130" y="0"/>
                  </a:lnTo>
                  <a:lnTo>
                    <a:pt x="130" y="0"/>
                  </a:lnTo>
                  <a:lnTo>
                    <a:pt x="138" y="2"/>
                  </a:lnTo>
                  <a:lnTo>
                    <a:pt x="146" y="4"/>
                  </a:lnTo>
                  <a:lnTo>
                    <a:pt x="154" y="9"/>
                  </a:lnTo>
                  <a:lnTo>
                    <a:pt x="160" y="13"/>
                  </a:lnTo>
                  <a:lnTo>
                    <a:pt x="166" y="21"/>
                  </a:lnTo>
                  <a:lnTo>
                    <a:pt x="171" y="27"/>
                  </a:lnTo>
                  <a:lnTo>
                    <a:pt x="173" y="35"/>
                  </a:lnTo>
                  <a:lnTo>
                    <a:pt x="175" y="45"/>
                  </a:lnTo>
                  <a:lnTo>
                    <a:pt x="175" y="24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6"/>
            <p:cNvSpPr>
              <a:spLocks/>
            </p:cNvSpPr>
            <p:nvPr/>
          </p:nvSpPr>
          <p:spPr bwMode="auto">
            <a:xfrm>
              <a:off x="7138988" y="4264025"/>
              <a:ext cx="1311275" cy="690563"/>
            </a:xfrm>
            <a:custGeom>
              <a:avLst/>
              <a:gdLst>
                <a:gd name="T0" fmla="*/ 826 w 826"/>
                <a:gd name="T1" fmla="*/ 0 h 435"/>
                <a:gd name="T2" fmla="*/ 656 w 826"/>
                <a:gd name="T3" fmla="*/ 19 h 435"/>
                <a:gd name="T4" fmla="*/ 712 w 826"/>
                <a:gd name="T5" fmla="*/ 76 h 435"/>
                <a:gd name="T6" fmla="*/ 529 w 826"/>
                <a:gd name="T7" fmla="*/ 299 h 435"/>
                <a:gd name="T8" fmla="*/ 339 w 826"/>
                <a:gd name="T9" fmla="*/ 123 h 435"/>
                <a:gd name="T10" fmla="*/ 339 w 826"/>
                <a:gd name="T11" fmla="*/ 123 h 435"/>
                <a:gd name="T12" fmla="*/ 332 w 826"/>
                <a:gd name="T13" fmla="*/ 119 h 435"/>
                <a:gd name="T14" fmla="*/ 328 w 826"/>
                <a:gd name="T15" fmla="*/ 117 h 435"/>
                <a:gd name="T16" fmla="*/ 316 w 826"/>
                <a:gd name="T17" fmla="*/ 115 h 435"/>
                <a:gd name="T18" fmla="*/ 304 w 826"/>
                <a:gd name="T19" fmla="*/ 117 h 435"/>
                <a:gd name="T20" fmla="*/ 298 w 826"/>
                <a:gd name="T21" fmla="*/ 119 h 435"/>
                <a:gd name="T22" fmla="*/ 291 w 826"/>
                <a:gd name="T23" fmla="*/ 123 h 435"/>
                <a:gd name="T24" fmla="*/ 13 w 826"/>
                <a:gd name="T25" fmla="*/ 375 h 435"/>
                <a:gd name="T26" fmla="*/ 13 w 826"/>
                <a:gd name="T27" fmla="*/ 375 h 435"/>
                <a:gd name="T28" fmla="*/ 9 w 826"/>
                <a:gd name="T29" fmla="*/ 381 h 435"/>
                <a:gd name="T30" fmla="*/ 5 w 826"/>
                <a:gd name="T31" fmla="*/ 388 h 435"/>
                <a:gd name="T32" fmla="*/ 3 w 826"/>
                <a:gd name="T33" fmla="*/ 394 h 435"/>
                <a:gd name="T34" fmla="*/ 0 w 826"/>
                <a:gd name="T35" fmla="*/ 400 h 435"/>
                <a:gd name="T36" fmla="*/ 3 w 826"/>
                <a:gd name="T37" fmla="*/ 406 h 435"/>
                <a:gd name="T38" fmla="*/ 3 w 826"/>
                <a:gd name="T39" fmla="*/ 412 h 435"/>
                <a:gd name="T40" fmla="*/ 7 w 826"/>
                <a:gd name="T41" fmla="*/ 418 h 435"/>
                <a:gd name="T42" fmla="*/ 11 w 826"/>
                <a:gd name="T43" fmla="*/ 424 h 435"/>
                <a:gd name="T44" fmla="*/ 11 w 826"/>
                <a:gd name="T45" fmla="*/ 424 h 435"/>
                <a:gd name="T46" fmla="*/ 15 w 826"/>
                <a:gd name="T47" fmla="*/ 429 h 435"/>
                <a:gd name="T48" fmla="*/ 21 w 826"/>
                <a:gd name="T49" fmla="*/ 433 h 435"/>
                <a:gd name="T50" fmla="*/ 29 w 826"/>
                <a:gd name="T51" fmla="*/ 435 h 435"/>
                <a:gd name="T52" fmla="*/ 35 w 826"/>
                <a:gd name="T53" fmla="*/ 435 h 435"/>
                <a:gd name="T54" fmla="*/ 35 w 826"/>
                <a:gd name="T55" fmla="*/ 435 h 435"/>
                <a:gd name="T56" fmla="*/ 48 w 826"/>
                <a:gd name="T57" fmla="*/ 433 h 435"/>
                <a:gd name="T58" fmla="*/ 58 w 826"/>
                <a:gd name="T59" fmla="*/ 426 h 435"/>
                <a:gd name="T60" fmla="*/ 58 w 826"/>
                <a:gd name="T61" fmla="*/ 426 h 435"/>
                <a:gd name="T62" fmla="*/ 314 w 826"/>
                <a:gd name="T63" fmla="*/ 195 h 435"/>
                <a:gd name="T64" fmla="*/ 509 w 826"/>
                <a:gd name="T65" fmla="*/ 375 h 435"/>
                <a:gd name="T66" fmla="*/ 509 w 826"/>
                <a:gd name="T67" fmla="*/ 375 h 435"/>
                <a:gd name="T68" fmla="*/ 515 w 826"/>
                <a:gd name="T69" fmla="*/ 379 h 435"/>
                <a:gd name="T70" fmla="*/ 521 w 826"/>
                <a:gd name="T71" fmla="*/ 381 h 435"/>
                <a:gd name="T72" fmla="*/ 527 w 826"/>
                <a:gd name="T73" fmla="*/ 383 h 435"/>
                <a:gd name="T74" fmla="*/ 535 w 826"/>
                <a:gd name="T75" fmla="*/ 383 h 435"/>
                <a:gd name="T76" fmla="*/ 535 w 826"/>
                <a:gd name="T77" fmla="*/ 383 h 435"/>
                <a:gd name="T78" fmla="*/ 541 w 826"/>
                <a:gd name="T79" fmla="*/ 381 h 435"/>
                <a:gd name="T80" fmla="*/ 548 w 826"/>
                <a:gd name="T81" fmla="*/ 379 h 435"/>
                <a:gd name="T82" fmla="*/ 554 w 826"/>
                <a:gd name="T83" fmla="*/ 375 h 435"/>
                <a:gd name="T84" fmla="*/ 558 w 826"/>
                <a:gd name="T85" fmla="*/ 371 h 435"/>
                <a:gd name="T86" fmla="*/ 761 w 826"/>
                <a:gd name="T87" fmla="*/ 123 h 435"/>
                <a:gd name="T88" fmla="*/ 808 w 826"/>
                <a:gd name="T89" fmla="*/ 170 h 435"/>
                <a:gd name="T90" fmla="*/ 826 w 826"/>
                <a:gd name="T91"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26" h="435">
                  <a:moveTo>
                    <a:pt x="826" y="0"/>
                  </a:moveTo>
                  <a:lnTo>
                    <a:pt x="656" y="19"/>
                  </a:lnTo>
                  <a:lnTo>
                    <a:pt x="712" y="76"/>
                  </a:lnTo>
                  <a:lnTo>
                    <a:pt x="529" y="299"/>
                  </a:lnTo>
                  <a:lnTo>
                    <a:pt x="339" y="123"/>
                  </a:lnTo>
                  <a:lnTo>
                    <a:pt x="339" y="123"/>
                  </a:lnTo>
                  <a:lnTo>
                    <a:pt x="332" y="119"/>
                  </a:lnTo>
                  <a:lnTo>
                    <a:pt x="328" y="117"/>
                  </a:lnTo>
                  <a:lnTo>
                    <a:pt x="316" y="115"/>
                  </a:lnTo>
                  <a:lnTo>
                    <a:pt x="304" y="117"/>
                  </a:lnTo>
                  <a:lnTo>
                    <a:pt x="298" y="119"/>
                  </a:lnTo>
                  <a:lnTo>
                    <a:pt x="291" y="123"/>
                  </a:lnTo>
                  <a:lnTo>
                    <a:pt x="13" y="375"/>
                  </a:lnTo>
                  <a:lnTo>
                    <a:pt x="13" y="375"/>
                  </a:lnTo>
                  <a:lnTo>
                    <a:pt x="9" y="381"/>
                  </a:lnTo>
                  <a:lnTo>
                    <a:pt x="5" y="388"/>
                  </a:lnTo>
                  <a:lnTo>
                    <a:pt x="3" y="394"/>
                  </a:lnTo>
                  <a:lnTo>
                    <a:pt x="0" y="400"/>
                  </a:lnTo>
                  <a:lnTo>
                    <a:pt x="3" y="406"/>
                  </a:lnTo>
                  <a:lnTo>
                    <a:pt x="3" y="412"/>
                  </a:lnTo>
                  <a:lnTo>
                    <a:pt x="7" y="418"/>
                  </a:lnTo>
                  <a:lnTo>
                    <a:pt x="11" y="424"/>
                  </a:lnTo>
                  <a:lnTo>
                    <a:pt x="11" y="424"/>
                  </a:lnTo>
                  <a:lnTo>
                    <a:pt x="15" y="429"/>
                  </a:lnTo>
                  <a:lnTo>
                    <a:pt x="21" y="433"/>
                  </a:lnTo>
                  <a:lnTo>
                    <a:pt x="29" y="435"/>
                  </a:lnTo>
                  <a:lnTo>
                    <a:pt x="35" y="435"/>
                  </a:lnTo>
                  <a:lnTo>
                    <a:pt x="35" y="435"/>
                  </a:lnTo>
                  <a:lnTo>
                    <a:pt x="48" y="433"/>
                  </a:lnTo>
                  <a:lnTo>
                    <a:pt x="58" y="426"/>
                  </a:lnTo>
                  <a:lnTo>
                    <a:pt x="58" y="426"/>
                  </a:lnTo>
                  <a:lnTo>
                    <a:pt x="314" y="195"/>
                  </a:lnTo>
                  <a:lnTo>
                    <a:pt x="509" y="375"/>
                  </a:lnTo>
                  <a:lnTo>
                    <a:pt x="509" y="375"/>
                  </a:lnTo>
                  <a:lnTo>
                    <a:pt x="515" y="379"/>
                  </a:lnTo>
                  <a:lnTo>
                    <a:pt x="521" y="381"/>
                  </a:lnTo>
                  <a:lnTo>
                    <a:pt x="527" y="383"/>
                  </a:lnTo>
                  <a:lnTo>
                    <a:pt x="535" y="383"/>
                  </a:lnTo>
                  <a:lnTo>
                    <a:pt x="535" y="383"/>
                  </a:lnTo>
                  <a:lnTo>
                    <a:pt x="541" y="381"/>
                  </a:lnTo>
                  <a:lnTo>
                    <a:pt x="548" y="379"/>
                  </a:lnTo>
                  <a:lnTo>
                    <a:pt x="554" y="375"/>
                  </a:lnTo>
                  <a:lnTo>
                    <a:pt x="558" y="371"/>
                  </a:lnTo>
                  <a:lnTo>
                    <a:pt x="761" y="123"/>
                  </a:lnTo>
                  <a:lnTo>
                    <a:pt x="808" y="170"/>
                  </a:lnTo>
                  <a:lnTo>
                    <a:pt x="826"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41" name="Freeform 12"/>
          <p:cNvSpPr>
            <a:spLocks noEditPoints="1"/>
          </p:cNvSpPr>
          <p:nvPr/>
        </p:nvSpPr>
        <p:spPr bwMode="auto">
          <a:xfrm>
            <a:off x="2078884" y="2508720"/>
            <a:ext cx="855673" cy="930736"/>
          </a:xfrm>
          <a:custGeom>
            <a:avLst/>
            <a:gdLst>
              <a:gd name="T0" fmla="*/ 594 w 752"/>
              <a:gd name="T1" fmla="*/ 654 h 906"/>
              <a:gd name="T2" fmla="*/ 606 w 752"/>
              <a:gd name="T3" fmla="*/ 633 h 906"/>
              <a:gd name="T4" fmla="*/ 583 w 752"/>
              <a:gd name="T5" fmla="*/ 610 h 906"/>
              <a:gd name="T6" fmla="*/ 369 w 752"/>
              <a:gd name="T7" fmla="*/ 616 h 906"/>
              <a:gd name="T8" fmla="*/ 362 w 752"/>
              <a:gd name="T9" fmla="*/ 643 h 906"/>
              <a:gd name="T10" fmla="*/ 385 w 752"/>
              <a:gd name="T11" fmla="*/ 656 h 906"/>
              <a:gd name="T12" fmla="*/ 448 w 752"/>
              <a:gd name="T13" fmla="*/ 2 h 906"/>
              <a:gd name="T14" fmla="*/ 112 w 752"/>
              <a:gd name="T15" fmla="*/ 0 h 906"/>
              <a:gd name="T16" fmla="*/ 37 w 752"/>
              <a:gd name="T17" fmla="*/ 37 h 906"/>
              <a:gd name="T18" fmla="*/ 0 w 752"/>
              <a:gd name="T19" fmla="*/ 112 h 906"/>
              <a:gd name="T20" fmla="*/ 23 w 752"/>
              <a:gd name="T21" fmla="*/ 404 h 906"/>
              <a:gd name="T22" fmla="*/ 58 w 752"/>
              <a:gd name="T23" fmla="*/ 387 h 906"/>
              <a:gd name="T24" fmla="*/ 62 w 752"/>
              <a:gd name="T25" fmla="*/ 98 h 906"/>
              <a:gd name="T26" fmla="*/ 100 w 752"/>
              <a:gd name="T27" fmla="*/ 62 h 906"/>
              <a:gd name="T28" fmla="*/ 400 w 752"/>
              <a:gd name="T29" fmla="*/ 218 h 906"/>
              <a:gd name="T30" fmla="*/ 408 w 752"/>
              <a:gd name="T31" fmla="*/ 268 h 906"/>
              <a:gd name="T32" fmla="*/ 477 w 752"/>
              <a:gd name="T33" fmla="*/ 335 h 906"/>
              <a:gd name="T34" fmla="*/ 694 w 752"/>
              <a:gd name="T35" fmla="*/ 345 h 906"/>
              <a:gd name="T36" fmla="*/ 687 w 752"/>
              <a:gd name="T37" fmla="*/ 806 h 906"/>
              <a:gd name="T38" fmla="*/ 652 w 752"/>
              <a:gd name="T39" fmla="*/ 841 h 906"/>
              <a:gd name="T40" fmla="*/ 262 w 752"/>
              <a:gd name="T41" fmla="*/ 883 h 906"/>
              <a:gd name="T42" fmla="*/ 258 w 752"/>
              <a:gd name="T43" fmla="*/ 906 h 906"/>
              <a:gd name="T44" fmla="*/ 625 w 752"/>
              <a:gd name="T45" fmla="*/ 906 h 906"/>
              <a:gd name="T46" fmla="*/ 696 w 752"/>
              <a:gd name="T47" fmla="*/ 883 h 906"/>
              <a:gd name="T48" fmla="*/ 748 w 752"/>
              <a:gd name="T49" fmla="*/ 804 h 906"/>
              <a:gd name="T50" fmla="*/ 752 w 752"/>
              <a:gd name="T51" fmla="*/ 314 h 906"/>
              <a:gd name="T52" fmla="*/ 525 w 752"/>
              <a:gd name="T53" fmla="*/ 287 h 906"/>
              <a:gd name="T54" fmla="*/ 487 w 752"/>
              <a:gd name="T55" fmla="*/ 277 h 906"/>
              <a:gd name="T56" fmla="*/ 458 w 752"/>
              <a:gd name="T57" fmla="*/ 233 h 906"/>
              <a:gd name="T58" fmla="*/ 525 w 752"/>
              <a:gd name="T59" fmla="*/ 287 h 906"/>
              <a:gd name="T60" fmla="*/ 319 w 752"/>
              <a:gd name="T61" fmla="*/ 298 h 906"/>
              <a:gd name="T62" fmla="*/ 167 w 752"/>
              <a:gd name="T63" fmla="*/ 291 h 906"/>
              <a:gd name="T64" fmla="*/ 144 w 752"/>
              <a:gd name="T65" fmla="*/ 314 h 906"/>
              <a:gd name="T66" fmla="*/ 158 w 752"/>
              <a:gd name="T67" fmla="*/ 335 h 906"/>
              <a:gd name="T68" fmla="*/ 312 w 752"/>
              <a:gd name="T69" fmla="*/ 335 h 906"/>
              <a:gd name="T70" fmla="*/ 325 w 752"/>
              <a:gd name="T71" fmla="*/ 314 h 906"/>
              <a:gd name="T72" fmla="*/ 312 w 752"/>
              <a:gd name="T73" fmla="*/ 239 h 906"/>
              <a:gd name="T74" fmla="*/ 325 w 752"/>
              <a:gd name="T75" fmla="*/ 218 h 906"/>
              <a:gd name="T76" fmla="*/ 302 w 752"/>
              <a:gd name="T77" fmla="*/ 195 h 906"/>
              <a:gd name="T78" fmla="*/ 150 w 752"/>
              <a:gd name="T79" fmla="*/ 202 h 906"/>
              <a:gd name="T80" fmla="*/ 146 w 752"/>
              <a:gd name="T81" fmla="*/ 227 h 906"/>
              <a:gd name="T82" fmla="*/ 167 w 752"/>
              <a:gd name="T83" fmla="*/ 241 h 906"/>
              <a:gd name="T84" fmla="*/ 377 w 752"/>
              <a:gd name="T85" fmla="*/ 708 h 906"/>
              <a:gd name="T86" fmla="*/ 362 w 752"/>
              <a:gd name="T87" fmla="*/ 729 h 906"/>
              <a:gd name="T88" fmla="*/ 385 w 752"/>
              <a:gd name="T89" fmla="*/ 752 h 906"/>
              <a:gd name="T90" fmla="*/ 600 w 752"/>
              <a:gd name="T91" fmla="*/ 746 h 906"/>
              <a:gd name="T92" fmla="*/ 606 w 752"/>
              <a:gd name="T93" fmla="*/ 721 h 906"/>
              <a:gd name="T94" fmla="*/ 583 w 752"/>
              <a:gd name="T95" fmla="*/ 706 h 906"/>
              <a:gd name="T96" fmla="*/ 594 w 752"/>
              <a:gd name="T97" fmla="*/ 560 h 906"/>
              <a:gd name="T98" fmla="*/ 606 w 752"/>
              <a:gd name="T99" fmla="*/ 537 h 906"/>
              <a:gd name="T100" fmla="*/ 583 w 752"/>
              <a:gd name="T101" fmla="*/ 514 h 906"/>
              <a:gd name="T102" fmla="*/ 369 w 752"/>
              <a:gd name="T103" fmla="*/ 523 h 906"/>
              <a:gd name="T104" fmla="*/ 362 w 752"/>
              <a:gd name="T105" fmla="*/ 548 h 906"/>
              <a:gd name="T106" fmla="*/ 385 w 752"/>
              <a:gd name="T107" fmla="*/ 560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2" h="906">
                <a:moveTo>
                  <a:pt x="385" y="656"/>
                </a:moveTo>
                <a:lnTo>
                  <a:pt x="583" y="656"/>
                </a:lnTo>
                <a:lnTo>
                  <a:pt x="583" y="656"/>
                </a:lnTo>
                <a:lnTo>
                  <a:pt x="594" y="654"/>
                </a:lnTo>
                <a:lnTo>
                  <a:pt x="600" y="650"/>
                </a:lnTo>
                <a:lnTo>
                  <a:pt x="606" y="643"/>
                </a:lnTo>
                <a:lnTo>
                  <a:pt x="606" y="633"/>
                </a:lnTo>
                <a:lnTo>
                  <a:pt x="606" y="633"/>
                </a:lnTo>
                <a:lnTo>
                  <a:pt x="606" y="625"/>
                </a:lnTo>
                <a:lnTo>
                  <a:pt x="600" y="616"/>
                </a:lnTo>
                <a:lnTo>
                  <a:pt x="594" y="612"/>
                </a:lnTo>
                <a:lnTo>
                  <a:pt x="583" y="610"/>
                </a:lnTo>
                <a:lnTo>
                  <a:pt x="385" y="610"/>
                </a:lnTo>
                <a:lnTo>
                  <a:pt x="385" y="610"/>
                </a:lnTo>
                <a:lnTo>
                  <a:pt x="375" y="612"/>
                </a:lnTo>
                <a:lnTo>
                  <a:pt x="369" y="616"/>
                </a:lnTo>
                <a:lnTo>
                  <a:pt x="362" y="625"/>
                </a:lnTo>
                <a:lnTo>
                  <a:pt x="362" y="633"/>
                </a:lnTo>
                <a:lnTo>
                  <a:pt x="362" y="633"/>
                </a:lnTo>
                <a:lnTo>
                  <a:pt x="362" y="643"/>
                </a:lnTo>
                <a:lnTo>
                  <a:pt x="369" y="650"/>
                </a:lnTo>
                <a:lnTo>
                  <a:pt x="375" y="654"/>
                </a:lnTo>
                <a:lnTo>
                  <a:pt x="385" y="656"/>
                </a:lnTo>
                <a:lnTo>
                  <a:pt x="385" y="656"/>
                </a:lnTo>
                <a:close/>
                <a:moveTo>
                  <a:pt x="744" y="293"/>
                </a:moveTo>
                <a:lnTo>
                  <a:pt x="456" y="8"/>
                </a:lnTo>
                <a:lnTo>
                  <a:pt x="456" y="8"/>
                </a:lnTo>
                <a:lnTo>
                  <a:pt x="448" y="2"/>
                </a:lnTo>
                <a:lnTo>
                  <a:pt x="435" y="0"/>
                </a:lnTo>
                <a:lnTo>
                  <a:pt x="127" y="0"/>
                </a:lnTo>
                <a:lnTo>
                  <a:pt x="127" y="0"/>
                </a:lnTo>
                <a:lnTo>
                  <a:pt x="112" y="0"/>
                </a:lnTo>
                <a:lnTo>
                  <a:pt x="100" y="2"/>
                </a:lnTo>
                <a:lnTo>
                  <a:pt x="77" y="10"/>
                </a:lnTo>
                <a:lnTo>
                  <a:pt x="56" y="20"/>
                </a:lnTo>
                <a:lnTo>
                  <a:pt x="37" y="37"/>
                </a:lnTo>
                <a:lnTo>
                  <a:pt x="21" y="54"/>
                </a:lnTo>
                <a:lnTo>
                  <a:pt x="10" y="77"/>
                </a:lnTo>
                <a:lnTo>
                  <a:pt x="2" y="100"/>
                </a:lnTo>
                <a:lnTo>
                  <a:pt x="0" y="112"/>
                </a:lnTo>
                <a:lnTo>
                  <a:pt x="0" y="125"/>
                </a:lnTo>
                <a:lnTo>
                  <a:pt x="0" y="425"/>
                </a:lnTo>
                <a:lnTo>
                  <a:pt x="21" y="406"/>
                </a:lnTo>
                <a:lnTo>
                  <a:pt x="23" y="404"/>
                </a:lnTo>
                <a:lnTo>
                  <a:pt x="25" y="402"/>
                </a:lnTo>
                <a:lnTo>
                  <a:pt x="25" y="402"/>
                </a:lnTo>
                <a:lnTo>
                  <a:pt x="40" y="393"/>
                </a:lnTo>
                <a:lnTo>
                  <a:pt x="58" y="387"/>
                </a:lnTo>
                <a:lnTo>
                  <a:pt x="58" y="125"/>
                </a:lnTo>
                <a:lnTo>
                  <a:pt x="58" y="125"/>
                </a:lnTo>
                <a:lnTo>
                  <a:pt x="58" y="112"/>
                </a:lnTo>
                <a:lnTo>
                  <a:pt x="62" y="98"/>
                </a:lnTo>
                <a:lnTo>
                  <a:pt x="69" y="87"/>
                </a:lnTo>
                <a:lnTo>
                  <a:pt x="77" y="77"/>
                </a:lnTo>
                <a:lnTo>
                  <a:pt x="87" y="68"/>
                </a:lnTo>
                <a:lnTo>
                  <a:pt x="100" y="62"/>
                </a:lnTo>
                <a:lnTo>
                  <a:pt x="112" y="58"/>
                </a:lnTo>
                <a:lnTo>
                  <a:pt x="127" y="56"/>
                </a:lnTo>
                <a:lnTo>
                  <a:pt x="400" y="56"/>
                </a:lnTo>
                <a:lnTo>
                  <a:pt x="400" y="218"/>
                </a:lnTo>
                <a:lnTo>
                  <a:pt x="400" y="218"/>
                </a:lnTo>
                <a:lnTo>
                  <a:pt x="400" y="233"/>
                </a:lnTo>
                <a:lnTo>
                  <a:pt x="402" y="245"/>
                </a:lnTo>
                <a:lnTo>
                  <a:pt x="408" y="268"/>
                </a:lnTo>
                <a:lnTo>
                  <a:pt x="421" y="289"/>
                </a:lnTo>
                <a:lnTo>
                  <a:pt x="435" y="308"/>
                </a:lnTo>
                <a:lnTo>
                  <a:pt x="454" y="325"/>
                </a:lnTo>
                <a:lnTo>
                  <a:pt x="477" y="335"/>
                </a:lnTo>
                <a:lnTo>
                  <a:pt x="500" y="343"/>
                </a:lnTo>
                <a:lnTo>
                  <a:pt x="512" y="345"/>
                </a:lnTo>
                <a:lnTo>
                  <a:pt x="525" y="345"/>
                </a:lnTo>
                <a:lnTo>
                  <a:pt x="694" y="345"/>
                </a:lnTo>
                <a:lnTo>
                  <a:pt x="694" y="779"/>
                </a:lnTo>
                <a:lnTo>
                  <a:pt x="694" y="779"/>
                </a:lnTo>
                <a:lnTo>
                  <a:pt x="692" y="793"/>
                </a:lnTo>
                <a:lnTo>
                  <a:pt x="687" y="806"/>
                </a:lnTo>
                <a:lnTo>
                  <a:pt x="681" y="816"/>
                </a:lnTo>
                <a:lnTo>
                  <a:pt x="673" y="827"/>
                </a:lnTo>
                <a:lnTo>
                  <a:pt x="664" y="835"/>
                </a:lnTo>
                <a:lnTo>
                  <a:pt x="652" y="841"/>
                </a:lnTo>
                <a:lnTo>
                  <a:pt x="639" y="846"/>
                </a:lnTo>
                <a:lnTo>
                  <a:pt x="625" y="848"/>
                </a:lnTo>
                <a:lnTo>
                  <a:pt x="262" y="848"/>
                </a:lnTo>
                <a:lnTo>
                  <a:pt x="262" y="883"/>
                </a:lnTo>
                <a:lnTo>
                  <a:pt x="262" y="883"/>
                </a:lnTo>
                <a:lnTo>
                  <a:pt x="260" y="893"/>
                </a:lnTo>
                <a:lnTo>
                  <a:pt x="258" y="906"/>
                </a:lnTo>
                <a:lnTo>
                  <a:pt x="258" y="906"/>
                </a:lnTo>
                <a:lnTo>
                  <a:pt x="537" y="906"/>
                </a:lnTo>
                <a:lnTo>
                  <a:pt x="537" y="906"/>
                </a:lnTo>
                <a:lnTo>
                  <a:pt x="625" y="906"/>
                </a:lnTo>
                <a:lnTo>
                  <a:pt x="625" y="906"/>
                </a:lnTo>
                <a:lnTo>
                  <a:pt x="637" y="904"/>
                </a:lnTo>
                <a:lnTo>
                  <a:pt x="650" y="902"/>
                </a:lnTo>
                <a:lnTo>
                  <a:pt x="675" y="896"/>
                </a:lnTo>
                <a:lnTo>
                  <a:pt x="696" y="883"/>
                </a:lnTo>
                <a:lnTo>
                  <a:pt x="714" y="868"/>
                </a:lnTo>
                <a:lnTo>
                  <a:pt x="729" y="850"/>
                </a:lnTo>
                <a:lnTo>
                  <a:pt x="742" y="829"/>
                </a:lnTo>
                <a:lnTo>
                  <a:pt x="748" y="804"/>
                </a:lnTo>
                <a:lnTo>
                  <a:pt x="750" y="791"/>
                </a:lnTo>
                <a:lnTo>
                  <a:pt x="752" y="779"/>
                </a:lnTo>
                <a:lnTo>
                  <a:pt x="752" y="314"/>
                </a:lnTo>
                <a:lnTo>
                  <a:pt x="752" y="314"/>
                </a:lnTo>
                <a:lnTo>
                  <a:pt x="750" y="302"/>
                </a:lnTo>
                <a:lnTo>
                  <a:pt x="744" y="293"/>
                </a:lnTo>
                <a:lnTo>
                  <a:pt x="744" y="293"/>
                </a:lnTo>
                <a:close/>
                <a:moveTo>
                  <a:pt x="525" y="287"/>
                </a:moveTo>
                <a:lnTo>
                  <a:pt x="525" y="287"/>
                </a:lnTo>
                <a:lnTo>
                  <a:pt x="510" y="287"/>
                </a:lnTo>
                <a:lnTo>
                  <a:pt x="498" y="283"/>
                </a:lnTo>
                <a:lnTo>
                  <a:pt x="487" y="277"/>
                </a:lnTo>
                <a:lnTo>
                  <a:pt x="477" y="268"/>
                </a:lnTo>
                <a:lnTo>
                  <a:pt x="469" y="258"/>
                </a:lnTo>
                <a:lnTo>
                  <a:pt x="462" y="245"/>
                </a:lnTo>
                <a:lnTo>
                  <a:pt x="458" y="233"/>
                </a:lnTo>
                <a:lnTo>
                  <a:pt x="456" y="218"/>
                </a:lnTo>
                <a:lnTo>
                  <a:pt x="456" y="89"/>
                </a:lnTo>
                <a:lnTo>
                  <a:pt x="656" y="287"/>
                </a:lnTo>
                <a:lnTo>
                  <a:pt x="525" y="287"/>
                </a:lnTo>
                <a:close/>
                <a:moveTo>
                  <a:pt x="325" y="314"/>
                </a:moveTo>
                <a:lnTo>
                  <a:pt x="325" y="314"/>
                </a:lnTo>
                <a:lnTo>
                  <a:pt x="323" y="304"/>
                </a:lnTo>
                <a:lnTo>
                  <a:pt x="319" y="298"/>
                </a:lnTo>
                <a:lnTo>
                  <a:pt x="312" y="291"/>
                </a:lnTo>
                <a:lnTo>
                  <a:pt x="302" y="291"/>
                </a:lnTo>
                <a:lnTo>
                  <a:pt x="167" y="291"/>
                </a:lnTo>
                <a:lnTo>
                  <a:pt x="167" y="291"/>
                </a:lnTo>
                <a:lnTo>
                  <a:pt x="158" y="291"/>
                </a:lnTo>
                <a:lnTo>
                  <a:pt x="150" y="298"/>
                </a:lnTo>
                <a:lnTo>
                  <a:pt x="146" y="304"/>
                </a:lnTo>
                <a:lnTo>
                  <a:pt x="144" y="314"/>
                </a:lnTo>
                <a:lnTo>
                  <a:pt x="144" y="314"/>
                </a:lnTo>
                <a:lnTo>
                  <a:pt x="146" y="323"/>
                </a:lnTo>
                <a:lnTo>
                  <a:pt x="150" y="329"/>
                </a:lnTo>
                <a:lnTo>
                  <a:pt x="158" y="335"/>
                </a:lnTo>
                <a:lnTo>
                  <a:pt x="167" y="337"/>
                </a:lnTo>
                <a:lnTo>
                  <a:pt x="302" y="337"/>
                </a:lnTo>
                <a:lnTo>
                  <a:pt x="302" y="337"/>
                </a:lnTo>
                <a:lnTo>
                  <a:pt x="312" y="335"/>
                </a:lnTo>
                <a:lnTo>
                  <a:pt x="319" y="329"/>
                </a:lnTo>
                <a:lnTo>
                  <a:pt x="323" y="323"/>
                </a:lnTo>
                <a:lnTo>
                  <a:pt x="325" y="314"/>
                </a:lnTo>
                <a:lnTo>
                  <a:pt x="325" y="314"/>
                </a:lnTo>
                <a:close/>
                <a:moveTo>
                  <a:pt x="167" y="241"/>
                </a:moveTo>
                <a:lnTo>
                  <a:pt x="302" y="241"/>
                </a:lnTo>
                <a:lnTo>
                  <a:pt x="302" y="241"/>
                </a:lnTo>
                <a:lnTo>
                  <a:pt x="312" y="239"/>
                </a:lnTo>
                <a:lnTo>
                  <a:pt x="319" y="235"/>
                </a:lnTo>
                <a:lnTo>
                  <a:pt x="323" y="227"/>
                </a:lnTo>
                <a:lnTo>
                  <a:pt x="325" y="218"/>
                </a:lnTo>
                <a:lnTo>
                  <a:pt x="325" y="218"/>
                </a:lnTo>
                <a:lnTo>
                  <a:pt x="323" y="208"/>
                </a:lnTo>
                <a:lnTo>
                  <a:pt x="319" y="202"/>
                </a:lnTo>
                <a:lnTo>
                  <a:pt x="312" y="198"/>
                </a:lnTo>
                <a:lnTo>
                  <a:pt x="302" y="195"/>
                </a:lnTo>
                <a:lnTo>
                  <a:pt x="167" y="195"/>
                </a:lnTo>
                <a:lnTo>
                  <a:pt x="167" y="195"/>
                </a:lnTo>
                <a:lnTo>
                  <a:pt x="158" y="198"/>
                </a:lnTo>
                <a:lnTo>
                  <a:pt x="150" y="202"/>
                </a:lnTo>
                <a:lnTo>
                  <a:pt x="146" y="208"/>
                </a:lnTo>
                <a:lnTo>
                  <a:pt x="144" y="218"/>
                </a:lnTo>
                <a:lnTo>
                  <a:pt x="144" y="218"/>
                </a:lnTo>
                <a:lnTo>
                  <a:pt x="146" y="227"/>
                </a:lnTo>
                <a:lnTo>
                  <a:pt x="150" y="235"/>
                </a:lnTo>
                <a:lnTo>
                  <a:pt x="158" y="239"/>
                </a:lnTo>
                <a:lnTo>
                  <a:pt x="167" y="241"/>
                </a:lnTo>
                <a:lnTo>
                  <a:pt x="167" y="241"/>
                </a:lnTo>
                <a:close/>
                <a:moveTo>
                  <a:pt x="583" y="706"/>
                </a:moveTo>
                <a:lnTo>
                  <a:pt x="385" y="706"/>
                </a:lnTo>
                <a:lnTo>
                  <a:pt x="385" y="706"/>
                </a:lnTo>
                <a:lnTo>
                  <a:pt x="377" y="708"/>
                </a:lnTo>
                <a:lnTo>
                  <a:pt x="371" y="712"/>
                </a:lnTo>
                <a:lnTo>
                  <a:pt x="365" y="721"/>
                </a:lnTo>
                <a:lnTo>
                  <a:pt x="362" y="729"/>
                </a:lnTo>
                <a:lnTo>
                  <a:pt x="362" y="729"/>
                </a:lnTo>
                <a:lnTo>
                  <a:pt x="365" y="739"/>
                </a:lnTo>
                <a:lnTo>
                  <a:pt x="371" y="746"/>
                </a:lnTo>
                <a:lnTo>
                  <a:pt x="377" y="750"/>
                </a:lnTo>
                <a:lnTo>
                  <a:pt x="385" y="752"/>
                </a:lnTo>
                <a:lnTo>
                  <a:pt x="583" y="752"/>
                </a:lnTo>
                <a:lnTo>
                  <a:pt x="583" y="752"/>
                </a:lnTo>
                <a:lnTo>
                  <a:pt x="594" y="750"/>
                </a:lnTo>
                <a:lnTo>
                  <a:pt x="600" y="746"/>
                </a:lnTo>
                <a:lnTo>
                  <a:pt x="606" y="739"/>
                </a:lnTo>
                <a:lnTo>
                  <a:pt x="606" y="729"/>
                </a:lnTo>
                <a:lnTo>
                  <a:pt x="606" y="729"/>
                </a:lnTo>
                <a:lnTo>
                  <a:pt x="606" y="721"/>
                </a:lnTo>
                <a:lnTo>
                  <a:pt x="600" y="712"/>
                </a:lnTo>
                <a:lnTo>
                  <a:pt x="594" y="708"/>
                </a:lnTo>
                <a:lnTo>
                  <a:pt x="583" y="706"/>
                </a:lnTo>
                <a:lnTo>
                  <a:pt x="583" y="706"/>
                </a:lnTo>
                <a:close/>
                <a:moveTo>
                  <a:pt x="385" y="560"/>
                </a:moveTo>
                <a:lnTo>
                  <a:pt x="583" y="560"/>
                </a:lnTo>
                <a:lnTo>
                  <a:pt x="583" y="560"/>
                </a:lnTo>
                <a:lnTo>
                  <a:pt x="594" y="560"/>
                </a:lnTo>
                <a:lnTo>
                  <a:pt x="600" y="554"/>
                </a:lnTo>
                <a:lnTo>
                  <a:pt x="606" y="548"/>
                </a:lnTo>
                <a:lnTo>
                  <a:pt x="606" y="537"/>
                </a:lnTo>
                <a:lnTo>
                  <a:pt x="606" y="537"/>
                </a:lnTo>
                <a:lnTo>
                  <a:pt x="606" y="529"/>
                </a:lnTo>
                <a:lnTo>
                  <a:pt x="600" y="523"/>
                </a:lnTo>
                <a:lnTo>
                  <a:pt x="594" y="516"/>
                </a:lnTo>
                <a:lnTo>
                  <a:pt x="583" y="514"/>
                </a:lnTo>
                <a:lnTo>
                  <a:pt x="385" y="514"/>
                </a:lnTo>
                <a:lnTo>
                  <a:pt x="385" y="514"/>
                </a:lnTo>
                <a:lnTo>
                  <a:pt x="375" y="516"/>
                </a:lnTo>
                <a:lnTo>
                  <a:pt x="369" y="523"/>
                </a:lnTo>
                <a:lnTo>
                  <a:pt x="362" y="529"/>
                </a:lnTo>
                <a:lnTo>
                  <a:pt x="362" y="537"/>
                </a:lnTo>
                <a:lnTo>
                  <a:pt x="362" y="537"/>
                </a:lnTo>
                <a:lnTo>
                  <a:pt x="362" y="548"/>
                </a:lnTo>
                <a:lnTo>
                  <a:pt x="369" y="554"/>
                </a:lnTo>
                <a:lnTo>
                  <a:pt x="375" y="560"/>
                </a:lnTo>
                <a:lnTo>
                  <a:pt x="385" y="560"/>
                </a:lnTo>
                <a:lnTo>
                  <a:pt x="385" y="56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13"/>
          <p:cNvSpPr>
            <a:spLocks/>
          </p:cNvSpPr>
          <p:nvPr/>
        </p:nvSpPr>
        <p:spPr bwMode="auto">
          <a:xfrm>
            <a:off x="1855225" y="2847377"/>
            <a:ext cx="719077" cy="635017"/>
          </a:xfrm>
          <a:custGeom>
            <a:avLst/>
            <a:gdLst>
              <a:gd name="T0" fmla="*/ 0 w 506"/>
              <a:gd name="T1" fmla="*/ 240 h 473"/>
              <a:gd name="T2" fmla="*/ 0 w 506"/>
              <a:gd name="T3" fmla="*/ 240 h 473"/>
              <a:gd name="T4" fmla="*/ 2 w 506"/>
              <a:gd name="T5" fmla="*/ 248 h 473"/>
              <a:gd name="T6" fmla="*/ 8 w 506"/>
              <a:gd name="T7" fmla="*/ 254 h 473"/>
              <a:gd name="T8" fmla="*/ 16 w 506"/>
              <a:gd name="T9" fmla="*/ 260 h 473"/>
              <a:gd name="T10" fmla="*/ 27 w 506"/>
              <a:gd name="T11" fmla="*/ 262 h 473"/>
              <a:gd name="T12" fmla="*/ 106 w 506"/>
              <a:gd name="T13" fmla="*/ 262 h 473"/>
              <a:gd name="T14" fmla="*/ 106 w 506"/>
              <a:gd name="T15" fmla="*/ 452 h 473"/>
              <a:gd name="T16" fmla="*/ 106 w 506"/>
              <a:gd name="T17" fmla="*/ 452 h 473"/>
              <a:gd name="T18" fmla="*/ 108 w 506"/>
              <a:gd name="T19" fmla="*/ 460 h 473"/>
              <a:gd name="T20" fmla="*/ 114 w 506"/>
              <a:gd name="T21" fmla="*/ 467 h 473"/>
              <a:gd name="T22" fmla="*/ 123 w 506"/>
              <a:gd name="T23" fmla="*/ 471 h 473"/>
              <a:gd name="T24" fmla="*/ 131 w 506"/>
              <a:gd name="T25" fmla="*/ 473 h 473"/>
              <a:gd name="T26" fmla="*/ 373 w 506"/>
              <a:gd name="T27" fmla="*/ 473 h 473"/>
              <a:gd name="T28" fmla="*/ 373 w 506"/>
              <a:gd name="T29" fmla="*/ 473 h 473"/>
              <a:gd name="T30" fmla="*/ 383 w 506"/>
              <a:gd name="T31" fmla="*/ 471 h 473"/>
              <a:gd name="T32" fmla="*/ 391 w 506"/>
              <a:gd name="T33" fmla="*/ 467 h 473"/>
              <a:gd name="T34" fmla="*/ 396 w 506"/>
              <a:gd name="T35" fmla="*/ 460 h 473"/>
              <a:gd name="T36" fmla="*/ 398 w 506"/>
              <a:gd name="T37" fmla="*/ 452 h 473"/>
              <a:gd name="T38" fmla="*/ 398 w 506"/>
              <a:gd name="T39" fmla="*/ 262 h 473"/>
              <a:gd name="T40" fmla="*/ 479 w 506"/>
              <a:gd name="T41" fmla="*/ 262 h 473"/>
              <a:gd name="T42" fmla="*/ 479 w 506"/>
              <a:gd name="T43" fmla="*/ 262 h 473"/>
              <a:gd name="T44" fmla="*/ 489 w 506"/>
              <a:gd name="T45" fmla="*/ 260 h 473"/>
              <a:gd name="T46" fmla="*/ 498 w 506"/>
              <a:gd name="T47" fmla="*/ 254 h 473"/>
              <a:gd name="T48" fmla="*/ 504 w 506"/>
              <a:gd name="T49" fmla="*/ 248 h 473"/>
              <a:gd name="T50" fmla="*/ 506 w 506"/>
              <a:gd name="T51" fmla="*/ 240 h 473"/>
              <a:gd name="T52" fmla="*/ 506 w 506"/>
              <a:gd name="T53" fmla="*/ 240 h 473"/>
              <a:gd name="T54" fmla="*/ 504 w 506"/>
              <a:gd name="T55" fmla="*/ 231 h 473"/>
              <a:gd name="T56" fmla="*/ 498 w 506"/>
              <a:gd name="T57" fmla="*/ 225 h 473"/>
              <a:gd name="T58" fmla="*/ 498 w 506"/>
              <a:gd name="T59" fmla="*/ 225 h 473"/>
              <a:gd name="T60" fmla="*/ 273 w 506"/>
              <a:gd name="T61" fmla="*/ 8 h 473"/>
              <a:gd name="T62" fmla="*/ 273 w 506"/>
              <a:gd name="T63" fmla="*/ 8 h 473"/>
              <a:gd name="T64" fmla="*/ 264 w 506"/>
              <a:gd name="T65" fmla="*/ 2 h 473"/>
              <a:gd name="T66" fmla="*/ 252 w 506"/>
              <a:gd name="T67" fmla="*/ 0 h 473"/>
              <a:gd name="T68" fmla="*/ 252 w 506"/>
              <a:gd name="T69" fmla="*/ 0 h 473"/>
              <a:gd name="T70" fmla="*/ 241 w 506"/>
              <a:gd name="T71" fmla="*/ 2 h 473"/>
              <a:gd name="T72" fmla="*/ 233 w 506"/>
              <a:gd name="T73" fmla="*/ 6 h 473"/>
              <a:gd name="T74" fmla="*/ 233 w 506"/>
              <a:gd name="T75" fmla="*/ 6 h 473"/>
              <a:gd name="T76" fmla="*/ 8 w 506"/>
              <a:gd name="T77" fmla="*/ 223 h 473"/>
              <a:gd name="T78" fmla="*/ 8 w 506"/>
              <a:gd name="T79" fmla="*/ 223 h 473"/>
              <a:gd name="T80" fmla="*/ 6 w 506"/>
              <a:gd name="T81" fmla="*/ 225 h 473"/>
              <a:gd name="T82" fmla="*/ 6 w 506"/>
              <a:gd name="T83" fmla="*/ 225 h 473"/>
              <a:gd name="T84" fmla="*/ 6 w 506"/>
              <a:gd name="T85" fmla="*/ 225 h 473"/>
              <a:gd name="T86" fmla="*/ 6 w 506"/>
              <a:gd name="T87" fmla="*/ 225 h 473"/>
              <a:gd name="T88" fmla="*/ 2 w 506"/>
              <a:gd name="T89" fmla="*/ 231 h 473"/>
              <a:gd name="T90" fmla="*/ 0 w 506"/>
              <a:gd name="T91" fmla="*/ 240 h 473"/>
              <a:gd name="T92" fmla="*/ 0 w 506"/>
              <a:gd name="T93" fmla="*/ 240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06" h="473">
                <a:moveTo>
                  <a:pt x="0" y="240"/>
                </a:moveTo>
                <a:lnTo>
                  <a:pt x="0" y="240"/>
                </a:lnTo>
                <a:lnTo>
                  <a:pt x="2" y="248"/>
                </a:lnTo>
                <a:lnTo>
                  <a:pt x="8" y="254"/>
                </a:lnTo>
                <a:lnTo>
                  <a:pt x="16" y="260"/>
                </a:lnTo>
                <a:lnTo>
                  <a:pt x="27" y="262"/>
                </a:lnTo>
                <a:lnTo>
                  <a:pt x="106" y="262"/>
                </a:lnTo>
                <a:lnTo>
                  <a:pt x="106" y="452"/>
                </a:lnTo>
                <a:lnTo>
                  <a:pt x="106" y="452"/>
                </a:lnTo>
                <a:lnTo>
                  <a:pt x="108" y="460"/>
                </a:lnTo>
                <a:lnTo>
                  <a:pt x="114" y="467"/>
                </a:lnTo>
                <a:lnTo>
                  <a:pt x="123" y="471"/>
                </a:lnTo>
                <a:lnTo>
                  <a:pt x="131" y="473"/>
                </a:lnTo>
                <a:lnTo>
                  <a:pt x="373" y="473"/>
                </a:lnTo>
                <a:lnTo>
                  <a:pt x="373" y="473"/>
                </a:lnTo>
                <a:lnTo>
                  <a:pt x="383" y="471"/>
                </a:lnTo>
                <a:lnTo>
                  <a:pt x="391" y="467"/>
                </a:lnTo>
                <a:lnTo>
                  <a:pt x="396" y="460"/>
                </a:lnTo>
                <a:lnTo>
                  <a:pt x="398" y="452"/>
                </a:lnTo>
                <a:lnTo>
                  <a:pt x="398" y="262"/>
                </a:lnTo>
                <a:lnTo>
                  <a:pt x="479" y="262"/>
                </a:lnTo>
                <a:lnTo>
                  <a:pt x="479" y="262"/>
                </a:lnTo>
                <a:lnTo>
                  <a:pt x="489" y="260"/>
                </a:lnTo>
                <a:lnTo>
                  <a:pt x="498" y="254"/>
                </a:lnTo>
                <a:lnTo>
                  <a:pt x="504" y="248"/>
                </a:lnTo>
                <a:lnTo>
                  <a:pt x="506" y="240"/>
                </a:lnTo>
                <a:lnTo>
                  <a:pt x="506" y="240"/>
                </a:lnTo>
                <a:lnTo>
                  <a:pt x="504" y="231"/>
                </a:lnTo>
                <a:lnTo>
                  <a:pt x="498" y="225"/>
                </a:lnTo>
                <a:lnTo>
                  <a:pt x="498" y="225"/>
                </a:lnTo>
                <a:lnTo>
                  <a:pt x="273" y="8"/>
                </a:lnTo>
                <a:lnTo>
                  <a:pt x="273" y="8"/>
                </a:lnTo>
                <a:lnTo>
                  <a:pt x="264" y="2"/>
                </a:lnTo>
                <a:lnTo>
                  <a:pt x="252" y="0"/>
                </a:lnTo>
                <a:lnTo>
                  <a:pt x="252" y="0"/>
                </a:lnTo>
                <a:lnTo>
                  <a:pt x="241" y="2"/>
                </a:lnTo>
                <a:lnTo>
                  <a:pt x="233" y="6"/>
                </a:lnTo>
                <a:lnTo>
                  <a:pt x="233" y="6"/>
                </a:lnTo>
                <a:lnTo>
                  <a:pt x="8" y="223"/>
                </a:lnTo>
                <a:lnTo>
                  <a:pt x="8" y="223"/>
                </a:lnTo>
                <a:lnTo>
                  <a:pt x="6" y="225"/>
                </a:lnTo>
                <a:lnTo>
                  <a:pt x="6" y="225"/>
                </a:lnTo>
                <a:lnTo>
                  <a:pt x="6" y="225"/>
                </a:lnTo>
                <a:lnTo>
                  <a:pt x="6" y="225"/>
                </a:lnTo>
                <a:lnTo>
                  <a:pt x="2" y="231"/>
                </a:lnTo>
                <a:lnTo>
                  <a:pt x="0" y="240"/>
                </a:lnTo>
                <a:lnTo>
                  <a:pt x="0" y="240"/>
                </a:lnTo>
                <a:close/>
              </a:path>
            </a:pathLst>
          </a:custGeom>
          <a:solidFill>
            <a:srgbClr val="25A4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748068793"/>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7C7E3"/>
        </a:solidFill>
        <a:effectLst/>
      </p:bgPr>
    </p:bg>
    <p:spTree>
      <p:nvGrpSpPr>
        <p:cNvPr id="1" name=""/>
        <p:cNvGrpSpPr/>
        <p:nvPr/>
      </p:nvGrpSpPr>
      <p:grpSpPr>
        <a:xfrm>
          <a:off x="0" y="0"/>
          <a:ext cx="0" cy="0"/>
          <a:chOff x="0" y="0"/>
          <a:chExt cx="0" cy="0"/>
        </a:xfrm>
      </p:grpSpPr>
      <p:pic>
        <p:nvPicPr>
          <p:cNvPr id="32770" name="图片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709" y="1090612"/>
            <a:ext cx="5432426" cy="559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1" name="文本框 5"/>
          <p:cNvSpPr txBox="1">
            <a:spLocks noChangeArrowheads="1"/>
          </p:cNvSpPr>
          <p:nvPr/>
        </p:nvSpPr>
        <p:spPr bwMode="auto">
          <a:xfrm>
            <a:off x="7394980" y="2382838"/>
            <a:ext cx="3739746"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6600" b="1" dirty="0" smtClean="0">
                <a:solidFill>
                  <a:srgbClr val="2E4C64"/>
                </a:solidFill>
                <a:latin typeface="微软雅黑" panose="020B0503020204020204" pitchFamily="34" charset="-122"/>
                <a:ea typeface="微软雅黑" panose="020B0503020204020204" pitchFamily="34" charset="-122"/>
              </a:rPr>
              <a:t>Analysis</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32772" name="文本框 6"/>
          <p:cNvSpPr txBox="1">
            <a:spLocks noChangeArrowheads="1"/>
          </p:cNvSpPr>
          <p:nvPr/>
        </p:nvSpPr>
        <p:spPr bwMode="auto">
          <a:xfrm>
            <a:off x="7781604" y="3432175"/>
            <a:ext cx="325787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en-US" altLang="zh-CN" dirty="0" smtClean="0">
                <a:solidFill>
                  <a:schemeClr val="bg1"/>
                </a:solidFill>
                <a:latin typeface="微软雅黑" panose="020B0503020204020204" pitchFamily="34" charset="-122"/>
                <a:ea typeface="微软雅黑" panose="020B0503020204020204" pitchFamily="34" charset="-122"/>
              </a:rPr>
              <a:t>OOA Process Of </a:t>
            </a:r>
            <a:r>
              <a:rPr lang="en-US" altLang="zh-CN" dirty="0" err="1" smtClean="0">
                <a:solidFill>
                  <a:schemeClr val="bg1"/>
                </a:solidFill>
                <a:latin typeface="微软雅黑" panose="020B0503020204020204" pitchFamily="34" charset="-122"/>
                <a:ea typeface="微软雅黑" panose="020B0503020204020204" pitchFamily="34" charset="-122"/>
              </a:rPr>
              <a:t>SeekIT</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8" name="矩形 7"/>
          <p:cNvSpPr/>
          <p:nvPr/>
        </p:nvSpPr>
        <p:spPr>
          <a:xfrm>
            <a:off x="11134725" y="2533650"/>
            <a:ext cx="1057275" cy="1568450"/>
          </a:xfrm>
          <a:prstGeom prst="rect">
            <a:avLst/>
          </a:prstGeom>
          <a:solidFill>
            <a:srgbClr val="2E4C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p:nvSpPr>
        <p:spPr>
          <a:xfrm>
            <a:off x="7648575" y="3886200"/>
            <a:ext cx="3324225" cy="215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extLst>
      <p:ext uri="{BB962C8B-B14F-4D97-AF65-F5344CB8AC3E}">
        <p14:creationId xmlns:p14="http://schemas.microsoft.com/office/powerpoint/2010/main" val="2140191547"/>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034" name="组合 4"/>
          <p:cNvGrpSpPr>
            <a:grpSpLocks/>
          </p:cNvGrpSpPr>
          <p:nvPr/>
        </p:nvGrpSpPr>
        <p:grpSpPr bwMode="auto">
          <a:xfrm flipV="1">
            <a:off x="4578350" y="936625"/>
            <a:ext cx="3035300" cy="46038"/>
            <a:chOff x="2435703" y="480263"/>
            <a:chExt cx="4402064" cy="45719"/>
          </a:xfrm>
        </p:grpSpPr>
        <p:sp>
          <p:nvSpPr>
            <p:cNvPr id="6" name="矩形 5"/>
            <p:cNvSpPr/>
            <p:nvPr/>
          </p:nvSpPr>
          <p:spPr>
            <a:xfrm>
              <a:off x="2435703" y="480263"/>
              <a:ext cx="1100516" cy="45719"/>
            </a:xfrm>
            <a:prstGeom prst="rect">
              <a:avLst/>
            </a:prstGeom>
            <a:solidFill>
              <a:srgbClr val="A8D37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矩形 6"/>
            <p:cNvSpPr/>
            <p:nvPr/>
          </p:nvSpPr>
          <p:spPr>
            <a:xfrm>
              <a:off x="3536219" y="480263"/>
              <a:ext cx="1100516" cy="45719"/>
            </a:xfrm>
            <a:prstGeom prst="rect">
              <a:avLst/>
            </a:prstGeom>
            <a:solidFill>
              <a:srgbClr val="87C7E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p:nvSpPr>
          <p:spPr>
            <a:xfrm>
              <a:off x="4636735" y="480263"/>
              <a:ext cx="1100516" cy="45719"/>
            </a:xfrm>
            <a:prstGeom prst="rect">
              <a:avLst/>
            </a:prstGeom>
            <a:solidFill>
              <a:srgbClr val="FED16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矩形 8"/>
            <p:cNvSpPr/>
            <p:nvPr/>
          </p:nvSpPr>
          <p:spPr>
            <a:xfrm>
              <a:off x="5737251" y="480263"/>
              <a:ext cx="1100516" cy="45719"/>
            </a:xfrm>
            <a:prstGeom prst="rect">
              <a:avLst/>
            </a:prstGeom>
            <a:solidFill>
              <a:srgbClr val="ED6B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44035" name="文本框 9"/>
          <p:cNvSpPr txBox="1">
            <a:spLocks noChangeArrowheads="1"/>
          </p:cNvSpPr>
          <p:nvPr/>
        </p:nvSpPr>
        <p:spPr bwMode="auto">
          <a:xfrm>
            <a:off x="5040313" y="534988"/>
            <a:ext cx="25733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a:latin typeface="Arial" panose="020B0604020202020204" pitchFamily="34" charset="0"/>
                <a:cs typeface="Arial" panose="020B0604020202020204" pitchFamily="34" charset="0"/>
              </a:rPr>
              <a:t>YOUR TEXT HERE</a:t>
            </a:r>
            <a:endParaRPr lang="zh-CN" altLang="en-US">
              <a:latin typeface="Arial" panose="020B0604020202020204" pitchFamily="34" charset="0"/>
              <a:cs typeface="Arial" panose="020B0604020202020204" pitchFamily="34" charset="0"/>
            </a:endParaRPr>
          </a:p>
        </p:txBody>
      </p:sp>
      <p:sp>
        <p:nvSpPr>
          <p:cNvPr id="11" name="正五边形 3"/>
          <p:cNvSpPr/>
          <p:nvPr/>
        </p:nvSpPr>
        <p:spPr>
          <a:xfrm flipV="1">
            <a:off x="0" y="-6352"/>
            <a:ext cx="12198350" cy="6873875"/>
          </a:xfrm>
          <a:prstGeom prst="rect">
            <a:avLst/>
          </a:prstGeom>
          <a:solidFill>
            <a:srgbClr val="C3E1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prstClr val="white"/>
              </a:solidFill>
            </a:endParaRPr>
          </a:p>
        </p:txBody>
      </p:sp>
      <p:sp>
        <p:nvSpPr>
          <p:cNvPr id="17" name="文本框 5"/>
          <p:cNvSpPr txBox="1">
            <a:spLocks noChangeArrowheads="1"/>
          </p:cNvSpPr>
          <p:nvPr/>
        </p:nvSpPr>
        <p:spPr bwMode="auto">
          <a:xfrm>
            <a:off x="4578350" y="2756894"/>
            <a:ext cx="656272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5400" b="1" dirty="0" err="1" smtClean="0">
                <a:solidFill>
                  <a:srgbClr val="2E4C64"/>
                </a:solidFill>
                <a:latin typeface="微软雅黑" panose="020B0503020204020204" pitchFamily="34" charset="-122"/>
                <a:ea typeface="微软雅黑" panose="020B0503020204020204" pitchFamily="34" charset="-122"/>
              </a:rPr>
              <a:t>Usecase</a:t>
            </a:r>
            <a:r>
              <a:rPr lang="en-US" altLang="zh-CN" sz="5400" b="1" dirty="0" smtClean="0">
                <a:solidFill>
                  <a:srgbClr val="2E4C64"/>
                </a:solidFill>
                <a:latin typeface="微软雅黑" panose="020B0503020204020204" pitchFamily="34" charset="-122"/>
                <a:ea typeface="微软雅黑" panose="020B0503020204020204" pitchFamily="34" charset="-122"/>
              </a:rPr>
              <a:t> </a:t>
            </a:r>
            <a:r>
              <a:rPr lang="en-US" altLang="zh-CN" sz="5400" b="1" dirty="0" smtClean="0">
                <a:solidFill>
                  <a:schemeClr val="bg1"/>
                </a:solidFill>
                <a:latin typeface="微软雅黑" panose="020B0503020204020204" pitchFamily="34" charset="-122"/>
                <a:ea typeface="微软雅黑" panose="020B0503020204020204" pitchFamily="34" charset="-122"/>
              </a:rPr>
              <a:t>Modeling</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11141075" y="2574925"/>
            <a:ext cx="1057275" cy="1568450"/>
          </a:xfrm>
          <a:prstGeom prst="rect">
            <a:avLst/>
          </a:prstGeom>
          <a:solidFill>
            <a:srgbClr val="2E4C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0" name="矩形 19"/>
          <p:cNvSpPr/>
          <p:nvPr/>
        </p:nvSpPr>
        <p:spPr>
          <a:xfrm>
            <a:off x="7654925" y="3927475"/>
            <a:ext cx="3324225" cy="215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extLst>
      <p:ext uri="{BB962C8B-B14F-4D97-AF65-F5344CB8AC3E}">
        <p14:creationId xmlns:p14="http://schemas.microsoft.com/office/powerpoint/2010/main" val="2931983243"/>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22335" y="274411"/>
            <a:ext cx="3727302" cy="584775"/>
          </a:xfrm>
          <a:prstGeom prst="rect">
            <a:avLst/>
          </a:prstGeom>
        </p:spPr>
        <p:txBody>
          <a:bodyPr wrap="none">
            <a:spAutoFit/>
          </a:bodyPr>
          <a:lstStyle/>
          <a:p>
            <a:r>
              <a:rPr lang="en-US" altLang="zh-CN" sz="3200" b="1" dirty="0" err="1" smtClean="0">
                <a:solidFill>
                  <a:srgbClr val="2E4C64"/>
                </a:solidFill>
                <a:latin typeface="微软雅黑" panose="020B0503020204020204" pitchFamily="34" charset="-122"/>
                <a:ea typeface="微软雅黑" panose="020B0503020204020204" pitchFamily="34" charset="-122"/>
              </a:rPr>
              <a:t>Usecase</a:t>
            </a:r>
            <a:r>
              <a:rPr lang="en-US" altLang="zh-CN" sz="3200" b="1" dirty="0" smtClean="0">
                <a:solidFill>
                  <a:srgbClr val="2E4C64"/>
                </a:solidFill>
                <a:latin typeface="微软雅黑" panose="020B0503020204020204" pitchFamily="34" charset="-122"/>
                <a:ea typeface="微软雅黑" panose="020B0503020204020204" pitchFamily="34" charset="-122"/>
              </a:rPr>
              <a:t> Diagram</a:t>
            </a:r>
            <a:endParaRPr lang="en-US" altLang="zh-CN" sz="3200" dirty="0">
              <a:solidFill>
                <a:srgbClr val="2E4C64"/>
              </a:solidFill>
              <a:latin typeface="Century Gothic" panose="020B0502020202020204" pitchFamily="34" charset="0"/>
              <a:cs typeface="Arial" panose="020B0604020202020204" pitchFamily="34" charset="0"/>
            </a:endParaRPr>
          </a:p>
        </p:txBody>
      </p:sp>
      <p:pic>
        <p:nvPicPr>
          <p:cNvPr id="2" name="图片 1" descr="QQ图片20180716232753"/>
          <p:cNvPicPr>
            <a:picLocks noChangeAspect="1"/>
          </p:cNvPicPr>
          <p:nvPr/>
        </p:nvPicPr>
        <p:blipFill>
          <a:blip r:embed="rId3"/>
          <a:stretch>
            <a:fillRect/>
          </a:stretch>
        </p:blipFill>
        <p:spPr>
          <a:xfrm>
            <a:off x="405037" y="1063888"/>
            <a:ext cx="11314421" cy="5726636"/>
          </a:xfrm>
          <a:prstGeom prst="rect">
            <a:avLst/>
          </a:prstGeom>
        </p:spPr>
      </p:pic>
    </p:spTree>
    <p:extLst>
      <p:ext uri="{BB962C8B-B14F-4D97-AF65-F5344CB8AC3E}">
        <p14:creationId xmlns:p14="http://schemas.microsoft.com/office/powerpoint/2010/main" val="3666338698"/>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1493</TotalTime>
  <Words>2096</Words>
  <Application>Microsoft Office PowerPoint</Application>
  <PresentationFormat>宽屏</PresentationFormat>
  <Paragraphs>324</Paragraphs>
  <Slides>40</Slides>
  <Notes>12</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40</vt:i4>
      </vt:variant>
    </vt:vector>
  </HeadingPairs>
  <TitlesOfParts>
    <vt:vector size="50" baseType="lpstr">
      <vt:lpstr>Franchise</vt:lpstr>
      <vt:lpstr>Lato Light</vt:lpstr>
      <vt:lpstr>宋体</vt:lpstr>
      <vt:lpstr>微软雅黑</vt:lpstr>
      <vt:lpstr>Arial</vt:lpstr>
      <vt:lpstr>Calibri</vt:lpstr>
      <vt:lpstr>Calibri Light</vt:lpstr>
      <vt:lpstr>Century Gothic</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topppt.cn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李 林根</cp:lastModifiedBy>
  <cp:revision>169</cp:revision>
  <dcterms:created xsi:type="dcterms:W3CDTF">2015-06-27T04:33:14Z</dcterms:created>
  <dcterms:modified xsi:type="dcterms:W3CDTF">2018-07-16T17:58:56Z</dcterms:modified>
</cp:coreProperties>
</file>